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embeddedFontLst>
    <p:embeddedFont>
      <p:font typeface="Alexandria" panose="020B0604020202020204" charset="-78"/>
      <p:regular r:id="rId17"/>
    </p:embeddedFont>
    <p:embeddedFont>
      <p:font typeface="Lexend" panose="020B0604020202020204" charset="0"/>
      <p:regular r:id="rId18"/>
    </p:embeddedFont>
    <p:embeddedFont>
      <p:font typeface="Lexend Bold" panose="020B0604020202020204" charset="0"/>
      <p:regular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0591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a:effectLst/>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DEC8AB"/>
          </a:solidFill>
          <a:ln/>
        </p:spPr>
      </p:sp>
      <p:sp>
        <p:nvSpPr>
          <p:cNvPr id="3" name="Shape 1"/>
          <p:cNvSpPr/>
          <p:nvPr/>
        </p:nvSpPr>
        <p:spPr>
          <a:xfrm>
            <a:off x="0" y="0"/>
            <a:ext cx="12191695" cy="6858000"/>
          </a:xfrm>
          <a:prstGeom prst="rect">
            <a:avLst/>
          </a:prstGeom>
          <a:solidFill>
            <a:srgbClr val="FFFFF4">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thelucidstem.com"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thelucidstem.co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hyperlink" Target="http://thelucidstem.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thelucidstem.co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hyperlink" Target="http://thelucidstem.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91215" y="0"/>
            <a:ext cx="4800480" cy="6858000"/>
          </a:xfrm>
          <a:prstGeom prst="rect">
            <a:avLst/>
          </a:prstGeom>
        </p:spPr>
      </p:pic>
      <p:sp>
        <p:nvSpPr>
          <p:cNvPr id="3" name="Text 0"/>
          <p:cNvSpPr/>
          <p:nvPr/>
        </p:nvSpPr>
        <p:spPr>
          <a:xfrm>
            <a:off x="805041" y="1851521"/>
            <a:ext cx="6009728" cy="1962448"/>
          </a:xfrm>
          <a:prstGeom prst="rect">
            <a:avLst/>
          </a:prstGeom>
          <a:noFill/>
          <a:ln/>
        </p:spPr>
        <p:txBody>
          <a:bodyPr wrap="square" lIns="0" tIns="0" rIns="0" bIns="0" rtlCol="0" anchor="t">
            <a:normAutofit/>
          </a:bodyPr>
          <a:lstStyle/>
          <a:p>
            <a:pPr marL="0" indent="0" algn="ctr">
              <a:lnSpc>
                <a:spcPct val="108000"/>
              </a:lnSpc>
              <a:buNone/>
            </a:pPr>
            <a:r>
              <a:rPr lang="en-US" sz="3950" dirty="0">
                <a:solidFill>
                  <a:srgbClr val="532418"/>
                </a:solidFill>
                <a:latin typeface="Alexandria" pitchFamily="34" charset="0"/>
                <a:ea typeface="Alexandria" pitchFamily="34" charset="-122"/>
                <a:cs typeface="Alexandria" pitchFamily="34" charset="-120"/>
              </a:rPr>
              <a:t>Conservation of Momentum and Collisions</a:t>
            </a:r>
            <a:endParaRPr lang="en-US" sz="3950" dirty="0"/>
          </a:p>
        </p:txBody>
      </p:sp>
      <p:sp>
        <p:nvSpPr>
          <p:cNvPr id="4" name="Text 1"/>
          <p:cNvSpPr/>
          <p:nvPr/>
        </p:nvSpPr>
        <p:spPr>
          <a:xfrm>
            <a:off x="500248" y="4115891"/>
            <a:ext cx="6619313" cy="301923"/>
          </a:xfrm>
          <a:prstGeom prst="rect">
            <a:avLst/>
          </a:prstGeom>
          <a:noFill/>
          <a:ln/>
        </p:spPr>
        <p:txBody>
          <a:bodyPr wrap="none" lIns="0" tIns="0" rIns="0" bIns="0" rtlCol="0" anchor="t"/>
          <a:lstStyle/>
          <a:p>
            <a:pPr marL="0" indent="0" algn="ctr">
              <a:lnSpc>
                <a:spcPct val="125000"/>
              </a:lnSpc>
              <a:buNone/>
            </a:pPr>
            <a:r>
              <a:rPr lang="en-US" sz="1550" dirty="0">
                <a:solidFill>
                  <a:srgbClr val="67534F"/>
                </a:solidFill>
                <a:latin typeface="Lexend" pitchFamily="34" charset="0"/>
                <a:ea typeface="Lexend" pitchFamily="34" charset="-122"/>
                <a:cs typeface="Lexend" pitchFamily="34" charset="-120"/>
              </a:rPr>
              <a:t>Cambridge International AS &amp; A Level Physics 9702</a:t>
            </a:r>
            <a:endParaRPr lang="en-US" sz="1550" dirty="0"/>
          </a:p>
        </p:txBody>
      </p:sp>
      <p:sp>
        <p:nvSpPr>
          <p:cNvPr id="5" name="Shape 2"/>
          <p:cNvSpPr/>
          <p:nvPr/>
        </p:nvSpPr>
        <p:spPr>
          <a:xfrm>
            <a:off x="2853361" y="4644231"/>
            <a:ext cx="1912989" cy="362148"/>
          </a:xfrm>
          <a:prstGeom prst="roundRect">
            <a:avLst>
              <a:gd name="adj" fmla="val 18675"/>
            </a:avLst>
          </a:prstGeom>
          <a:noFill/>
          <a:ln/>
          <a:effectLst>
            <a:outerShdw blurRad="101600" dist="50800" dir="16200000" algn="bl" rotWithShape="0">
              <a:srgbClr val="2D6899">
                <a:alpha val="100000"/>
              </a:srgbClr>
            </a:outerShdw>
          </a:effectLst>
        </p:spPr>
      </p:sp>
      <p:sp>
        <p:nvSpPr>
          <p:cNvPr id="6" name="Text 3"/>
          <p:cNvSpPr/>
          <p:nvPr/>
        </p:nvSpPr>
        <p:spPr>
          <a:xfrm>
            <a:off x="2974107" y="4704556"/>
            <a:ext cx="2281081" cy="241498"/>
          </a:xfrm>
          <a:prstGeom prst="rect">
            <a:avLst/>
          </a:prstGeom>
          <a:noFill/>
          <a:ln/>
        </p:spPr>
        <p:txBody>
          <a:bodyPr wrap="none" lIns="0" tIns="0" rIns="0" bIns="0" rtlCol="0" anchor="t"/>
          <a:lstStyle/>
          <a:p>
            <a:pPr marL="0" indent="0" algn="l">
              <a:lnSpc>
                <a:spcPct val="125000"/>
              </a:lnSpc>
              <a:buNone/>
            </a:pPr>
            <a:r>
              <a:rPr lang="en-US" sz="1250" dirty="0">
                <a:solidFill>
                  <a:srgbClr val="2D6899"/>
                </a:solidFill>
                <a:latin typeface="Lexend" pitchFamily="34" charset="0"/>
                <a:ea typeface="Lexend" pitchFamily="34" charset="-122"/>
                <a:cs typeface="Lexend" pitchFamily="34" charset="-120"/>
              </a:rPr>
              <a:t>THELUCIDSTEM.COM</a:t>
            </a:r>
            <a:endParaRPr lang="en-US" sz="12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3" name="Text 0"/>
          <p:cNvSpPr/>
          <p:nvPr/>
        </p:nvSpPr>
        <p:spPr>
          <a:xfrm>
            <a:off x="5376926" y="632916"/>
            <a:ext cx="6009728" cy="1046559"/>
          </a:xfrm>
          <a:prstGeom prst="rect">
            <a:avLst/>
          </a:prstGeom>
          <a:noFill/>
          <a:ln/>
        </p:spPr>
        <p:txBody>
          <a:bodyPr wrap="square" lIns="0" tIns="0" rIns="0" bIns="0" rtlCol="0" anchor="t">
            <a:normAutofit/>
          </a:bodyPr>
          <a:lstStyle/>
          <a:p>
            <a:pPr marL="0" indent="0" algn="l">
              <a:lnSpc>
                <a:spcPct val="108000"/>
              </a:lnSpc>
              <a:buNone/>
            </a:pPr>
            <a:r>
              <a:rPr lang="en-US" sz="3150" dirty="0">
                <a:solidFill>
                  <a:srgbClr val="532418"/>
                </a:solidFill>
                <a:latin typeface="Alexandria" pitchFamily="34" charset="0"/>
                <a:ea typeface="Alexandria" pitchFamily="34" charset="-122"/>
                <a:cs typeface="Alexandria" pitchFamily="34" charset="-120"/>
              </a:rPr>
              <a:t>Cooperative Task: Connect, Extend, Challenge</a:t>
            </a:r>
            <a:endParaRPr lang="en-US" sz="3150" dirty="0"/>
          </a:p>
        </p:txBody>
      </p:sp>
      <p:sp>
        <p:nvSpPr>
          <p:cNvPr id="4" name="Text 1"/>
          <p:cNvSpPr/>
          <p:nvPr/>
        </p:nvSpPr>
        <p:spPr>
          <a:xfrm>
            <a:off x="5376926" y="1872655"/>
            <a:ext cx="6009728" cy="434777"/>
          </a:xfrm>
          <a:prstGeom prst="rect">
            <a:avLst/>
          </a:prstGeom>
          <a:noFill/>
          <a:ln/>
        </p:spPr>
        <p:txBody>
          <a:bodyPr wrap="square" lIns="0" tIns="0" rIns="0" bIns="0" rtlCol="0" anchor="t">
            <a:normAutofit/>
          </a:bodyPr>
          <a:lstStyle/>
          <a:p>
            <a:pPr marL="0" indent="0" algn="l">
              <a:lnSpc>
                <a:spcPct val="113000"/>
              </a:lnSpc>
              <a:buNone/>
            </a:pPr>
            <a:r>
              <a:rPr lang="en-US" sz="1250" dirty="0">
                <a:solidFill>
                  <a:srgbClr val="67534F"/>
                </a:solidFill>
                <a:latin typeface="Lexend" pitchFamily="34" charset="0"/>
                <a:ea typeface="Lexend" pitchFamily="34" charset="-122"/>
                <a:cs typeface="Lexend" pitchFamily="34" charset="-120"/>
              </a:rPr>
              <a:t>I will give you a reflection sheet. Work through the three boxes alone in total silence, then share with your group.</a:t>
            </a:r>
            <a:endParaRPr lang="en-US" sz="1250" dirty="0"/>
          </a:p>
        </p:txBody>
      </p:sp>
      <p:sp>
        <p:nvSpPr>
          <p:cNvPr id="5" name="Shape 2"/>
          <p:cNvSpPr/>
          <p:nvPr/>
        </p:nvSpPr>
        <p:spPr>
          <a:xfrm>
            <a:off x="5376926" y="2452291"/>
            <a:ext cx="2940473" cy="1568450"/>
          </a:xfrm>
          <a:prstGeom prst="roundRect">
            <a:avLst>
              <a:gd name="adj" fmla="val 4312"/>
            </a:avLst>
          </a:prstGeom>
          <a:solidFill>
            <a:srgbClr val="FFFFF4"/>
          </a:solidFill>
          <a:ln w="19050">
            <a:solidFill>
              <a:srgbClr val="D8E7F3"/>
            </a:solidFill>
            <a:prstDash val="solid"/>
          </a:ln>
        </p:spPr>
      </p:sp>
      <p:sp>
        <p:nvSpPr>
          <p:cNvPr id="6" name="Text 3"/>
          <p:cNvSpPr/>
          <p:nvPr/>
        </p:nvSpPr>
        <p:spPr>
          <a:xfrm>
            <a:off x="5556905" y="2632273"/>
            <a:ext cx="2012701" cy="261640"/>
          </a:xfrm>
          <a:prstGeom prst="rect">
            <a:avLst/>
          </a:prstGeom>
          <a:noFill/>
          <a:ln/>
        </p:spPr>
        <p:txBody>
          <a:bodyPr wrap="none" lIns="0" tIns="0" rIns="0" bIns="0" rtlCol="0" anchor="t"/>
          <a:lstStyle/>
          <a:p>
            <a:pPr marL="0" indent="0" algn="l">
              <a:lnSpc>
                <a:spcPct val="108000"/>
              </a:lnSpc>
              <a:buNone/>
            </a:pPr>
            <a:r>
              <a:rPr lang="en-US" sz="1550" dirty="0">
                <a:solidFill>
                  <a:srgbClr val="67534F"/>
                </a:solidFill>
                <a:latin typeface="Alexandria" pitchFamily="34" charset="0"/>
                <a:ea typeface="Alexandria" pitchFamily="34" charset="-122"/>
                <a:cs typeface="Alexandria" pitchFamily="34" charset="-120"/>
              </a:rPr>
              <a:t>Connect</a:t>
            </a:r>
            <a:endParaRPr lang="en-US" sz="1550" dirty="0"/>
          </a:p>
        </p:txBody>
      </p:sp>
      <p:sp>
        <p:nvSpPr>
          <p:cNvPr id="7" name="Text 4"/>
          <p:cNvSpPr/>
          <p:nvPr/>
        </p:nvSpPr>
        <p:spPr>
          <a:xfrm>
            <a:off x="5556905" y="2971205"/>
            <a:ext cx="2580516" cy="869553"/>
          </a:xfrm>
          <a:prstGeom prst="rect">
            <a:avLst/>
          </a:prstGeom>
          <a:noFill/>
          <a:ln/>
        </p:spPr>
        <p:txBody>
          <a:bodyPr wrap="square" lIns="0" tIns="0" rIns="0" bIns="0" rtlCol="0" anchor="t">
            <a:normAutofit/>
          </a:bodyPr>
          <a:lstStyle/>
          <a:p>
            <a:pPr marL="0" indent="0" algn="l">
              <a:lnSpc>
                <a:spcPct val="113000"/>
              </a:lnSpc>
              <a:buNone/>
            </a:pPr>
            <a:r>
              <a:rPr lang="en-US" sz="1250" dirty="0">
                <a:solidFill>
                  <a:srgbClr val="67534F"/>
                </a:solidFill>
                <a:latin typeface="Lexend" pitchFamily="34" charset="0"/>
                <a:ea typeface="Lexend" pitchFamily="34" charset="-122"/>
                <a:cs typeface="Lexend" pitchFamily="34" charset="-120"/>
              </a:rPr>
              <a:t>How does conservation of momentum link to Newton's Third Law, which you have already studied?</a:t>
            </a:r>
            <a:endParaRPr lang="en-US" sz="1250" dirty="0"/>
          </a:p>
        </p:txBody>
      </p:sp>
      <p:sp>
        <p:nvSpPr>
          <p:cNvPr id="8" name="Shape 5"/>
          <p:cNvSpPr/>
          <p:nvPr/>
        </p:nvSpPr>
        <p:spPr>
          <a:xfrm>
            <a:off x="8446182" y="2452291"/>
            <a:ext cx="2940473" cy="1568450"/>
          </a:xfrm>
          <a:prstGeom prst="roundRect">
            <a:avLst>
              <a:gd name="adj" fmla="val 4312"/>
            </a:avLst>
          </a:prstGeom>
          <a:solidFill>
            <a:srgbClr val="FFFFF4"/>
          </a:solidFill>
          <a:ln w="19050">
            <a:solidFill>
              <a:srgbClr val="D8E7F3"/>
            </a:solidFill>
            <a:prstDash val="solid"/>
          </a:ln>
        </p:spPr>
      </p:sp>
      <p:sp>
        <p:nvSpPr>
          <p:cNvPr id="9" name="Text 6"/>
          <p:cNvSpPr/>
          <p:nvPr/>
        </p:nvSpPr>
        <p:spPr>
          <a:xfrm>
            <a:off x="8626160" y="2632273"/>
            <a:ext cx="2012701" cy="261640"/>
          </a:xfrm>
          <a:prstGeom prst="rect">
            <a:avLst/>
          </a:prstGeom>
          <a:noFill/>
          <a:ln/>
        </p:spPr>
        <p:txBody>
          <a:bodyPr wrap="none" lIns="0" tIns="0" rIns="0" bIns="0" rtlCol="0" anchor="t"/>
          <a:lstStyle/>
          <a:p>
            <a:pPr marL="0" indent="0" algn="l">
              <a:lnSpc>
                <a:spcPct val="108000"/>
              </a:lnSpc>
              <a:buNone/>
            </a:pPr>
            <a:r>
              <a:rPr lang="en-US" sz="1550" dirty="0">
                <a:solidFill>
                  <a:srgbClr val="67534F"/>
                </a:solidFill>
                <a:latin typeface="Alexandria" pitchFamily="34" charset="0"/>
                <a:ea typeface="Alexandria" pitchFamily="34" charset="-122"/>
                <a:cs typeface="Alexandria" pitchFamily="34" charset="-120"/>
              </a:rPr>
              <a:t>Extend</a:t>
            </a:r>
            <a:endParaRPr lang="en-US" sz="1550" dirty="0"/>
          </a:p>
        </p:txBody>
      </p:sp>
      <p:sp>
        <p:nvSpPr>
          <p:cNvPr id="10" name="Text 7"/>
          <p:cNvSpPr/>
          <p:nvPr/>
        </p:nvSpPr>
        <p:spPr>
          <a:xfrm>
            <a:off x="8626160" y="2971205"/>
            <a:ext cx="2580516" cy="652165"/>
          </a:xfrm>
          <a:prstGeom prst="rect">
            <a:avLst/>
          </a:prstGeom>
          <a:noFill/>
          <a:ln/>
        </p:spPr>
        <p:txBody>
          <a:bodyPr wrap="square" lIns="0" tIns="0" rIns="0" bIns="0" rtlCol="0" anchor="t">
            <a:normAutofit/>
          </a:bodyPr>
          <a:lstStyle/>
          <a:p>
            <a:pPr marL="0" indent="0" algn="l">
              <a:lnSpc>
                <a:spcPct val="113000"/>
              </a:lnSpc>
              <a:buNone/>
            </a:pPr>
            <a:r>
              <a:rPr lang="en-US" sz="1250" dirty="0">
                <a:solidFill>
                  <a:srgbClr val="67534F"/>
                </a:solidFill>
                <a:latin typeface="Lexend" pitchFamily="34" charset="0"/>
                <a:ea typeface="Lexend" pitchFamily="34" charset="-122"/>
                <a:cs typeface="Lexend" pitchFamily="34" charset="-120"/>
              </a:rPr>
              <a:t>What genuinely new idea has this lesson added to your understanding of mechanics?</a:t>
            </a:r>
            <a:endParaRPr lang="en-US" sz="1250" dirty="0"/>
          </a:p>
        </p:txBody>
      </p:sp>
      <p:sp>
        <p:nvSpPr>
          <p:cNvPr id="11" name="Shape 8"/>
          <p:cNvSpPr/>
          <p:nvPr/>
        </p:nvSpPr>
        <p:spPr>
          <a:xfrm>
            <a:off x="5376926" y="4149527"/>
            <a:ext cx="6009728" cy="1133673"/>
          </a:xfrm>
          <a:prstGeom prst="roundRect">
            <a:avLst>
              <a:gd name="adj" fmla="val 5966"/>
            </a:avLst>
          </a:prstGeom>
          <a:solidFill>
            <a:srgbClr val="FFFFF4"/>
          </a:solidFill>
          <a:ln w="19050">
            <a:solidFill>
              <a:srgbClr val="D8E7F3"/>
            </a:solidFill>
            <a:prstDash val="solid"/>
          </a:ln>
        </p:spPr>
      </p:sp>
      <p:sp>
        <p:nvSpPr>
          <p:cNvPr id="12" name="Text 9"/>
          <p:cNvSpPr/>
          <p:nvPr/>
        </p:nvSpPr>
        <p:spPr>
          <a:xfrm>
            <a:off x="5556905" y="4329509"/>
            <a:ext cx="2012701" cy="261640"/>
          </a:xfrm>
          <a:prstGeom prst="rect">
            <a:avLst/>
          </a:prstGeom>
          <a:noFill/>
          <a:ln/>
        </p:spPr>
        <p:txBody>
          <a:bodyPr wrap="none" lIns="0" tIns="0" rIns="0" bIns="0" rtlCol="0" anchor="t"/>
          <a:lstStyle/>
          <a:p>
            <a:pPr marL="0" indent="0" algn="l">
              <a:lnSpc>
                <a:spcPct val="108000"/>
              </a:lnSpc>
              <a:buNone/>
            </a:pPr>
            <a:r>
              <a:rPr lang="en-US" sz="1550" dirty="0">
                <a:solidFill>
                  <a:srgbClr val="67534F"/>
                </a:solidFill>
                <a:latin typeface="Alexandria" pitchFamily="34" charset="0"/>
                <a:ea typeface="Alexandria" pitchFamily="34" charset="-122"/>
                <a:cs typeface="Alexandria" pitchFamily="34" charset="-120"/>
              </a:rPr>
              <a:t>Challenge</a:t>
            </a:r>
            <a:endParaRPr lang="en-US" sz="1550" dirty="0"/>
          </a:p>
        </p:txBody>
      </p:sp>
      <p:sp>
        <p:nvSpPr>
          <p:cNvPr id="13" name="Text 10"/>
          <p:cNvSpPr/>
          <p:nvPr/>
        </p:nvSpPr>
        <p:spPr>
          <a:xfrm>
            <a:off x="5556905" y="4668441"/>
            <a:ext cx="5649771" cy="434777"/>
          </a:xfrm>
          <a:prstGeom prst="rect">
            <a:avLst/>
          </a:prstGeom>
          <a:noFill/>
          <a:ln/>
        </p:spPr>
        <p:txBody>
          <a:bodyPr wrap="square" lIns="0" tIns="0" rIns="0" bIns="0" rtlCol="0" anchor="t">
            <a:normAutofit/>
          </a:bodyPr>
          <a:lstStyle/>
          <a:p>
            <a:pPr marL="0" indent="0" algn="l">
              <a:lnSpc>
                <a:spcPct val="113000"/>
              </a:lnSpc>
              <a:buNone/>
            </a:pPr>
            <a:r>
              <a:rPr lang="en-US" sz="1250" dirty="0">
                <a:solidFill>
                  <a:srgbClr val="67534F"/>
                </a:solidFill>
                <a:latin typeface="Lexend" pitchFamily="34" charset="0"/>
                <a:ea typeface="Lexend" pitchFamily="34" charset="-122"/>
                <a:cs typeface="Lexend" pitchFamily="34" charset="-120"/>
              </a:rPr>
              <a:t>What still puzzles you about the relationship between energy and momentum?</a:t>
            </a:r>
            <a:endParaRPr lang="en-US" sz="1250" dirty="0"/>
          </a:p>
        </p:txBody>
      </p:sp>
      <p:sp>
        <p:nvSpPr>
          <p:cNvPr id="14" name="Text 11"/>
          <p:cNvSpPr/>
          <p:nvPr/>
        </p:nvSpPr>
        <p:spPr>
          <a:xfrm>
            <a:off x="5376926" y="5428059"/>
            <a:ext cx="6009728" cy="434777"/>
          </a:xfrm>
          <a:prstGeom prst="rect">
            <a:avLst/>
          </a:prstGeom>
          <a:noFill/>
          <a:ln/>
        </p:spPr>
        <p:txBody>
          <a:bodyPr wrap="square" lIns="0" tIns="0" rIns="0" bIns="0" rtlCol="0" anchor="t">
            <a:normAutofit/>
          </a:bodyPr>
          <a:lstStyle/>
          <a:p>
            <a:pPr marL="0" indent="0" algn="l">
              <a:lnSpc>
                <a:spcPct val="113000"/>
              </a:lnSpc>
              <a:buNone/>
            </a:pPr>
            <a:r>
              <a:rPr lang="en-US" sz="1250" dirty="0">
                <a:solidFill>
                  <a:srgbClr val="67534F"/>
                </a:solidFill>
                <a:latin typeface="Lexend" pitchFamily="34" charset="0"/>
                <a:ea typeface="Lexend" pitchFamily="34" charset="-122"/>
                <a:cs typeface="Lexend" pitchFamily="34" charset="-120"/>
              </a:rPr>
              <a:t>Pick your group's single best Challenge question. I will address it for the whole room.</a:t>
            </a:r>
            <a:endParaRPr lang="en-US" sz="1250" dirty="0"/>
          </a:p>
        </p:txBody>
      </p:sp>
      <p:sp>
        <p:nvSpPr>
          <p:cNvPr id="15" name="Text 12"/>
          <p:cNvSpPr/>
          <p:nvPr/>
        </p:nvSpPr>
        <p:spPr>
          <a:xfrm>
            <a:off x="4767342" y="6007695"/>
            <a:ext cx="6619313" cy="217388"/>
          </a:xfrm>
          <a:prstGeom prst="rect">
            <a:avLst/>
          </a:prstGeom>
          <a:noFill/>
          <a:ln/>
        </p:spPr>
        <p:txBody>
          <a:bodyPr wrap="none" lIns="0" tIns="0" rIns="0" bIns="0" rtlCol="0" anchor="t"/>
          <a:lstStyle/>
          <a:p>
            <a:pPr marL="0" indent="0" algn="r">
              <a:lnSpc>
                <a:spcPct val="113000"/>
              </a:lnSpc>
              <a:buNone/>
            </a:pPr>
            <a:r>
              <a:rPr lang="en-US" sz="1250" b="1" u="sng" dirty="0">
                <a:solidFill>
                  <a:srgbClr val="7A3A27"/>
                </a:solidFill>
                <a:latin typeface="Lexend Bold" pitchFamily="34" charset="0"/>
                <a:ea typeface="Lexend Bold" pitchFamily="34" charset="-122"/>
                <a:cs typeface="Lexend Bold" pitchFamily="34" charset="-120"/>
                <a:hlinkClick r:id="rId4">
                  <a:extLst>
                    <a:ext uri="{A12FA001-AC4F-418D-AE19-62706E023703}">
                      <ahyp:hlinkClr xmlns:ahyp="http://schemas.microsoft.com/office/drawing/2018/hyperlinkcolor" val="tx"/>
                    </a:ext>
                  </a:extLst>
                </a:hlinkClick>
              </a:rPr>
              <a:t>@thelucidstem.com</a:t>
            </a:r>
            <a:endParaRPr lang="en-US" sz="12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805140" y="733822"/>
            <a:ext cx="4635086" cy="523280"/>
          </a:xfrm>
          <a:prstGeom prst="rect">
            <a:avLst/>
          </a:prstGeom>
          <a:noFill/>
          <a:ln/>
        </p:spPr>
        <p:txBody>
          <a:bodyPr wrap="none" lIns="0" tIns="0" rIns="0" bIns="0" rtlCol="0" anchor="t"/>
          <a:lstStyle/>
          <a:p>
            <a:pPr marL="0" indent="0" algn="l">
              <a:lnSpc>
                <a:spcPct val="108000"/>
              </a:lnSpc>
              <a:buNone/>
            </a:pPr>
            <a:r>
              <a:rPr lang="en-US" sz="3150" dirty="0">
                <a:solidFill>
                  <a:srgbClr val="532418"/>
                </a:solidFill>
                <a:latin typeface="Alexandria" pitchFamily="34" charset="0"/>
                <a:ea typeface="Alexandria" pitchFamily="34" charset="-122"/>
                <a:cs typeface="Alexandria" pitchFamily="34" charset="-120"/>
              </a:rPr>
              <a:t>Phase 1: Connect</a:t>
            </a:r>
            <a:endParaRPr lang="en-US" sz="3150" dirty="0"/>
          </a:p>
        </p:txBody>
      </p:sp>
      <p:sp>
        <p:nvSpPr>
          <p:cNvPr id="3" name="Text 1"/>
          <p:cNvSpPr/>
          <p:nvPr/>
        </p:nvSpPr>
        <p:spPr>
          <a:xfrm>
            <a:off x="805140" y="1308596"/>
            <a:ext cx="2622286" cy="261640"/>
          </a:xfrm>
          <a:prstGeom prst="rect">
            <a:avLst/>
          </a:prstGeom>
          <a:noFill/>
          <a:ln/>
        </p:spPr>
        <p:txBody>
          <a:bodyPr wrap="none" lIns="0" tIns="0" rIns="0" bIns="0" rtlCol="0" anchor="t"/>
          <a:lstStyle/>
          <a:p>
            <a:pPr marL="0" indent="0" algn="l">
              <a:lnSpc>
                <a:spcPct val="108000"/>
              </a:lnSpc>
              <a:buNone/>
            </a:pPr>
            <a:r>
              <a:rPr lang="en-US" sz="1550" dirty="0">
                <a:solidFill>
                  <a:srgbClr val="532418"/>
                </a:solidFill>
                <a:latin typeface="Alexandria" pitchFamily="34" charset="0"/>
                <a:ea typeface="Alexandria" pitchFamily="34" charset="-122"/>
                <a:cs typeface="Alexandria" pitchFamily="34" charset="-120"/>
              </a:rPr>
              <a:t>The Foundation</a:t>
            </a:r>
            <a:endParaRPr lang="en-US" sz="1550" dirty="0"/>
          </a:p>
        </p:txBody>
      </p:sp>
      <p:sp>
        <p:nvSpPr>
          <p:cNvPr id="4" name="Text 2"/>
          <p:cNvSpPr/>
          <p:nvPr/>
        </p:nvSpPr>
        <p:spPr>
          <a:xfrm>
            <a:off x="805140" y="1763415"/>
            <a:ext cx="11191000" cy="217388"/>
          </a:xfrm>
          <a:prstGeom prst="rect">
            <a:avLst/>
          </a:prstGeom>
          <a:noFill/>
          <a:ln/>
        </p:spPr>
        <p:txBody>
          <a:bodyPr wrap="none" lIns="0" tIns="0" rIns="0" bIns="0" rtlCol="0" anchor="t"/>
          <a:lstStyle/>
          <a:p>
            <a:pPr marL="0" indent="0" algn="l">
              <a:lnSpc>
                <a:spcPct val="113000"/>
              </a:lnSpc>
              <a:buNone/>
            </a:pPr>
            <a:r>
              <a:rPr lang="en-US" sz="1250" dirty="0">
                <a:solidFill>
                  <a:srgbClr val="67534F"/>
                </a:solidFill>
                <a:latin typeface="Lexend" pitchFamily="34" charset="0"/>
                <a:ea typeface="Lexend" pitchFamily="34" charset="-122"/>
                <a:cs typeface="Lexend" pitchFamily="34" charset="-120"/>
              </a:rPr>
              <a:t>How did you connect today's lesson to prior knowledge?</a:t>
            </a:r>
            <a:endParaRPr lang="en-US" sz="1250" dirty="0"/>
          </a:p>
        </p:txBody>
      </p:sp>
      <p:sp>
        <p:nvSpPr>
          <p:cNvPr id="5" name="Shape 3"/>
          <p:cNvSpPr/>
          <p:nvPr/>
        </p:nvSpPr>
        <p:spPr>
          <a:xfrm>
            <a:off x="805140" y="2125663"/>
            <a:ext cx="19050" cy="3636268"/>
          </a:xfrm>
          <a:prstGeom prst="roundRect">
            <a:avLst>
              <a:gd name="adj" fmla="val 59999"/>
            </a:avLst>
          </a:prstGeom>
          <a:solidFill>
            <a:srgbClr val="2D6899"/>
          </a:solidFill>
          <a:ln/>
        </p:spPr>
      </p:sp>
      <p:sp>
        <p:nvSpPr>
          <p:cNvPr id="6" name="Text 4"/>
          <p:cNvSpPr/>
          <p:nvPr/>
        </p:nvSpPr>
        <p:spPr>
          <a:xfrm>
            <a:off x="1046632" y="2270522"/>
            <a:ext cx="10339923" cy="652165"/>
          </a:xfrm>
          <a:prstGeom prst="rect">
            <a:avLst/>
          </a:prstGeom>
          <a:noFill/>
          <a:ln/>
        </p:spPr>
        <p:txBody>
          <a:bodyPr wrap="square" lIns="0" tIns="0" rIns="0" bIns="0" rtlCol="0" anchor="t">
            <a:normAutofit/>
          </a:bodyPr>
          <a:lstStyle/>
          <a:p>
            <a:pPr marL="0" indent="0" algn="l">
              <a:lnSpc>
                <a:spcPct val="113000"/>
              </a:lnSpc>
              <a:buNone/>
            </a:pPr>
            <a:r>
              <a:rPr lang="en-US" sz="1250" b="1" dirty="0">
                <a:solidFill>
                  <a:srgbClr val="67534F"/>
                </a:solidFill>
                <a:latin typeface="Lexend Bold" pitchFamily="34" charset="0"/>
                <a:ea typeface="Lexend Bold" pitchFamily="34" charset="-122"/>
                <a:cs typeface="Lexend Bold" pitchFamily="34" charset="-120"/>
              </a:rPr>
              <a:t>Teacher Model:</a:t>
            </a:r>
            <a:r>
              <a:rPr lang="en-US" sz="1250" dirty="0">
                <a:solidFill>
                  <a:srgbClr val="67534F"/>
                </a:solidFill>
                <a:latin typeface="Lexend" pitchFamily="34" charset="0"/>
                <a:ea typeface="Lexend" pitchFamily="34" charset="-122"/>
                <a:cs typeface="Lexend" pitchFamily="34" charset="-120"/>
              </a:rPr>
              <a:t> Conservation of momentum is Newton's Third Law expressed mathematically. During any collision, the two bodies push on each other with equal and opposite forces for exactly the same duration of time. They therefore receive equal and opposite impulses, leaving the total sum of momentum completely unchanged.</a:t>
            </a:r>
            <a:endParaRPr lang="en-US" sz="1250" dirty="0"/>
          </a:p>
        </p:txBody>
      </p:sp>
      <p:pic>
        <p:nvPicPr>
          <p:cNvPr id="7" name="Image 0" descr="preencoded.png"/>
          <p:cNvPicPr>
            <a:picLocks noChangeAspect="1"/>
          </p:cNvPicPr>
          <p:nvPr/>
        </p:nvPicPr>
        <p:blipFill>
          <a:blip r:embed="rId3"/>
          <a:stretch>
            <a:fillRect/>
          </a:stretch>
        </p:blipFill>
        <p:spPr>
          <a:xfrm>
            <a:off x="4585577" y="3067546"/>
            <a:ext cx="3261933" cy="2549525"/>
          </a:xfrm>
          <a:prstGeom prst="rect">
            <a:avLst/>
          </a:prstGeom>
        </p:spPr>
      </p:pic>
      <p:sp>
        <p:nvSpPr>
          <p:cNvPr id="8" name="Text 5"/>
          <p:cNvSpPr/>
          <p:nvPr/>
        </p:nvSpPr>
        <p:spPr>
          <a:xfrm>
            <a:off x="195555" y="5906790"/>
            <a:ext cx="11191000" cy="217388"/>
          </a:xfrm>
          <a:prstGeom prst="rect">
            <a:avLst/>
          </a:prstGeom>
          <a:noFill/>
          <a:ln/>
        </p:spPr>
        <p:txBody>
          <a:bodyPr wrap="none" lIns="0" tIns="0" rIns="0" bIns="0" rtlCol="0" anchor="t"/>
          <a:lstStyle/>
          <a:p>
            <a:pPr marL="0" indent="0" algn="r">
              <a:lnSpc>
                <a:spcPct val="113000"/>
              </a:lnSpc>
              <a:buNone/>
            </a:pPr>
            <a:r>
              <a:rPr lang="en-US" sz="1250" b="1" u="sng" dirty="0">
                <a:solidFill>
                  <a:srgbClr val="7A3A27"/>
                </a:solidFill>
                <a:latin typeface="Lexend Bold" pitchFamily="34" charset="0"/>
                <a:ea typeface="Lexend Bold" pitchFamily="34" charset="-122"/>
                <a:cs typeface="Lexend Bold" pitchFamily="34" charset="-120"/>
                <a:hlinkClick r:id="rId4">
                  <a:extLst>
                    <a:ext uri="{A12FA001-AC4F-418D-AE19-62706E023703}">
                      <ahyp:hlinkClr xmlns:ahyp="http://schemas.microsoft.com/office/drawing/2018/hyperlinkcolor" val="tx"/>
                    </a:ext>
                  </a:extLst>
                </a:hlinkClick>
              </a:rPr>
              <a:t>@thelucidstem.com</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805140" y="1008757"/>
            <a:ext cx="5641437" cy="654149"/>
          </a:xfrm>
          <a:prstGeom prst="rect">
            <a:avLst/>
          </a:prstGeom>
          <a:noFill/>
          <a:ln/>
        </p:spPr>
        <p:txBody>
          <a:bodyPr wrap="none" lIns="0" tIns="0" rIns="0" bIns="0" rtlCol="0" anchor="t"/>
          <a:lstStyle/>
          <a:p>
            <a:pPr marL="0" indent="0" algn="l">
              <a:lnSpc>
                <a:spcPct val="108000"/>
              </a:lnSpc>
              <a:buNone/>
            </a:pPr>
            <a:r>
              <a:rPr lang="en-US" sz="3950" dirty="0">
                <a:solidFill>
                  <a:srgbClr val="532418"/>
                </a:solidFill>
                <a:latin typeface="Alexandria" pitchFamily="34" charset="0"/>
                <a:ea typeface="Alexandria" pitchFamily="34" charset="-122"/>
                <a:cs typeface="Alexandria" pitchFamily="34" charset="-120"/>
              </a:rPr>
              <a:t>Phase 2: Extend</a:t>
            </a:r>
            <a:endParaRPr lang="en-US" sz="3950" dirty="0"/>
          </a:p>
        </p:txBody>
      </p:sp>
      <p:sp>
        <p:nvSpPr>
          <p:cNvPr id="3" name="Text 1"/>
          <p:cNvSpPr/>
          <p:nvPr/>
        </p:nvSpPr>
        <p:spPr>
          <a:xfrm>
            <a:off x="805140" y="1743373"/>
            <a:ext cx="3125511" cy="327025"/>
          </a:xfrm>
          <a:prstGeom prst="rect">
            <a:avLst/>
          </a:prstGeom>
          <a:noFill/>
          <a:ln/>
        </p:spPr>
        <p:txBody>
          <a:bodyPr wrap="none" lIns="0" tIns="0" rIns="0" bIns="0" rtlCol="0" anchor="t"/>
          <a:lstStyle/>
          <a:p>
            <a:pPr marL="0" indent="0" algn="l">
              <a:lnSpc>
                <a:spcPct val="108000"/>
              </a:lnSpc>
              <a:buNone/>
            </a:pPr>
            <a:r>
              <a:rPr lang="en-US" sz="1950" dirty="0">
                <a:solidFill>
                  <a:srgbClr val="532418"/>
                </a:solidFill>
                <a:latin typeface="Alexandria" pitchFamily="34" charset="0"/>
                <a:ea typeface="Alexandria" pitchFamily="34" charset="-122"/>
                <a:cs typeface="Alexandria" pitchFamily="34" charset="-120"/>
              </a:rPr>
              <a:t>The New Frontier</a:t>
            </a:r>
            <a:endParaRPr lang="en-US" sz="1950" dirty="0"/>
          </a:p>
        </p:txBody>
      </p:sp>
      <p:sp>
        <p:nvSpPr>
          <p:cNvPr id="4" name="Text 2"/>
          <p:cNvSpPr/>
          <p:nvPr/>
        </p:nvSpPr>
        <p:spPr>
          <a:xfrm>
            <a:off x="805140" y="2372320"/>
            <a:ext cx="11191000" cy="301923"/>
          </a:xfrm>
          <a:prstGeom prst="rect">
            <a:avLst/>
          </a:prstGeom>
          <a:noFill/>
          <a:ln/>
        </p:spPr>
        <p:txBody>
          <a:bodyPr wrap="none" lIns="0" tIns="0" rIns="0" bIns="0" rtlCol="0" anchor="t"/>
          <a:lstStyle/>
          <a:p>
            <a:pPr marL="0" indent="0" algn="l">
              <a:lnSpc>
                <a:spcPct val="125000"/>
              </a:lnSpc>
              <a:buNone/>
            </a:pPr>
            <a:r>
              <a:rPr lang="en-US" sz="1550" dirty="0">
                <a:solidFill>
                  <a:srgbClr val="67534F"/>
                </a:solidFill>
                <a:latin typeface="Lexend" pitchFamily="34" charset="0"/>
                <a:ea typeface="Lexend" pitchFamily="34" charset="-122"/>
                <a:cs typeface="Lexend" pitchFamily="34" charset="-120"/>
              </a:rPr>
              <a:t>How did this lesson push your thinking further?</a:t>
            </a:r>
            <a:endParaRPr lang="en-US" sz="1550" dirty="0"/>
          </a:p>
        </p:txBody>
      </p:sp>
      <p:sp>
        <p:nvSpPr>
          <p:cNvPr id="5" name="Shape 3"/>
          <p:cNvSpPr/>
          <p:nvPr/>
        </p:nvSpPr>
        <p:spPr>
          <a:xfrm>
            <a:off x="660284" y="2900660"/>
            <a:ext cx="5334958" cy="2420144"/>
          </a:xfrm>
          <a:prstGeom prst="roundRect">
            <a:avLst>
              <a:gd name="adj" fmla="val 5988"/>
            </a:avLst>
          </a:prstGeom>
          <a:solidFill>
            <a:srgbClr val="2D6899">
              <a:alpha val="95000"/>
            </a:srgbClr>
          </a:solidFill>
          <a:ln/>
        </p:spPr>
      </p:sp>
      <p:sp>
        <p:nvSpPr>
          <p:cNvPr id="6" name="Text 4"/>
          <p:cNvSpPr/>
          <p:nvPr/>
        </p:nvSpPr>
        <p:spPr>
          <a:xfrm>
            <a:off x="861495" y="3101876"/>
            <a:ext cx="3125511" cy="327025"/>
          </a:xfrm>
          <a:prstGeom prst="rect">
            <a:avLst/>
          </a:prstGeom>
          <a:noFill/>
          <a:ln/>
        </p:spPr>
        <p:txBody>
          <a:bodyPr wrap="none" lIns="0" tIns="0" rIns="0" bIns="0" rtlCol="0" anchor="t"/>
          <a:lstStyle/>
          <a:p>
            <a:pPr marL="0" indent="0" algn="l">
              <a:lnSpc>
                <a:spcPct val="108000"/>
              </a:lnSpc>
              <a:buNone/>
            </a:pPr>
            <a:r>
              <a:rPr lang="en-US" sz="1950" dirty="0">
                <a:solidFill>
                  <a:srgbClr val="FFFFFF"/>
                </a:solidFill>
                <a:latin typeface="Alexandria" pitchFamily="34" charset="0"/>
                <a:ea typeface="Alexandria" pitchFamily="34" charset="-122"/>
                <a:cs typeface="Alexandria" pitchFamily="34" charset="-120"/>
              </a:rPr>
              <a:t>Teacher Model</a:t>
            </a:r>
            <a:endParaRPr lang="en-US" sz="1950" dirty="0"/>
          </a:p>
        </p:txBody>
      </p:sp>
      <p:sp>
        <p:nvSpPr>
          <p:cNvPr id="7" name="Text 5"/>
          <p:cNvSpPr/>
          <p:nvPr/>
        </p:nvSpPr>
        <p:spPr>
          <a:xfrm>
            <a:off x="861495" y="3630116"/>
            <a:ext cx="4932537" cy="1509613"/>
          </a:xfrm>
          <a:prstGeom prst="rect">
            <a:avLst/>
          </a:prstGeom>
          <a:noFill/>
          <a:ln/>
        </p:spPr>
        <p:txBody>
          <a:bodyPr wrap="square" lIns="0" tIns="0" rIns="0" bIns="0" rtlCol="0" anchor="t">
            <a:normAutofit/>
          </a:bodyPr>
          <a:lstStyle/>
          <a:p>
            <a:pPr marL="0" indent="0" algn="l">
              <a:lnSpc>
                <a:spcPct val="125000"/>
              </a:lnSpc>
              <a:buNone/>
            </a:pPr>
            <a:r>
              <a:rPr lang="en-US" sz="1550" dirty="0">
                <a:solidFill>
                  <a:srgbClr val="FFFFFF"/>
                </a:solidFill>
                <a:latin typeface="Lexend" pitchFamily="34" charset="0"/>
                <a:ea typeface="Lexend" pitchFamily="34" charset="-122"/>
                <a:cs typeface="Lexend" pitchFamily="34" charset="-120"/>
              </a:rPr>
              <a:t>We learned the critical distinction between momentum and kinetic energy. Momentum is conserved in </a:t>
            </a:r>
            <a:r>
              <a:rPr lang="en-US" sz="1550" b="1" dirty="0">
                <a:solidFill>
                  <a:srgbClr val="FFFFFF"/>
                </a:solidFill>
                <a:latin typeface="Lexend Bold" pitchFamily="34" charset="0"/>
                <a:ea typeface="Lexend Bold" pitchFamily="34" charset="-122"/>
                <a:cs typeface="Lexend Bold" pitchFamily="34" charset="-120"/>
              </a:rPr>
              <a:t>every</a:t>
            </a:r>
            <a:r>
              <a:rPr lang="en-US" sz="1550" dirty="0">
                <a:solidFill>
                  <a:srgbClr val="FFFFFF"/>
                </a:solidFill>
                <a:latin typeface="Lexend" pitchFamily="34" charset="0"/>
                <a:ea typeface="Lexend" pitchFamily="34" charset="-122"/>
                <a:cs typeface="Lexend" pitchFamily="34" charset="-120"/>
              </a:rPr>
              <a:t> closed collision without exception. Kinetic energy is conserved only in a perfectly elastic collision.</a:t>
            </a:r>
            <a:endParaRPr lang="en-US" sz="1550" dirty="0"/>
          </a:p>
        </p:txBody>
      </p:sp>
      <p:sp>
        <p:nvSpPr>
          <p:cNvPr id="8" name="Text 6"/>
          <p:cNvSpPr/>
          <p:nvPr/>
        </p:nvSpPr>
        <p:spPr>
          <a:xfrm>
            <a:off x="6347658" y="3101876"/>
            <a:ext cx="3278205" cy="327025"/>
          </a:xfrm>
          <a:prstGeom prst="rect">
            <a:avLst/>
          </a:prstGeom>
          <a:noFill/>
          <a:ln/>
        </p:spPr>
        <p:txBody>
          <a:bodyPr wrap="none" lIns="0" tIns="0" rIns="0" bIns="0" rtlCol="0" anchor="t"/>
          <a:lstStyle/>
          <a:p>
            <a:pPr marL="0" indent="0" algn="l">
              <a:lnSpc>
                <a:spcPct val="108000"/>
              </a:lnSpc>
              <a:buNone/>
            </a:pPr>
            <a:r>
              <a:rPr lang="en-US" sz="1950" dirty="0">
                <a:solidFill>
                  <a:srgbClr val="532418"/>
                </a:solidFill>
                <a:latin typeface="Alexandria" pitchFamily="34" charset="0"/>
                <a:ea typeface="Alexandria" pitchFamily="34" charset="-122"/>
                <a:cs typeface="Alexandria" pitchFamily="34" charset="-120"/>
              </a:rPr>
              <a:t>The Explosion Insight</a:t>
            </a:r>
            <a:endParaRPr lang="en-US" sz="1950" dirty="0"/>
          </a:p>
        </p:txBody>
      </p:sp>
      <p:sp>
        <p:nvSpPr>
          <p:cNvPr id="9" name="Text 7"/>
          <p:cNvSpPr/>
          <p:nvPr/>
        </p:nvSpPr>
        <p:spPr>
          <a:xfrm>
            <a:off x="6347658" y="3630116"/>
            <a:ext cx="5045246" cy="1509613"/>
          </a:xfrm>
          <a:prstGeom prst="rect">
            <a:avLst/>
          </a:prstGeom>
          <a:noFill/>
          <a:ln/>
        </p:spPr>
        <p:txBody>
          <a:bodyPr wrap="square" lIns="0" tIns="0" rIns="0" bIns="0" rtlCol="0" anchor="t">
            <a:normAutofit/>
          </a:bodyPr>
          <a:lstStyle/>
          <a:p>
            <a:pPr marL="0" indent="0" algn="l">
              <a:lnSpc>
                <a:spcPct val="125000"/>
              </a:lnSpc>
              <a:buNone/>
            </a:pPr>
            <a:r>
              <a:rPr lang="en-US" sz="1550" dirty="0">
                <a:solidFill>
                  <a:srgbClr val="67534F"/>
                </a:solidFill>
                <a:latin typeface="Lexend" pitchFamily="34" charset="0"/>
                <a:ea typeface="Lexend" pitchFamily="34" charset="-122"/>
                <a:cs typeface="Lexend" pitchFamily="34" charset="-120"/>
              </a:rPr>
              <a:t>Explosions are the exact reverse of an inelastic collision. Kinetic energy is </a:t>
            </a:r>
            <a:r>
              <a:rPr lang="en-US" sz="1550" b="1" dirty="0">
                <a:solidFill>
                  <a:srgbClr val="67534F"/>
                </a:solidFill>
                <a:latin typeface="Lexend Bold" pitchFamily="34" charset="0"/>
                <a:ea typeface="Lexend Bold" pitchFamily="34" charset="-122"/>
                <a:cs typeface="Lexend Bold" pitchFamily="34" charset="-120"/>
              </a:rPr>
              <a:t>created</a:t>
            </a:r>
            <a:r>
              <a:rPr lang="en-US" sz="1550" dirty="0">
                <a:solidFill>
                  <a:srgbClr val="67534F"/>
                </a:solidFill>
                <a:latin typeface="Lexend" pitchFamily="34" charset="0"/>
                <a:ea typeface="Lexend" pitchFamily="34" charset="-122"/>
                <a:cs typeface="Lexend" pitchFamily="34" charset="-120"/>
              </a:rPr>
              <a:t> from a stored chemical or mechanical source, while the total momentum of the system remains at zero throughout the event.</a:t>
            </a:r>
            <a:endParaRPr lang="en-US" sz="1550" dirty="0"/>
          </a:p>
        </p:txBody>
      </p:sp>
      <p:sp>
        <p:nvSpPr>
          <p:cNvPr id="10" name="Text 8"/>
          <p:cNvSpPr/>
          <p:nvPr/>
        </p:nvSpPr>
        <p:spPr>
          <a:xfrm>
            <a:off x="195555" y="5547221"/>
            <a:ext cx="11191000" cy="301923"/>
          </a:xfrm>
          <a:prstGeom prst="rect">
            <a:avLst/>
          </a:prstGeom>
          <a:noFill/>
          <a:ln/>
        </p:spPr>
        <p:txBody>
          <a:bodyPr wrap="none" lIns="0" tIns="0" rIns="0" bIns="0" rtlCol="0" anchor="t"/>
          <a:lstStyle/>
          <a:p>
            <a:pPr marL="0" indent="0" algn="r">
              <a:lnSpc>
                <a:spcPct val="125000"/>
              </a:lnSpc>
              <a:buNone/>
            </a:pPr>
            <a:r>
              <a:rPr lang="en-US" sz="1550" b="1" u="sng" dirty="0">
                <a:solidFill>
                  <a:srgbClr val="7A3A27"/>
                </a:solidFill>
                <a:latin typeface="Lexend Bold" pitchFamily="34" charset="0"/>
                <a:ea typeface="Lexend Bold" pitchFamily="34" charset="-122"/>
                <a:cs typeface="Lexend Bold" pitchFamily="34" charset="-120"/>
                <a:hlinkClick r:id="rId3">
                  <a:extLst>
                    <a:ext uri="{A12FA001-AC4F-418D-AE19-62706E023703}">
                      <ahyp:hlinkClr xmlns:ahyp="http://schemas.microsoft.com/office/drawing/2018/hyperlinkcolor" val="tx"/>
                    </a:ext>
                  </a:extLst>
                </a:hlinkClick>
              </a:rPr>
              <a:t>@thelucidstem.com</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3" name="Text 0"/>
          <p:cNvSpPr/>
          <p:nvPr/>
        </p:nvSpPr>
        <p:spPr>
          <a:xfrm>
            <a:off x="5376926" y="709513"/>
            <a:ext cx="5067570" cy="579438"/>
          </a:xfrm>
          <a:prstGeom prst="rect">
            <a:avLst/>
          </a:prstGeom>
          <a:noFill/>
          <a:ln/>
        </p:spPr>
        <p:txBody>
          <a:bodyPr wrap="none" lIns="0" tIns="0" rIns="0" bIns="0" rtlCol="0" anchor="t"/>
          <a:lstStyle/>
          <a:p>
            <a:pPr marL="0" indent="0" algn="l">
              <a:lnSpc>
                <a:spcPct val="108000"/>
              </a:lnSpc>
              <a:buNone/>
            </a:pPr>
            <a:r>
              <a:rPr lang="en-US" sz="3500" dirty="0">
                <a:solidFill>
                  <a:srgbClr val="532418"/>
                </a:solidFill>
                <a:latin typeface="Alexandria" pitchFamily="34" charset="0"/>
                <a:ea typeface="Alexandria" pitchFamily="34" charset="-122"/>
                <a:cs typeface="Alexandria" pitchFamily="34" charset="-120"/>
              </a:rPr>
              <a:t>Phase 3: Challenge</a:t>
            </a:r>
            <a:endParaRPr lang="en-US" sz="3500" dirty="0"/>
          </a:p>
        </p:txBody>
      </p:sp>
      <p:sp>
        <p:nvSpPr>
          <p:cNvPr id="4" name="Text 1"/>
          <p:cNvSpPr/>
          <p:nvPr/>
        </p:nvSpPr>
        <p:spPr>
          <a:xfrm>
            <a:off x="5376926" y="1352054"/>
            <a:ext cx="2838577" cy="289818"/>
          </a:xfrm>
          <a:prstGeom prst="rect">
            <a:avLst/>
          </a:prstGeom>
          <a:noFill/>
          <a:ln/>
        </p:spPr>
        <p:txBody>
          <a:bodyPr wrap="none" lIns="0" tIns="0" rIns="0" bIns="0" rtlCol="0" anchor="t"/>
          <a:lstStyle/>
          <a:p>
            <a:pPr marL="0" indent="0" algn="l">
              <a:lnSpc>
                <a:spcPct val="108000"/>
              </a:lnSpc>
              <a:buNone/>
            </a:pPr>
            <a:r>
              <a:rPr lang="en-US" sz="1750" dirty="0">
                <a:solidFill>
                  <a:srgbClr val="532418"/>
                </a:solidFill>
                <a:latin typeface="Alexandria" pitchFamily="34" charset="0"/>
                <a:ea typeface="Alexandria" pitchFamily="34" charset="-122"/>
                <a:cs typeface="Alexandria" pitchFamily="34" charset="-120"/>
              </a:rPr>
              <a:t>The Unresolved</a:t>
            </a:r>
            <a:endParaRPr lang="en-US" sz="1750" dirty="0"/>
          </a:p>
        </p:txBody>
      </p:sp>
      <p:sp>
        <p:nvSpPr>
          <p:cNvPr id="5" name="Shape 2"/>
          <p:cNvSpPr/>
          <p:nvPr/>
        </p:nvSpPr>
        <p:spPr>
          <a:xfrm>
            <a:off x="5376926" y="1878806"/>
            <a:ext cx="25399" cy="859631"/>
          </a:xfrm>
          <a:prstGeom prst="roundRect">
            <a:avLst>
              <a:gd name="adj" fmla="val 60001"/>
            </a:avLst>
          </a:prstGeom>
          <a:solidFill>
            <a:srgbClr val="2D6899"/>
          </a:solidFill>
          <a:ln/>
        </p:spPr>
      </p:sp>
      <p:sp>
        <p:nvSpPr>
          <p:cNvPr id="6" name="Text 3"/>
          <p:cNvSpPr/>
          <p:nvPr/>
        </p:nvSpPr>
        <p:spPr>
          <a:xfrm>
            <a:off x="5644314" y="2056507"/>
            <a:ext cx="5742340" cy="504230"/>
          </a:xfrm>
          <a:prstGeom prst="rect">
            <a:avLst/>
          </a:prstGeom>
          <a:noFill/>
          <a:ln/>
        </p:spPr>
        <p:txBody>
          <a:bodyPr wrap="square" lIns="0" tIns="0" rIns="0" bIns="0" rtlCol="0" anchor="t">
            <a:normAutofit/>
          </a:bodyPr>
          <a:lstStyle/>
          <a:p>
            <a:pPr marL="0" indent="0" algn="l">
              <a:lnSpc>
                <a:spcPct val="118000"/>
              </a:lnSpc>
              <a:buNone/>
            </a:pPr>
            <a:r>
              <a:rPr lang="en-US" sz="1400" b="1" dirty="0">
                <a:solidFill>
                  <a:srgbClr val="67534F"/>
                </a:solidFill>
                <a:latin typeface="Lexend Bold" pitchFamily="34" charset="0"/>
                <a:ea typeface="Lexend Bold" pitchFamily="34" charset="-122"/>
                <a:cs typeface="Lexend Bold" pitchFamily="34" charset="-120"/>
              </a:rPr>
              <a:t>The Question:</a:t>
            </a:r>
            <a:r>
              <a:rPr lang="en-US" sz="1400" dirty="0">
                <a:solidFill>
                  <a:srgbClr val="67534F"/>
                </a:solidFill>
                <a:latin typeface="Lexend" pitchFamily="34" charset="0"/>
                <a:ea typeface="Lexend" pitchFamily="34" charset="-122"/>
                <a:cs typeface="Lexend" pitchFamily="34" charset="-120"/>
              </a:rPr>
              <a:t> If two trolleys stick together and slow down, where does the kinetic energy go, and why is momentum still conserved?</a:t>
            </a:r>
            <a:endParaRPr lang="en-US" sz="1400" dirty="0"/>
          </a:p>
        </p:txBody>
      </p:sp>
      <p:sp>
        <p:nvSpPr>
          <p:cNvPr id="7" name="Text 4"/>
          <p:cNvSpPr/>
          <p:nvPr/>
        </p:nvSpPr>
        <p:spPr>
          <a:xfrm>
            <a:off x="5376926" y="3074095"/>
            <a:ext cx="3212424" cy="289818"/>
          </a:xfrm>
          <a:prstGeom prst="rect">
            <a:avLst/>
          </a:prstGeom>
          <a:noFill/>
          <a:ln/>
        </p:spPr>
        <p:txBody>
          <a:bodyPr wrap="none" lIns="0" tIns="0" rIns="0" bIns="0" rtlCol="0" anchor="t"/>
          <a:lstStyle/>
          <a:p>
            <a:pPr marL="0" indent="0" algn="l">
              <a:lnSpc>
                <a:spcPct val="108000"/>
              </a:lnSpc>
              <a:buNone/>
            </a:pPr>
            <a:r>
              <a:rPr lang="en-US" sz="1750" dirty="0">
                <a:solidFill>
                  <a:srgbClr val="532418"/>
                </a:solidFill>
                <a:latin typeface="Alexandria" pitchFamily="34" charset="0"/>
                <a:ea typeface="Alexandria" pitchFamily="34" charset="-122"/>
                <a:cs typeface="Alexandria" pitchFamily="34" charset="-120"/>
              </a:rPr>
              <a:t>Where the Energy Goes</a:t>
            </a:r>
            <a:endParaRPr lang="en-US" sz="1750" dirty="0"/>
          </a:p>
        </p:txBody>
      </p:sp>
      <p:sp>
        <p:nvSpPr>
          <p:cNvPr id="8" name="Text 5"/>
          <p:cNvSpPr/>
          <p:nvPr/>
        </p:nvSpPr>
        <p:spPr>
          <a:xfrm>
            <a:off x="5376926" y="3521869"/>
            <a:ext cx="2787382" cy="1764804"/>
          </a:xfrm>
          <a:prstGeom prst="rect">
            <a:avLst/>
          </a:prstGeom>
          <a:noFill/>
          <a:ln/>
        </p:spPr>
        <p:txBody>
          <a:bodyPr wrap="square" lIns="0" tIns="0" rIns="0" bIns="0" rtlCol="0" anchor="t">
            <a:normAutofit/>
          </a:bodyPr>
          <a:lstStyle/>
          <a:p>
            <a:pPr marL="0" indent="0" algn="l">
              <a:lnSpc>
                <a:spcPct val="118000"/>
              </a:lnSpc>
              <a:buNone/>
            </a:pPr>
            <a:r>
              <a:rPr lang="en-US" sz="1400" dirty="0">
                <a:solidFill>
                  <a:srgbClr val="67534F"/>
                </a:solidFill>
                <a:latin typeface="Lexend" pitchFamily="34" charset="0"/>
                <a:ea typeface="Lexend" pitchFamily="34" charset="-122"/>
                <a:cs typeface="Lexend" pitchFamily="34" charset="-120"/>
              </a:rPr>
              <a:t>The lost kinetic energy is converted into heat, sound, and the permanent physical deformation of the trolleys at the point of contact. Energy is never destroyed; it simply changes form.</a:t>
            </a:r>
            <a:endParaRPr lang="en-US" sz="1400" dirty="0"/>
          </a:p>
        </p:txBody>
      </p:sp>
      <p:sp>
        <p:nvSpPr>
          <p:cNvPr id="9" name="Text 6"/>
          <p:cNvSpPr/>
          <p:nvPr/>
        </p:nvSpPr>
        <p:spPr>
          <a:xfrm>
            <a:off x="8605622" y="3074095"/>
            <a:ext cx="2787382" cy="579636"/>
          </a:xfrm>
          <a:prstGeom prst="rect">
            <a:avLst/>
          </a:prstGeom>
          <a:noFill/>
          <a:ln/>
        </p:spPr>
        <p:txBody>
          <a:bodyPr wrap="square" lIns="0" tIns="0" rIns="0" bIns="0" rtlCol="0" anchor="t">
            <a:normAutofit/>
          </a:bodyPr>
          <a:lstStyle/>
          <a:p>
            <a:pPr marL="0" indent="0" algn="l">
              <a:lnSpc>
                <a:spcPct val="108000"/>
              </a:lnSpc>
              <a:buNone/>
            </a:pPr>
            <a:r>
              <a:rPr lang="en-US" sz="1750" dirty="0">
                <a:solidFill>
                  <a:srgbClr val="532418"/>
                </a:solidFill>
                <a:latin typeface="Alexandria" pitchFamily="34" charset="0"/>
                <a:ea typeface="Alexandria" pitchFamily="34" charset="-122"/>
                <a:cs typeface="Alexandria" pitchFamily="34" charset="-120"/>
              </a:rPr>
              <a:t>Why Momentum Is Still Conserved</a:t>
            </a:r>
            <a:endParaRPr lang="en-US" sz="1750" dirty="0"/>
          </a:p>
        </p:txBody>
      </p:sp>
      <p:sp>
        <p:nvSpPr>
          <p:cNvPr id="10" name="Text 7"/>
          <p:cNvSpPr/>
          <p:nvPr/>
        </p:nvSpPr>
        <p:spPr>
          <a:xfrm>
            <a:off x="8605622" y="3811687"/>
            <a:ext cx="2787382" cy="1764804"/>
          </a:xfrm>
          <a:prstGeom prst="rect">
            <a:avLst/>
          </a:prstGeom>
          <a:noFill/>
          <a:ln/>
        </p:spPr>
        <p:txBody>
          <a:bodyPr wrap="square" lIns="0" tIns="0" rIns="0" bIns="0" rtlCol="0" anchor="t">
            <a:normAutofit/>
          </a:bodyPr>
          <a:lstStyle/>
          <a:p>
            <a:pPr marL="0" indent="0" algn="l">
              <a:lnSpc>
                <a:spcPct val="118000"/>
              </a:lnSpc>
              <a:buNone/>
            </a:pPr>
            <a:r>
              <a:rPr lang="en-US" sz="1400" dirty="0">
                <a:solidFill>
                  <a:srgbClr val="67534F"/>
                </a:solidFill>
                <a:latin typeface="Lexend" pitchFamily="34" charset="0"/>
                <a:ea typeface="Lexend" pitchFamily="34" charset="-122"/>
                <a:cs typeface="Lexend" pitchFamily="34" charset="-120"/>
              </a:rPr>
              <a:t>The forces acting during the crash are all internal to the system. Internal forces cancel each other out in pairs and cannot change the overall total momentum of the closed system.</a:t>
            </a:r>
            <a:endParaRPr lang="en-US" sz="1400" dirty="0"/>
          </a:p>
        </p:txBody>
      </p:sp>
      <p:sp>
        <p:nvSpPr>
          <p:cNvPr id="11" name="Text 8"/>
          <p:cNvSpPr/>
          <p:nvPr/>
        </p:nvSpPr>
        <p:spPr>
          <a:xfrm>
            <a:off x="4767342" y="5896372"/>
            <a:ext cx="6619313" cy="252115"/>
          </a:xfrm>
          <a:prstGeom prst="rect">
            <a:avLst/>
          </a:prstGeom>
          <a:noFill/>
          <a:ln/>
        </p:spPr>
        <p:txBody>
          <a:bodyPr wrap="none" lIns="0" tIns="0" rIns="0" bIns="0" rtlCol="0" anchor="t"/>
          <a:lstStyle/>
          <a:p>
            <a:pPr marL="0" indent="0" algn="r">
              <a:lnSpc>
                <a:spcPct val="118000"/>
              </a:lnSpc>
              <a:buNone/>
            </a:pPr>
            <a:r>
              <a:rPr lang="en-US" sz="1400" b="1" u="sng" dirty="0">
                <a:solidFill>
                  <a:srgbClr val="7A3A27"/>
                </a:solidFill>
                <a:latin typeface="Lexend Bold" pitchFamily="34" charset="0"/>
                <a:ea typeface="Lexend Bold" pitchFamily="34" charset="-122"/>
                <a:cs typeface="Lexend Bold" pitchFamily="34" charset="-120"/>
                <a:hlinkClick r:id="rId4">
                  <a:extLst>
                    <a:ext uri="{A12FA001-AC4F-418D-AE19-62706E023703}">
                      <ahyp:hlinkClr xmlns:ahyp="http://schemas.microsoft.com/office/drawing/2018/hyperlinkcolor" val="tx"/>
                    </a:ext>
                  </a:extLst>
                </a:hlinkClick>
              </a:rPr>
              <a:t>@thelucidstem.com</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805140" y="600174"/>
            <a:ext cx="5389924" cy="621407"/>
          </a:xfrm>
          <a:prstGeom prst="rect">
            <a:avLst/>
          </a:prstGeom>
          <a:noFill/>
          <a:ln/>
        </p:spPr>
        <p:txBody>
          <a:bodyPr wrap="none" lIns="0" tIns="0" rIns="0" bIns="0" rtlCol="0" anchor="t"/>
          <a:lstStyle/>
          <a:p>
            <a:pPr marL="0" indent="0" algn="l">
              <a:lnSpc>
                <a:spcPct val="108000"/>
              </a:lnSpc>
              <a:buNone/>
            </a:pPr>
            <a:r>
              <a:rPr lang="en-US" sz="3750" dirty="0">
                <a:solidFill>
                  <a:srgbClr val="532418"/>
                </a:solidFill>
                <a:latin typeface="Alexandria" pitchFamily="34" charset="0"/>
                <a:ea typeface="Alexandria" pitchFamily="34" charset="-122"/>
                <a:cs typeface="Alexandria" pitchFamily="34" charset="-120"/>
              </a:rPr>
              <a:t>Prove It.</a:t>
            </a:r>
            <a:endParaRPr lang="en-US" sz="3750" dirty="0"/>
          </a:p>
        </p:txBody>
      </p:sp>
      <p:sp>
        <p:nvSpPr>
          <p:cNvPr id="3" name="Text 1"/>
          <p:cNvSpPr/>
          <p:nvPr/>
        </p:nvSpPr>
        <p:spPr>
          <a:xfrm>
            <a:off x="805140" y="1584821"/>
            <a:ext cx="11191000" cy="279598"/>
          </a:xfrm>
          <a:prstGeom prst="rect">
            <a:avLst/>
          </a:prstGeom>
          <a:noFill/>
          <a:ln/>
        </p:spPr>
        <p:txBody>
          <a:bodyPr wrap="none" lIns="0" tIns="0" rIns="0" bIns="0" rtlCol="0" anchor="t"/>
          <a:lstStyle/>
          <a:p>
            <a:pPr marL="0" indent="0" algn="l">
              <a:lnSpc>
                <a:spcPct val="122000"/>
              </a:lnSpc>
              <a:buNone/>
            </a:pPr>
            <a:r>
              <a:rPr lang="en-US" sz="1500" dirty="0">
                <a:solidFill>
                  <a:srgbClr val="67534F"/>
                </a:solidFill>
                <a:latin typeface="Lexend" pitchFamily="34" charset="0"/>
                <a:ea typeface="Lexend" pitchFamily="34" charset="-122"/>
                <a:cs typeface="Lexend" pitchFamily="34" charset="-120"/>
              </a:rPr>
              <a:t>Silence in the room. Return to your desks and complete this independently before you leave.</a:t>
            </a:r>
            <a:endParaRPr lang="en-US" sz="15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5140" y="2068711"/>
            <a:ext cx="5199925" cy="2519363"/>
          </a:xfrm>
          <a:prstGeom prst="rect">
            <a:avLst/>
          </a:prstGeom>
        </p:spPr>
      </p:pic>
      <p:sp>
        <p:nvSpPr>
          <p:cNvPr id="5" name="Text 2"/>
          <p:cNvSpPr/>
          <p:nvPr/>
        </p:nvSpPr>
        <p:spPr>
          <a:xfrm>
            <a:off x="3290359" y="2206327"/>
            <a:ext cx="229388" cy="298252"/>
          </a:xfrm>
          <a:prstGeom prst="rect">
            <a:avLst/>
          </a:prstGeom>
          <a:noFill/>
          <a:ln/>
        </p:spPr>
        <p:txBody>
          <a:bodyPr wrap="none" lIns="0" tIns="0" rIns="0" bIns="0" rtlCol="0" anchor="ctr"/>
          <a:lstStyle/>
          <a:p>
            <a:pPr marL="0" indent="0" algn="ctr">
              <a:lnSpc>
                <a:spcPct val="100000"/>
              </a:lnSpc>
              <a:buNone/>
            </a:pPr>
            <a:r>
              <a:rPr lang="en-US" sz="1800" dirty="0">
                <a:solidFill>
                  <a:srgbClr val="FFFFFF"/>
                </a:solidFill>
                <a:latin typeface="Alexandria" pitchFamily="34" charset="0"/>
                <a:ea typeface="Alexandria" pitchFamily="34" charset="-122"/>
                <a:cs typeface="Alexandria" pitchFamily="34" charset="-120"/>
              </a:rPr>
              <a:t>1</a:t>
            </a:r>
            <a:endParaRPr lang="en-US" sz="1800" dirty="0"/>
          </a:p>
        </p:txBody>
      </p:sp>
      <p:sp>
        <p:nvSpPr>
          <p:cNvPr id="6" name="Text 3"/>
          <p:cNvSpPr/>
          <p:nvPr/>
        </p:nvSpPr>
        <p:spPr>
          <a:xfrm>
            <a:off x="1021729" y="2833489"/>
            <a:ext cx="2492610" cy="310654"/>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Alexandria" pitchFamily="34" charset="0"/>
                <a:ea typeface="Alexandria" pitchFamily="34" charset="-122"/>
                <a:cs typeface="Alexandria" pitchFamily="34" charset="-120"/>
              </a:rPr>
              <a:t>Calculation Question</a:t>
            </a:r>
            <a:endParaRPr lang="en-US" sz="1850" dirty="0"/>
          </a:p>
        </p:txBody>
      </p:sp>
      <p:sp>
        <p:nvSpPr>
          <p:cNvPr id="7" name="Text 4"/>
          <p:cNvSpPr/>
          <p:nvPr/>
        </p:nvSpPr>
        <p:spPr>
          <a:xfrm>
            <a:off x="1021729" y="3253085"/>
            <a:ext cx="4766746" cy="1118394"/>
          </a:xfrm>
          <a:prstGeom prst="rect">
            <a:avLst/>
          </a:prstGeom>
          <a:noFill/>
          <a:ln/>
        </p:spPr>
        <p:txBody>
          <a:bodyPr wrap="square" lIns="0" tIns="0" rIns="0" bIns="0" rtlCol="0" anchor="t">
            <a:normAutofit/>
          </a:bodyPr>
          <a:lstStyle/>
          <a:p>
            <a:pPr marL="0" indent="0" algn="l">
              <a:lnSpc>
                <a:spcPct val="122000"/>
              </a:lnSpc>
              <a:buNone/>
            </a:pPr>
            <a:r>
              <a:rPr lang="en-US" sz="1500" dirty="0">
                <a:solidFill>
                  <a:srgbClr val="67534F"/>
                </a:solidFill>
                <a:latin typeface="Lexend" pitchFamily="34" charset="0"/>
                <a:ea typeface="Lexend" pitchFamily="34" charset="-122"/>
                <a:cs typeface="Lexend" pitchFamily="34" charset="-120"/>
              </a:rPr>
              <a:t>A 3.0 kg trolley moving at 4.0 m/s collides with a stationary 2.0 kg trolley. They stick together. Find their exact common final velocity, stating your positive direction clearly.</a:t>
            </a:r>
            <a:endParaRPr lang="en-US" sz="15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86630" y="2068711"/>
            <a:ext cx="5199925" cy="2519363"/>
          </a:xfrm>
          <a:prstGeom prst="rect">
            <a:avLst/>
          </a:prstGeom>
        </p:spPr>
      </p:pic>
      <p:sp>
        <p:nvSpPr>
          <p:cNvPr id="9" name="Text 5"/>
          <p:cNvSpPr/>
          <p:nvPr/>
        </p:nvSpPr>
        <p:spPr>
          <a:xfrm>
            <a:off x="8671849" y="2206327"/>
            <a:ext cx="229388" cy="298252"/>
          </a:xfrm>
          <a:prstGeom prst="rect">
            <a:avLst/>
          </a:prstGeom>
          <a:noFill/>
          <a:ln/>
        </p:spPr>
        <p:txBody>
          <a:bodyPr wrap="none" lIns="0" tIns="0" rIns="0" bIns="0" rtlCol="0" anchor="ctr"/>
          <a:lstStyle/>
          <a:p>
            <a:pPr marL="0" indent="0" algn="ctr">
              <a:lnSpc>
                <a:spcPct val="100000"/>
              </a:lnSpc>
              <a:buNone/>
            </a:pPr>
            <a:r>
              <a:rPr lang="en-US" sz="1800" dirty="0">
                <a:solidFill>
                  <a:srgbClr val="FFFFFF"/>
                </a:solidFill>
                <a:latin typeface="Alexandria" pitchFamily="34" charset="0"/>
                <a:ea typeface="Alexandria" pitchFamily="34" charset="-122"/>
                <a:cs typeface="Alexandria" pitchFamily="34" charset="-120"/>
              </a:rPr>
              <a:t>2</a:t>
            </a:r>
            <a:endParaRPr lang="en-US" sz="1800" dirty="0"/>
          </a:p>
        </p:txBody>
      </p:sp>
      <p:sp>
        <p:nvSpPr>
          <p:cNvPr id="10" name="Text 6"/>
          <p:cNvSpPr/>
          <p:nvPr/>
        </p:nvSpPr>
        <p:spPr>
          <a:xfrm>
            <a:off x="6403219" y="2833489"/>
            <a:ext cx="2390120" cy="310654"/>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Alexandria" pitchFamily="34" charset="0"/>
                <a:ea typeface="Alexandria" pitchFamily="34" charset="-122"/>
                <a:cs typeface="Alexandria" pitchFamily="34" charset="-120"/>
              </a:rPr>
              <a:t>Recall Question</a:t>
            </a:r>
            <a:endParaRPr lang="en-US" sz="1850" dirty="0"/>
          </a:p>
        </p:txBody>
      </p:sp>
      <p:sp>
        <p:nvSpPr>
          <p:cNvPr id="11" name="Text 7"/>
          <p:cNvSpPr/>
          <p:nvPr/>
        </p:nvSpPr>
        <p:spPr>
          <a:xfrm>
            <a:off x="6403219" y="3253085"/>
            <a:ext cx="4766746" cy="1118394"/>
          </a:xfrm>
          <a:prstGeom prst="rect">
            <a:avLst/>
          </a:prstGeom>
          <a:noFill/>
          <a:ln/>
        </p:spPr>
        <p:txBody>
          <a:bodyPr wrap="square" lIns="0" tIns="0" rIns="0" bIns="0" rtlCol="0" anchor="t">
            <a:normAutofit/>
          </a:bodyPr>
          <a:lstStyle/>
          <a:p>
            <a:pPr marL="0" indent="0" algn="l">
              <a:lnSpc>
                <a:spcPct val="122000"/>
              </a:lnSpc>
              <a:buNone/>
            </a:pPr>
            <a:r>
              <a:rPr lang="en-US" sz="1500" dirty="0">
                <a:solidFill>
                  <a:srgbClr val="67534F"/>
                </a:solidFill>
                <a:latin typeface="Lexend" pitchFamily="34" charset="0"/>
                <a:ea typeface="Lexend" pitchFamily="34" charset="-122"/>
                <a:cs typeface="Lexend" pitchFamily="34" charset="-120"/>
              </a:rPr>
              <a:t>State clearly which physical quantity is </a:t>
            </a:r>
            <a:r>
              <a:rPr lang="en-US" sz="1500" b="1" dirty="0">
                <a:solidFill>
                  <a:srgbClr val="67534F"/>
                </a:solidFill>
                <a:latin typeface="Lexend Bold" pitchFamily="34" charset="0"/>
                <a:ea typeface="Lexend Bold" pitchFamily="34" charset="-122"/>
                <a:cs typeface="Lexend Bold" pitchFamily="34" charset="-120"/>
              </a:rPr>
              <a:t>always</a:t>
            </a:r>
            <a:r>
              <a:rPr lang="en-US" sz="1500" dirty="0">
                <a:solidFill>
                  <a:srgbClr val="67534F"/>
                </a:solidFill>
                <a:latin typeface="Lexend" pitchFamily="34" charset="0"/>
                <a:ea typeface="Lexend" pitchFamily="34" charset="-122"/>
                <a:cs typeface="Lexend" pitchFamily="34" charset="-120"/>
              </a:rPr>
              <a:t> conserved in a closed system, and which quantity is conserved </a:t>
            </a:r>
            <a:r>
              <a:rPr lang="en-US" sz="1500" b="1" dirty="0">
                <a:solidFill>
                  <a:srgbClr val="67534F"/>
                </a:solidFill>
                <a:latin typeface="Lexend Bold" pitchFamily="34" charset="0"/>
                <a:ea typeface="Lexend Bold" pitchFamily="34" charset="-122"/>
                <a:cs typeface="Lexend Bold" pitchFamily="34" charset="-120"/>
              </a:rPr>
              <a:t>only</a:t>
            </a:r>
            <a:r>
              <a:rPr lang="en-US" sz="1500" dirty="0">
                <a:solidFill>
                  <a:srgbClr val="67534F"/>
                </a:solidFill>
                <a:latin typeface="Lexend" pitchFamily="34" charset="0"/>
                <a:ea typeface="Lexend" pitchFamily="34" charset="-122"/>
                <a:cs typeface="Lexend" pitchFamily="34" charset="-120"/>
              </a:rPr>
              <a:t> in a perfectly elastic collision. Use precise scientific language.</a:t>
            </a:r>
            <a:endParaRPr lang="en-US" sz="1500" dirty="0"/>
          </a:p>
        </p:txBody>
      </p:sp>
      <p:sp>
        <p:nvSpPr>
          <p:cNvPr id="12" name="Shape 8"/>
          <p:cNvSpPr/>
          <p:nvPr/>
        </p:nvSpPr>
        <p:spPr>
          <a:xfrm>
            <a:off x="805140" y="4792365"/>
            <a:ext cx="10581415" cy="981472"/>
          </a:xfrm>
          <a:prstGeom prst="roundRect">
            <a:avLst>
              <a:gd name="adj" fmla="val 8183"/>
            </a:avLst>
          </a:prstGeom>
          <a:solidFill>
            <a:srgbClr val="D8E7F3"/>
          </a:solidFill>
          <a:ln/>
        </p:spPr>
      </p:sp>
      <p:pic>
        <p:nvPicPr>
          <p:cNvPr id="13" name="Image 2" descr="preencoded.png"/>
          <p:cNvPicPr>
            <a:picLocks noChangeAspect="1"/>
          </p:cNvPicPr>
          <p:nvPr/>
        </p:nvPicPr>
        <p:blipFill>
          <a:blip r:embed="rId4"/>
          <a:stretch>
            <a:fillRect/>
          </a:stretch>
        </p:blipFill>
        <p:spPr>
          <a:xfrm>
            <a:off x="996330" y="5054402"/>
            <a:ext cx="239012" cy="191195"/>
          </a:xfrm>
          <a:prstGeom prst="rect">
            <a:avLst/>
          </a:prstGeom>
        </p:spPr>
      </p:pic>
      <p:sp>
        <p:nvSpPr>
          <p:cNvPr id="14" name="Text 9"/>
          <p:cNvSpPr/>
          <p:nvPr/>
        </p:nvSpPr>
        <p:spPr>
          <a:xfrm>
            <a:off x="1426531" y="5003502"/>
            <a:ext cx="9768834" cy="559197"/>
          </a:xfrm>
          <a:prstGeom prst="rect">
            <a:avLst/>
          </a:prstGeom>
          <a:noFill/>
          <a:ln/>
        </p:spPr>
        <p:txBody>
          <a:bodyPr wrap="square" lIns="0" tIns="0" rIns="0" bIns="0" rtlCol="0" anchor="t">
            <a:normAutofit/>
          </a:bodyPr>
          <a:lstStyle/>
          <a:p>
            <a:pPr marL="0" indent="0" algn="l">
              <a:lnSpc>
                <a:spcPct val="122000"/>
              </a:lnSpc>
              <a:buNone/>
            </a:pPr>
            <a:r>
              <a:rPr lang="en-US" sz="1500" dirty="0">
                <a:solidFill>
                  <a:srgbClr val="000000"/>
                </a:solidFill>
                <a:latin typeface="Lexend" pitchFamily="34" charset="0"/>
                <a:ea typeface="Lexend" pitchFamily="34" charset="-122"/>
                <a:cs typeface="Lexend" pitchFamily="34" charset="-120"/>
              </a:rPr>
              <a:t>Both questions must be answered in full before you leave the room. Show all working for the calculation, including units.</a:t>
            </a:r>
            <a:endParaRPr lang="en-US" sz="1500" dirty="0"/>
          </a:p>
        </p:txBody>
      </p:sp>
      <p:sp>
        <p:nvSpPr>
          <p:cNvPr id="15" name="Text 10"/>
          <p:cNvSpPr/>
          <p:nvPr/>
        </p:nvSpPr>
        <p:spPr>
          <a:xfrm>
            <a:off x="195555" y="5978128"/>
            <a:ext cx="11191000" cy="279598"/>
          </a:xfrm>
          <a:prstGeom prst="rect">
            <a:avLst/>
          </a:prstGeom>
          <a:noFill/>
          <a:ln/>
        </p:spPr>
        <p:txBody>
          <a:bodyPr wrap="none" lIns="0" tIns="0" rIns="0" bIns="0" rtlCol="0" anchor="t"/>
          <a:lstStyle/>
          <a:p>
            <a:pPr marL="0" indent="0" algn="r">
              <a:lnSpc>
                <a:spcPct val="122000"/>
              </a:lnSpc>
              <a:buNone/>
            </a:pPr>
            <a:r>
              <a:rPr lang="en-US" sz="1500" b="1" u="sng" dirty="0">
                <a:solidFill>
                  <a:srgbClr val="7A3A27"/>
                </a:solidFill>
                <a:latin typeface="Lexend Bold" pitchFamily="34" charset="0"/>
                <a:ea typeface="Lexend Bold" pitchFamily="34" charset="-122"/>
                <a:cs typeface="Lexend Bold" pitchFamily="34" charset="-120"/>
                <a:hlinkClick r:id="rId5">
                  <a:extLst>
                    <a:ext uri="{A12FA001-AC4F-418D-AE19-62706E023703}">
                      <ahyp:hlinkClr xmlns:ahyp="http://schemas.microsoft.com/office/drawing/2018/hyperlinkcolor" val="tx"/>
                    </a:ext>
                  </a:extLst>
                </a:hlinkClick>
              </a:rPr>
              <a:t>@thelucidstem.com</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3" name="Text 0"/>
          <p:cNvSpPr/>
          <p:nvPr/>
        </p:nvSpPr>
        <p:spPr>
          <a:xfrm>
            <a:off x="5376926" y="1134467"/>
            <a:ext cx="5641437" cy="654149"/>
          </a:xfrm>
          <a:prstGeom prst="rect">
            <a:avLst/>
          </a:prstGeom>
          <a:noFill/>
          <a:ln/>
        </p:spPr>
        <p:txBody>
          <a:bodyPr wrap="none" lIns="0" tIns="0" rIns="0" bIns="0" rtlCol="0" anchor="t"/>
          <a:lstStyle/>
          <a:p>
            <a:pPr marL="0" indent="0" algn="l">
              <a:lnSpc>
                <a:spcPct val="108000"/>
              </a:lnSpc>
              <a:buNone/>
            </a:pPr>
            <a:r>
              <a:rPr lang="en-US" sz="3950" dirty="0">
                <a:solidFill>
                  <a:srgbClr val="532418"/>
                </a:solidFill>
                <a:latin typeface="Alexandria" pitchFamily="34" charset="0"/>
                <a:ea typeface="Alexandria" pitchFamily="34" charset="-122"/>
                <a:cs typeface="Alexandria" pitchFamily="34" charset="-120"/>
              </a:rPr>
              <a:t>The Perfect Balance</a:t>
            </a:r>
            <a:endParaRPr lang="en-US" sz="3950" dirty="0"/>
          </a:p>
        </p:txBody>
      </p:sp>
      <p:sp>
        <p:nvSpPr>
          <p:cNvPr id="4" name="Text 1"/>
          <p:cNvSpPr/>
          <p:nvPr/>
        </p:nvSpPr>
        <p:spPr>
          <a:xfrm>
            <a:off x="5376926" y="2090539"/>
            <a:ext cx="6009728" cy="1207691"/>
          </a:xfrm>
          <a:prstGeom prst="rect">
            <a:avLst/>
          </a:prstGeom>
          <a:noFill/>
          <a:ln/>
        </p:spPr>
        <p:txBody>
          <a:bodyPr wrap="square" lIns="0" tIns="0" rIns="0" bIns="0" rtlCol="0" anchor="t">
            <a:normAutofit/>
          </a:bodyPr>
          <a:lstStyle/>
          <a:p>
            <a:pPr marL="0" indent="0" algn="l">
              <a:lnSpc>
                <a:spcPct val="125000"/>
              </a:lnSpc>
              <a:buNone/>
            </a:pPr>
            <a:r>
              <a:rPr lang="en-US" sz="1550" dirty="0">
                <a:solidFill>
                  <a:srgbClr val="67534F"/>
                </a:solidFill>
                <a:latin typeface="Lexend" pitchFamily="34" charset="0"/>
                <a:ea typeface="Lexend" pitchFamily="34" charset="-122"/>
                <a:cs typeface="Lexend" pitchFamily="34" charset="-120"/>
              </a:rPr>
              <a:t>Imagine two astronauts floating perfectly still in deep space, facing each other. Astronaut A pushes Astronaut B forcefully away. Astronaut B moves backward, but Astronaut A is also thrown backward in the exact opposite direction.</a:t>
            </a:r>
            <a:endParaRPr lang="en-US" sz="1550" dirty="0"/>
          </a:p>
        </p:txBody>
      </p:sp>
      <p:sp>
        <p:nvSpPr>
          <p:cNvPr id="5" name="Shape 2"/>
          <p:cNvSpPr/>
          <p:nvPr/>
        </p:nvSpPr>
        <p:spPr>
          <a:xfrm>
            <a:off x="5376926" y="3524647"/>
            <a:ext cx="6009728" cy="1670447"/>
          </a:xfrm>
          <a:prstGeom prst="roundRect">
            <a:avLst>
              <a:gd name="adj" fmla="val 5061"/>
            </a:avLst>
          </a:prstGeom>
          <a:solidFill>
            <a:srgbClr val="D8E7F3"/>
          </a:solidFill>
          <a:ln/>
        </p:spPr>
      </p:sp>
      <p:pic>
        <p:nvPicPr>
          <p:cNvPr id="6" name="Image 1" descr="preencoded.png"/>
          <p:cNvPicPr>
            <a:picLocks noChangeAspect="1"/>
          </p:cNvPicPr>
          <p:nvPr/>
        </p:nvPicPr>
        <p:blipFill>
          <a:blip r:embed="rId4"/>
          <a:stretch>
            <a:fillRect/>
          </a:stretch>
        </p:blipFill>
        <p:spPr>
          <a:xfrm>
            <a:off x="5578137" y="3803253"/>
            <a:ext cx="251513" cy="201216"/>
          </a:xfrm>
          <a:prstGeom prst="rect">
            <a:avLst/>
          </a:prstGeom>
        </p:spPr>
      </p:pic>
      <p:sp>
        <p:nvSpPr>
          <p:cNvPr id="7" name="Text 3"/>
          <p:cNvSpPr/>
          <p:nvPr/>
        </p:nvSpPr>
        <p:spPr>
          <a:xfrm>
            <a:off x="6030861" y="3756025"/>
            <a:ext cx="5154583" cy="1207691"/>
          </a:xfrm>
          <a:prstGeom prst="rect">
            <a:avLst/>
          </a:prstGeom>
          <a:noFill/>
          <a:ln/>
        </p:spPr>
        <p:txBody>
          <a:bodyPr wrap="square" lIns="0" tIns="0" rIns="0" bIns="0" rtlCol="0" anchor="t">
            <a:normAutofit/>
          </a:bodyPr>
          <a:lstStyle/>
          <a:p>
            <a:pPr marL="0" indent="0" algn="l">
              <a:lnSpc>
                <a:spcPct val="125000"/>
              </a:lnSpc>
              <a:buNone/>
            </a:pPr>
            <a:r>
              <a:rPr lang="en-US" sz="1550" dirty="0">
                <a:solidFill>
                  <a:srgbClr val="000000"/>
                </a:solidFill>
                <a:latin typeface="Lexend" pitchFamily="34" charset="0"/>
                <a:ea typeface="Lexend" pitchFamily="34" charset="-122"/>
                <a:cs typeface="Lexend" pitchFamily="34" charset="-120"/>
              </a:rPr>
              <a:t>Think silently: If they started with zero combined motion, how can they both be moving? Today we will see that the total motion of the universe is locked in a strict mathematical balance.</a:t>
            </a:r>
            <a:endParaRPr lang="en-US" sz="1550" dirty="0"/>
          </a:p>
        </p:txBody>
      </p:sp>
      <p:sp>
        <p:nvSpPr>
          <p:cNvPr id="8" name="Text 4"/>
          <p:cNvSpPr/>
          <p:nvPr/>
        </p:nvSpPr>
        <p:spPr>
          <a:xfrm>
            <a:off x="4767342" y="5421511"/>
            <a:ext cx="6619313" cy="301923"/>
          </a:xfrm>
          <a:prstGeom prst="rect">
            <a:avLst/>
          </a:prstGeom>
          <a:noFill/>
          <a:ln/>
        </p:spPr>
        <p:txBody>
          <a:bodyPr wrap="none" lIns="0" tIns="0" rIns="0" bIns="0" rtlCol="0" anchor="t"/>
          <a:lstStyle/>
          <a:p>
            <a:pPr marL="0" indent="0" algn="r">
              <a:lnSpc>
                <a:spcPct val="125000"/>
              </a:lnSpc>
              <a:buNone/>
            </a:pPr>
            <a:r>
              <a:rPr lang="en-US" sz="1550" b="1" u="sng" dirty="0">
                <a:solidFill>
                  <a:srgbClr val="7A3A27"/>
                </a:solidFill>
                <a:latin typeface="Lexend Bold" pitchFamily="34" charset="0"/>
                <a:ea typeface="Lexend Bold" pitchFamily="34" charset="-122"/>
                <a:cs typeface="Lexend Bold" pitchFamily="34" charset="-120"/>
                <a:hlinkClick r:id="rId5">
                  <a:extLst>
                    <a:ext uri="{A12FA001-AC4F-418D-AE19-62706E023703}">
                      <ahyp:hlinkClr xmlns:ahyp="http://schemas.microsoft.com/office/drawing/2018/hyperlinkcolor" val="tx"/>
                    </a:ext>
                  </a:extLst>
                </a:hlinkClick>
              </a:rPr>
              <a:t>@thelucidstem.com</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805140" y="601861"/>
            <a:ext cx="8375540" cy="588764"/>
          </a:xfrm>
          <a:prstGeom prst="rect">
            <a:avLst/>
          </a:prstGeom>
          <a:noFill/>
          <a:ln/>
        </p:spPr>
        <p:txBody>
          <a:bodyPr wrap="none" lIns="0" tIns="0" rIns="0" bIns="0" rtlCol="0" anchor="t"/>
          <a:lstStyle/>
          <a:p>
            <a:pPr marL="0" indent="0" algn="l">
              <a:lnSpc>
                <a:spcPct val="108000"/>
              </a:lnSpc>
              <a:buNone/>
            </a:pPr>
            <a:r>
              <a:rPr lang="en-US" sz="3550" dirty="0">
                <a:solidFill>
                  <a:srgbClr val="532418"/>
                </a:solidFill>
                <a:latin typeface="Alexandria" pitchFamily="34" charset="0"/>
                <a:ea typeface="Alexandria" pitchFamily="34" charset="-122"/>
                <a:cs typeface="Alexandria" pitchFamily="34" charset="-120"/>
              </a:rPr>
              <a:t>Topic: Conservation of Momentum</a:t>
            </a:r>
            <a:endParaRPr lang="en-US" sz="3550" dirty="0"/>
          </a:p>
        </p:txBody>
      </p:sp>
      <p:sp>
        <p:nvSpPr>
          <p:cNvPr id="3" name="Text 1"/>
          <p:cNvSpPr/>
          <p:nvPr/>
        </p:nvSpPr>
        <p:spPr>
          <a:xfrm>
            <a:off x="805140" y="1516658"/>
            <a:ext cx="11191000" cy="258167"/>
          </a:xfrm>
          <a:prstGeom prst="rect">
            <a:avLst/>
          </a:prstGeom>
          <a:noFill/>
          <a:ln/>
        </p:spPr>
        <p:txBody>
          <a:bodyPr wrap="none" lIns="0" tIns="0" rIns="0" bIns="0" rtlCol="0" anchor="t"/>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By the end of this AS Level lesson, you will be able to:</a:t>
            </a:r>
            <a:endParaRPr lang="en-US" sz="14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5140" y="1958181"/>
            <a:ext cx="5209152" cy="1846659"/>
          </a:xfrm>
          <a:prstGeom prst="rect">
            <a:avLst/>
          </a:prstGeom>
        </p:spPr>
      </p:pic>
      <p:sp>
        <p:nvSpPr>
          <p:cNvPr id="5" name="Text 2"/>
          <p:cNvSpPr/>
          <p:nvPr/>
        </p:nvSpPr>
        <p:spPr>
          <a:xfrm>
            <a:off x="3273839" y="2069108"/>
            <a:ext cx="271654" cy="353219"/>
          </a:xfrm>
          <a:prstGeom prst="rect">
            <a:avLst/>
          </a:prstGeom>
          <a:noFill/>
          <a:ln/>
        </p:spPr>
        <p:txBody>
          <a:bodyPr wrap="none" lIns="0" tIns="0" rIns="0" bIns="0" rtlCol="0" anchor="ctr"/>
          <a:lstStyle/>
          <a:p>
            <a:pPr marL="0" indent="0" algn="ctr">
              <a:lnSpc>
                <a:spcPct val="100000"/>
              </a:lnSpc>
              <a:buNone/>
            </a:pPr>
            <a:r>
              <a:rPr lang="en-US" sz="2100" dirty="0">
                <a:solidFill>
                  <a:srgbClr val="67534F"/>
                </a:solidFill>
                <a:latin typeface="Alexandria" pitchFamily="34" charset="0"/>
                <a:ea typeface="Alexandria" pitchFamily="34" charset="-122"/>
                <a:cs typeface="Alexandria" pitchFamily="34" charset="-120"/>
              </a:rPr>
              <a:t>1</a:t>
            </a:r>
            <a:endParaRPr lang="en-US" sz="2100" dirty="0"/>
          </a:p>
        </p:txBody>
      </p:sp>
      <p:sp>
        <p:nvSpPr>
          <p:cNvPr id="6" name="Text 3"/>
          <p:cNvSpPr/>
          <p:nvPr/>
        </p:nvSpPr>
        <p:spPr>
          <a:xfrm>
            <a:off x="1011609" y="2690019"/>
            <a:ext cx="2264314" cy="294283"/>
          </a:xfrm>
          <a:prstGeom prst="rect">
            <a:avLst/>
          </a:prstGeom>
          <a:noFill/>
          <a:ln/>
        </p:spPr>
        <p:txBody>
          <a:bodyPr wrap="none" lIns="0" tIns="0" rIns="0" bIns="0" rtlCol="0" anchor="t"/>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State the Principle</a:t>
            </a:r>
            <a:endParaRPr lang="en-US" sz="1750" dirty="0"/>
          </a:p>
        </p:txBody>
      </p:sp>
      <p:sp>
        <p:nvSpPr>
          <p:cNvPr id="7" name="Text 4"/>
          <p:cNvSpPr/>
          <p:nvPr/>
        </p:nvSpPr>
        <p:spPr>
          <a:xfrm>
            <a:off x="1011609" y="3082032"/>
            <a:ext cx="4796214" cy="516334"/>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State the principle of conservation of momentum and the condition required for it to apply.</a:t>
            </a:r>
            <a:endParaRPr lang="en-US" sz="14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7304" y="1958181"/>
            <a:ext cx="5209251" cy="1846659"/>
          </a:xfrm>
          <a:prstGeom prst="rect">
            <a:avLst/>
          </a:prstGeom>
        </p:spPr>
      </p:pic>
      <p:sp>
        <p:nvSpPr>
          <p:cNvPr id="9" name="Text 5"/>
          <p:cNvSpPr/>
          <p:nvPr/>
        </p:nvSpPr>
        <p:spPr>
          <a:xfrm>
            <a:off x="8646102" y="2069108"/>
            <a:ext cx="271654" cy="353219"/>
          </a:xfrm>
          <a:prstGeom prst="rect">
            <a:avLst/>
          </a:prstGeom>
          <a:noFill/>
          <a:ln/>
        </p:spPr>
        <p:txBody>
          <a:bodyPr wrap="none" lIns="0" tIns="0" rIns="0" bIns="0" rtlCol="0" anchor="ctr"/>
          <a:lstStyle/>
          <a:p>
            <a:pPr marL="0" indent="0" algn="ctr">
              <a:lnSpc>
                <a:spcPct val="100000"/>
              </a:lnSpc>
              <a:buNone/>
            </a:pPr>
            <a:r>
              <a:rPr lang="en-US" sz="2100" dirty="0">
                <a:solidFill>
                  <a:srgbClr val="67534F"/>
                </a:solidFill>
                <a:latin typeface="Alexandria" pitchFamily="34" charset="0"/>
                <a:ea typeface="Alexandria" pitchFamily="34" charset="-122"/>
                <a:cs typeface="Alexandria" pitchFamily="34" charset="-120"/>
              </a:rPr>
              <a:t>2</a:t>
            </a:r>
            <a:endParaRPr lang="en-US" sz="2100" dirty="0"/>
          </a:p>
        </p:txBody>
      </p:sp>
      <p:sp>
        <p:nvSpPr>
          <p:cNvPr id="10" name="Text 6"/>
          <p:cNvSpPr/>
          <p:nvPr/>
        </p:nvSpPr>
        <p:spPr>
          <a:xfrm>
            <a:off x="6383773" y="2690019"/>
            <a:ext cx="2264314" cy="294283"/>
          </a:xfrm>
          <a:prstGeom prst="rect">
            <a:avLst/>
          </a:prstGeom>
          <a:noFill/>
          <a:ln/>
        </p:spPr>
        <p:txBody>
          <a:bodyPr wrap="none" lIns="0" tIns="0" rIns="0" bIns="0" rtlCol="0" anchor="t"/>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Apply the Maths</a:t>
            </a:r>
            <a:endParaRPr lang="en-US" sz="1750" dirty="0"/>
          </a:p>
        </p:txBody>
      </p:sp>
      <p:sp>
        <p:nvSpPr>
          <p:cNvPr id="11" name="Text 7"/>
          <p:cNvSpPr/>
          <p:nvPr/>
        </p:nvSpPr>
        <p:spPr>
          <a:xfrm>
            <a:off x="6383773" y="3082032"/>
            <a:ext cx="4796313" cy="516334"/>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Apply conservation of momentum to collisions and explosions in one dimension.</a:t>
            </a:r>
            <a:endParaRPr lang="en-US" sz="14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05140" y="3967857"/>
            <a:ext cx="5209152" cy="1846659"/>
          </a:xfrm>
          <a:prstGeom prst="rect">
            <a:avLst/>
          </a:prstGeom>
        </p:spPr>
      </p:pic>
      <p:sp>
        <p:nvSpPr>
          <p:cNvPr id="13" name="Text 8"/>
          <p:cNvSpPr/>
          <p:nvPr/>
        </p:nvSpPr>
        <p:spPr>
          <a:xfrm>
            <a:off x="3273839" y="4078784"/>
            <a:ext cx="271654" cy="353219"/>
          </a:xfrm>
          <a:prstGeom prst="rect">
            <a:avLst/>
          </a:prstGeom>
          <a:noFill/>
          <a:ln/>
        </p:spPr>
        <p:txBody>
          <a:bodyPr wrap="none" lIns="0" tIns="0" rIns="0" bIns="0" rtlCol="0" anchor="ctr"/>
          <a:lstStyle/>
          <a:p>
            <a:pPr marL="0" indent="0" algn="ctr">
              <a:lnSpc>
                <a:spcPct val="100000"/>
              </a:lnSpc>
              <a:buNone/>
            </a:pPr>
            <a:r>
              <a:rPr lang="en-US" sz="2100" dirty="0">
                <a:solidFill>
                  <a:srgbClr val="67534F"/>
                </a:solidFill>
                <a:latin typeface="Alexandria" pitchFamily="34" charset="0"/>
                <a:ea typeface="Alexandria" pitchFamily="34" charset="-122"/>
                <a:cs typeface="Alexandria" pitchFamily="34" charset="-120"/>
              </a:rPr>
              <a:t>3</a:t>
            </a:r>
            <a:endParaRPr lang="en-US" sz="2100" dirty="0"/>
          </a:p>
        </p:txBody>
      </p:sp>
      <p:sp>
        <p:nvSpPr>
          <p:cNvPr id="14" name="Text 9"/>
          <p:cNvSpPr/>
          <p:nvPr/>
        </p:nvSpPr>
        <p:spPr>
          <a:xfrm>
            <a:off x="1011609" y="4699695"/>
            <a:ext cx="2264314" cy="294283"/>
          </a:xfrm>
          <a:prstGeom prst="rect">
            <a:avLst/>
          </a:prstGeom>
          <a:noFill/>
          <a:ln/>
        </p:spPr>
        <p:txBody>
          <a:bodyPr wrap="none" lIns="0" tIns="0" rIns="0" bIns="0" rtlCol="0" anchor="t"/>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Classify Collisions</a:t>
            </a:r>
            <a:endParaRPr lang="en-US" sz="1750" dirty="0"/>
          </a:p>
        </p:txBody>
      </p:sp>
      <p:sp>
        <p:nvSpPr>
          <p:cNvPr id="15" name="Text 10"/>
          <p:cNvSpPr/>
          <p:nvPr/>
        </p:nvSpPr>
        <p:spPr>
          <a:xfrm>
            <a:off x="1011609" y="5091708"/>
            <a:ext cx="4796214" cy="516334"/>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Distinguish elastic and inelastic collisions using kinetic energy as the test.</a:t>
            </a:r>
            <a:endParaRPr lang="en-US" sz="1400" dirty="0"/>
          </a:p>
        </p:txBody>
      </p:sp>
      <p:pic>
        <p:nvPicPr>
          <p:cNvPr id="16"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77304" y="3967857"/>
            <a:ext cx="5209251" cy="1846659"/>
          </a:xfrm>
          <a:prstGeom prst="rect">
            <a:avLst/>
          </a:prstGeom>
        </p:spPr>
      </p:pic>
      <p:sp>
        <p:nvSpPr>
          <p:cNvPr id="17" name="Text 11"/>
          <p:cNvSpPr/>
          <p:nvPr/>
        </p:nvSpPr>
        <p:spPr>
          <a:xfrm>
            <a:off x="8646102" y="4078784"/>
            <a:ext cx="271654" cy="353219"/>
          </a:xfrm>
          <a:prstGeom prst="rect">
            <a:avLst/>
          </a:prstGeom>
          <a:noFill/>
          <a:ln/>
        </p:spPr>
        <p:txBody>
          <a:bodyPr wrap="none" lIns="0" tIns="0" rIns="0" bIns="0" rtlCol="0" anchor="ctr"/>
          <a:lstStyle/>
          <a:p>
            <a:pPr marL="0" indent="0" algn="ctr">
              <a:lnSpc>
                <a:spcPct val="100000"/>
              </a:lnSpc>
              <a:buNone/>
            </a:pPr>
            <a:r>
              <a:rPr lang="en-US" sz="2100" dirty="0">
                <a:solidFill>
                  <a:srgbClr val="67534F"/>
                </a:solidFill>
                <a:latin typeface="Alexandria" pitchFamily="34" charset="0"/>
                <a:ea typeface="Alexandria" pitchFamily="34" charset="-122"/>
                <a:cs typeface="Alexandria" pitchFamily="34" charset="-120"/>
              </a:rPr>
              <a:t>4</a:t>
            </a:r>
            <a:endParaRPr lang="en-US" sz="2100" dirty="0"/>
          </a:p>
        </p:txBody>
      </p:sp>
      <p:sp>
        <p:nvSpPr>
          <p:cNvPr id="18" name="Text 12"/>
          <p:cNvSpPr/>
          <p:nvPr/>
        </p:nvSpPr>
        <p:spPr>
          <a:xfrm>
            <a:off x="6383773" y="4699695"/>
            <a:ext cx="2264314" cy="294283"/>
          </a:xfrm>
          <a:prstGeom prst="rect">
            <a:avLst/>
          </a:prstGeom>
          <a:noFill/>
          <a:ln/>
        </p:spPr>
        <p:txBody>
          <a:bodyPr wrap="none" lIns="0" tIns="0" rIns="0" bIns="0" rtlCol="0" anchor="t"/>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Relative Speed Rule</a:t>
            </a:r>
            <a:endParaRPr lang="en-US" sz="1750" dirty="0"/>
          </a:p>
        </p:txBody>
      </p:sp>
      <p:sp>
        <p:nvSpPr>
          <p:cNvPr id="19" name="Text 13"/>
          <p:cNvSpPr/>
          <p:nvPr/>
        </p:nvSpPr>
        <p:spPr>
          <a:xfrm>
            <a:off x="6383773" y="5091708"/>
            <a:ext cx="4796313" cy="516334"/>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Recall that in an elastic collision, the relative speed of approach equals the relative speed of separation.</a:t>
            </a:r>
            <a:endParaRPr lang="en-US" sz="1400" dirty="0"/>
          </a:p>
        </p:txBody>
      </p:sp>
      <p:sp>
        <p:nvSpPr>
          <p:cNvPr id="20" name="Text 14"/>
          <p:cNvSpPr/>
          <p:nvPr/>
        </p:nvSpPr>
        <p:spPr>
          <a:xfrm>
            <a:off x="195555" y="5997873"/>
            <a:ext cx="11191000" cy="258167"/>
          </a:xfrm>
          <a:prstGeom prst="rect">
            <a:avLst/>
          </a:prstGeom>
          <a:noFill/>
          <a:ln/>
        </p:spPr>
        <p:txBody>
          <a:bodyPr wrap="none" lIns="0" tIns="0" rIns="0" bIns="0" rtlCol="0" anchor="t"/>
          <a:lstStyle/>
          <a:p>
            <a:pPr marL="0" indent="0" algn="r">
              <a:lnSpc>
                <a:spcPct val="119000"/>
              </a:lnSpc>
              <a:buNone/>
            </a:pPr>
            <a:r>
              <a:rPr lang="en-US" sz="1400" b="1" u="sng" dirty="0">
                <a:solidFill>
                  <a:srgbClr val="7A3A27"/>
                </a:solidFill>
                <a:latin typeface="Lexend Bold" pitchFamily="34" charset="0"/>
                <a:ea typeface="Lexend Bold" pitchFamily="34" charset="-122"/>
                <a:cs typeface="Lexend Bold" pitchFamily="34" charset="-120"/>
                <a:hlinkClick r:id="rId4">
                  <a:extLst>
                    <a:ext uri="{A12FA001-AC4F-418D-AE19-62706E023703}">
                      <ahyp:hlinkClr xmlns:ahyp="http://schemas.microsoft.com/office/drawing/2018/hyperlinkcolor" val="tx"/>
                    </a:ext>
                  </a:extLst>
                </a:hlinkClick>
              </a:rPr>
              <a:t>@thelucidstem.com</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800480" cy="6858000"/>
          </a:xfrm>
          <a:prstGeom prst="rect">
            <a:avLst/>
          </a:prstGeom>
        </p:spPr>
      </p:pic>
      <p:sp>
        <p:nvSpPr>
          <p:cNvPr id="3" name="Text 0"/>
          <p:cNvSpPr/>
          <p:nvPr/>
        </p:nvSpPr>
        <p:spPr>
          <a:xfrm>
            <a:off x="5376926" y="602159"/>
            <a:ext cx="6009728" cy="1177528"/>
          </a:xfrm>
          <a:prstGeom prst="rect">
            <a:avLst/>
          </a:prstGeom>
          <a:noFill/>
          <a:ln/>
        </p:spPr>
        <p:txBody>
          <a:bodyPr wrap="square" lIns="0" tIns="0" rIns="0" bIns="0" rtlCol="0" anchor="t">
            <a:normAutofit/>
          </a:bodyPr>
          <a:lstStyle/>
          <a:p>
            <a:pPr marL="0" indent="0" algn="l">
              <a:lnSpc>
                <a:spcPct val="108000"/>
              </a:lnSpc>
              <a:buNone/>
            </a:pPr>
            <a:r>
              <a:rPr lang="en-US" sz="3550" dirty="0">
                <a:solidFill>
                  <a:srgbClr val="532418"/>
                </a:solidFill>
                <a:latin typeface="Alexandria" pitchFamily="34" charset="0"/>
                <a:ea typeface="Alexandria" pitchFamily="34" charset="-122"/>
                <a:cs typeface="Alexandria" pitchFamily="34" charset="-120"/>
              </a:rPr>
              <a:t>The Principle of Conservation</a:t>
            </a:r>
            <a:endParaRPr lang="en-US" sz="3550" dirty="0"/>
          </a:p>
        </p:txBody>
      </p:sp>
      <p:sp>
        <p:nvSpPr>
          <p:cNvPr id="4" name="Text 1"/>
          <p:cNvSpPr/>
          <p:nvPr/>
        </p:nvSpPr>
        <p:spPr>
          <a:xfrm>
            <a:off x="5376926" y="2024162"/>
            <a:ext cx="6619313" cy="258167"/>
          </a:xfrm>
          <a:prstGeom prst="rect">
            <a:avLst/>
          </a:prstGeom>
          <a:noFill/>
          <a:ln/>
        </p:spPr>
        <p:txBody>
          <a:bodyPr wrap="none" lIns="0" tIns="0" rIns="0" bIns="0" rtlCol="0" anchor="t"/>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The total momentum of a system never spontaneously changes.</a:t>
            </a:r>
            <a:endParaRPr lang="en-US" sz="1400" dirty="0"/>
          </a:p>
        </p:txBody>
      </p:sp>
      <p:sp>
        <p:nvSpPr>
          <p:cNvPr id="5" name="Shape 2"/>
          <p:cNvSpPr/>
          <p:nvPr/>
        </p:nvSpPr>
        <p:spPr>
          <a:xfrm>
            <a:off x="5246457" y="2465685"/>
            <a:ext cx="3044848" cy="3348633"/>
          </a:xfrm>
          <a:prstGeom prst="roundRect">
            <a:avLst>
              <a:gd name="adj" fmla="val 4284"/>
            </a:avLst>
          </a:prstGeom>
          <a:solidFill>
            <a:srgbClr val="2D6899">
              <a:alpha val="95000"/>
            </a:srgbClr>
          </a:solidFill>
          <a:ln/>
        </p:spPr>
      </p:sp>
      <p:sp>
        <p:nvSpPr>
          <p:cNvPr id="6" name="Text 3"/>
          <p:cNvSpPr/>
          <p:nvPr/>
        </p:nvSpPr>
        <p:spPr>
          <a:xfrm>
            <a:off x="5427527" y="2628702"/>
            <a:ext cx="2873898" cy="294283"/>
          </a:xfrm>
          <a:prstGeom prst="rect">
            <a:avLst/>
          </a:prstGeom>
          <a:noFill/>
          <a:ln/>
        </p:spPr>
        <p:txBody>
          <a:bodyPr wrap="none" lIns="0" tIns="0" rIns="0" bIns="0" rtlCol="0" anchor="t"/>
          <a:lstStyle/>
          <a:p>
            <a:pPr marL="0" indent="0" algn="l">
              <a:lnSpc>
                <a:spcPct val="108000"/>
              </a:lnSpc>
              <a:buNone/>
            </a:pPr>
            <a:r>
              <a:rPr lang="en-US" sz="1750" dirty="0">
                <a:solidFill>
                  <a:srgbClr val="FFFFFF"/>
                </a:solidFill>
                <a:latin typeface="Alexandria" pitchFamily="34" charset="0"/>
                <a:ea typeface="Alexandria" pitchFamily="34" charset="-122"/>
                <a:cs typeface="Alexandria" pitchFamily="34" charset="-120"/>
              </a:rPr>
              <a:t>The Principle</a:t>
            </a:r>
            <a:endParaRPr lang="en-US" sz="1750" dirty="0"/>
          </a:p>
        </p:txBody>
      </p:sp>
      <p:sp>
        <p:nvSpPr>
          <p:cNvPr id="7" name="Text 4"/>
          <p:cNvSpPr/>
          <p:nvPr/>
        </p:nvSpPr>
        <p:spPr>
          <a:xfrm>
            <a:off x="5427527" y="3086001"/>
            <a:ext cx="2682709" cy="1290836"/>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FFFFFF"/>
                </a:solidFill>
                <a:latin typeface="Lexend" pitchFamily="34" charset="0"/>
                <a:ea typeface="Lexend" pitchFamily="34" charset="-122"/>
                <a:cs typeface="Lexend" pitchFamily="34" charset="-120"/>
              </a:rPr>
              <a:t>For a closed system with no external resultant force, the total momentum before an interaction equals the total momentum after.</a:t>
            </a:r>
            <a:endParaRPr lang="en-US" sz="1400" dirty="0"/>
          </a:p>
        </p:txBody>
      </p:sp>
      <p:sp>
        <p:nvSpPr>
          <p:cNvPr id="8" name="Text 5"/>
          <p:cNvSpPr/>
          <p:nvPr/>
        </p:nvSpPr>
        <p:spPr>
          <a:xfrm>
            <a:off x="8609095" y="2628702"/>
            <a:ext cx="2873898" cy="294283"/>
          </a:xfrm>
          <a:prstGeom prst="rect">
            <a:avLst/>
          </a:prstGeom>
          <a:noFill/>
          <a:ln/>
        </p:spPr>
        <p:txBody>
          <a:bodyPr wrap="none" lIns="0" tIns="0" rIns="0" bIns="0" rtlCol="0" anchor="t"/>
          <a:lstStyle/>
          <a:p>
            <a:pPr marL="0" indent="0" algn="l">
              <a:lnSpc>
                <a:spcPct val="108000"/>
              </a:lnSpc>
              <a:buNone/>
            </a:pPr>
            <a:r>
              <a:rPr lang="en-US" sz="1750" dirty="0">
                <a:solidFill>
                  <a:srgbClr val="532418"/>
                </a:solidFill>
                <a:latin typeface="Alexandria" pitchFamily="34" charset="0"/>
                <a:ea typeface="Alexandria" pitchFamily="34" charset="-122"/>
                <a:cs typeface="Alexandria" pitchFamily="34" charset="-120"/>
              </a:rPr>
              <a:t>Why It Works</a:t>
            </a:r>
            <a:endParaRPr lang="en-US" sz="1750" dirty="0"/>
          </a:p>
        </p:txBody>
      </p:sp>
      <p:sp>
        <p:nvSpPr>
          <p:cNvPr id="9" name="Text 6"/>
          <p:cNvSpPr/>
          <p:nvPr/>
        </p:nvSpPr>
        <p:spPr>
          <a:xfrm>
            <a:off x="8609095" y="3086001"/>
            <a:ext cx="2783909" cy="2581672"/>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It follows directly from Newton's Third Law. During a crash, two bodies exert equal and opposite forces for the exact same duration of time. They therefore receive equal and opposite impulses, cancelling out any overall change in the total momentum of the system.</a:t>
            </a:r>
            <a:endParaRPr lang="en-US" sz="1400" dirty="0"/>
          </a:p>
        </p:txBody>
      </p:sp>
      <p:sp>
        <p:nvSpPr>
          <p:cNvPr id="10" name="Text 7"/>
          <p:cNvSpPr/>
          <p:nvPr/>
        </p:nvSpPr>
        <p:spPr>
          <a:xfrm>
            <a:off x="4767342" y="5997674"/>
            <a:ext cx="6619313" cy="258167"/>
          </a:xfrm>
          <a:prstGeom prst="rect">
            <a:avLst/>
          </a:prstGeom>
          <a:noFill/>
          <a:ln/>
        </p:spPr>
        <p:txBody>
          <a:bodyPr wrap="none" lIns="0" tIns="0" rIns="0" bIns="0" rtlCol="0" anchor="t"/>
          <a:lstStyle/>
          <a:p>
            <a:pPr marL="0" indent="0" algn="r">
              <a:lnSpc>
                <a:spcPct val="119000"/>
              </a:lnSpc>
              <a:buNone/>
            </a:pPr>
            <a:r>
              <a:rPr lang="en-US" sz="1400" b="1" u="sng" dirty="0">
                <a:solidFill>
                  <a:srgbClr val="7A3A27"/>
                </a:solidFill>
                <a:latin typeface="Lexend Bold" pitchFamily="34" charset="0"/>
                <a:ea typeface="Lexend Bold" pitchFamily="34" charset="-122"/>
                <a:cs typeface="Lexend Bold" pitchFamily="34" charset="-120"/>
                <a:hlinkClick r:id="rId4">
                  <a:extLst>
                    <a:ext uri="{A12FA001-AC4F-418D-AE19-62706E023703}">
                      <ahyp:hlinkClr xmlns:ahyp="http://schemas.microsoft.com/office/drawing/2018/hyperlinkcolor" val="tx"/>
                    </a:ext>
                  </a:extLst>
                </a:hlinkClick>
              </a:rPr>
              <a:t>@thelucidstem.com</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805140" y="710605"/>
            <a:ext cx="5389924" cy="621407"/>
          </a:xfrm>
          <a:prstGeom prst="rect">
            <a:avLst/>
          </a:prstGeom>
          <a:noFill/>
          <a:ln/>
        </p:spPr>
        <p:txBody>
          <a:bodyPr wrap="none" lIns="0" tIns="0" rIns="0" bIns="0" rtlCol="0" anchor="t"/>
          <a:lstStyle/>
          <a:p>
            <a:pPr marL="0" indent="0" algn="l">
              <a:lnSpc>
                <a:spcPct val="108000"/>
              </a:lnSpc>
              <a:buNone/>
            </a:pPr>
            <a:r>
              <a:rPr lang="en-US" sz="3750" dirty="0">
                <a:solidFill>
                  <a:srgbClr val="532418"/>
                </a:solidFill>
                <a:latin typeface="Alexandria" pitchFamily="34" charset="0"/>
                <a:ea typeface="Alexandria" pitchFamily="34" charset="-122"/>
                <a:cs typeface="Alexandria" pitchFamily="34" charset="-120"/>
              </a:rPr>
              <a:t>The 1D Equation</a:t>
            </a:r>
            <a:endParaRPr lang="en-US" sz="3750" dirty="0"/>
          </a:p>
        </p:txBody>
      </p:sp>
      <p:sp>
        <p:nvSpPr>
          <p:cNvPr id="3" name="Text 1"/>
          <p:cNvSpPr/>
          <p:nvPr/>
        </p:nvSpPr>
        <p:spPr>
          <a:xfrm>
            <a:off x="805140" y="1695252"/>
            <a:ext cx="11191000" cy="279598"/>
          </a:xfrm>
          <a:prstGeom prst="rect">
            <a:avLst/>
          </a:prstGeom>
          <a:noFill/>
          <a:ln/>
        </p:spPr>
        <p:txBody>
          <a:bodyPr wrap="none" lIns="0" tIns="0" rIns="0" bIns="0" rtlCol="0" anchor="t"/>
          <a:lstStyle/>
          <a:p>
            <a:pPr marL="0" indent="0" algn="l">
              <a:lnSpc>
                <a:spcPct val="122000"/>
              </a:lnSpc>
              <a:buNone/>
            </a:pPr>
            <a:r>
              <a:rPr lang="en-US" sz="1500" dirty="0">
                <a:solidFill>
                  <a:srgbClr val="67534F"/>
                </a:solidFill>
                <a:latin typeface="Lexend" pitchFamily="34" charset="0"/>
                <a:ea typeface="Lexend" pitchFamily="34" charset="-122"/>
                <a:cs typeface="Lexend" pitchFamily="34" charset="-120"/>
              </a:rPr>
              <a:t>To solve a linear collision, write out the momentum of every object before and after the interaction.</a:t>
            </a:r>
            <a:endParaRPr lang="en-US" sz="1500" dirty="0"/>
          </a:p>
        </p:txBody>
      </p:sp>
      <p:sp>
        <p:nvSpPr>
          <p:cNvPr id="4" name="Shape 2"/>
          <p:cNvSpPr/>
          <p:nvPr/>
        </p:nvSpPr>
        <p:spPr>
          <a:xfrm>
            <a:off x="805140" y="2179141"/>
            <a:ext cx="25399" cy="1041995"/>
          </a:xfrm>
          <a:prstGeom prst="roundRect">
            <a:avLst>
              <a:gd name="adj" fmla="val 60001"/>
            </a:avLst>
          </a:prstGeom>
          <a:solidFill>
            <a:srgbClr val="2D6899"/>
          </a:solidFill>
          <a:ln/>
        </p:spPr>
      </p:sp>
      <p:sp>
        <p:nvSpPr>
          <p:cNvPr id="5" name="Text 3"/>
          <p:cNvSpPr/>
          <p:nvPr/>
        </p:nvSpPr>
        <p:spPr>
          <a:xfrm>
            <a:off x="3633597" y="2451596"/>
            <a:ext cx="5211235" cy="497086"/>
          </a:xfrm>
          <a:prstGeom prst="rect">
            <a:avLst/>
          </a:prstGeom>
          <a:noFill/>
          <a:ln/>
        </p:spPr>
        <p:txBody>
          <a:bodyPr wrap="none" lIns="0" tIns="0" rIns="0" bIns="0" rtlCol="0" anchor="t"/>
          <a:lstStyle/>
          <a:p>
            <a:pPr marL="0" indent="0" algn="ctr">
              <a:lnSpc>
                <a:spcPct val="108000"/>
              </a:lnSpc>
              <a:buNone/>
            </a:pPr>
            <a:r>
              <a:rPr lang="en-US" sz="3000" dirty="0">
                <a:solidFill>
                  <a:srgbClr val="532418"/>
                </a:solidFill>
                <a:latin typeface="Alexandria" pitchFamily="34" charset="0"/>
                <a:ea typeface="Alexandria" pitchFamily="34" charset="-122"/>
                <a:cs typeface="Alexandria" pitchFamily="34" charset="-120"/>
              </a:rPr>
              <a:t>m₁u₁ + m₂u₂ = m₁v₁ + m₂v₂</a:t>
            </a:r>
            <a:endParaRPr lang="en-US" sz="3000" dirty="0"/>
          </a:p>
        </p:txBody>
      </p:sp>
      <p:sp>
        <p:nvSpPr>
          <p:cNvPr id="6" name="Shape 4"/>
          <p:cNvSpPr/>
          <p:nvPr/>
        </p:nvSpPr>
        <p:spPr>
          <a:xfrm>
            <a:off x="805140" y="3425428"/>
            <a:ext cx="3406094" cy="2238077"/>
          </a:xfrm>
          <a:prstGeom prst="roundRect">
            <a:avLst>
              <a:gd name="adj" fmla="val 3588"/>
            </a:avLst>
          </a:prstGeom>
          <a:solidFill>
            <a:srgbClr val="FFFFF4"/>
          </a:solidFill>
          <a:ln w="19050">
            <a:solidFill>
              <a:srgbClr val="D8E7F3"/>
            </a:solidFill>
            <a:prstDash val="solid"/>
          </a:ln>
        </p:spPr>
      </p:sp>
      <p:sp>
        <p:nvSpPr>
          <p:cNvPr id="7" name="Text 5"/>
          <p:cNvSpPr/>
          <p:nvPr/>
        </p:nvSpPr>
        <p:spPr>
          <a:xfrm>
            <a:off x="1015379" y="3635673"/>
            <a:ext cx="2390120" cy="310654"/>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Alexandria" pitchFamily="34" charset="0"/>
                <a:ea typeface="Alexandria" pitchFamily="34" charset="-122"/>
                <a:cs typeface="Alexandria" pitchFamily="34" charset="-120"/>
              </a:rPr>
              <a:t>The Golden Rule</a:t>
            </a:r>
            <a:endParaRPr lang="en-US" sz="1850" dirty="0"/>
          </a:p>
        </p:txBody>
      </p:sp>
      <p:sp>
        <p:nvSpPr>
          <p:cNvPr id="8" name="Text 6"/>
          <p:cNvSpPr/>
          <p:nvPr/>
        </p:nvSpPr>
        <p:spPr>
          <a:xfrm>
            <a:off x="1015379" y="4055269"/>
            <a:ext cx="2985616" cy="1397992"/>
          </a:xfrm>
          <a:prstGeom prst="rect">
            <a:avLst/>
          </a:prstGeom>
          <a:noFill/>
          <a:ln/>
        </p:spPr>
        <p:txBody>
          <a:bodyPr wrap="square" lIns="0" tIns="0" rIns="0" bIns="0" rtlCol="0" anchor="t">
            <a:normAutofit/>
          </a:bodyPr>
          <a:lstStyle/>
          <a:p>
            <a:pPr marL="0" indent="0" algn="l">
              <a:lnSpc>
                <a:spcPct val="122000"/>
              </a:lnSpc>
              <a:buNone/>
            </a:pPr>
            <a:r>
              <a:rPr lang="en-US" sz="1500" dirty="0">
                <a:solidFill>
                  <a:srgbClr val="67534F"/>
                </a:solidFill>
                <a:latin typeface="Lexend" pitchFamily="34" charset="0"/>
                <a:ea typeface="Lexend" pitchFamily="34" charset="-122"/>
                <a:cs typeface="Lexend" pitchFamily="34" charset="-120"/>
              </a:rPr>
              <a:t>Always choose a positive direction (typically rightward) and apply it consistently. Any object moving left must be given a negative velocity value.</a:t>
            </a:r>
            <a:endParaRPr lang="en-US" sz="1500" dirty="0"/>
          </a:p>
        </p:txBody>
      </p:sp>
      <p:sp>
        <p:nvSpPr>
          <p:cNvPr id="9" name="Shape 7"/>
          <p:cNvSpPr/>
          <p:nvPr/>
        </p:nvSpPr>
        <p:spPr>
          <a:xfrm>
            <a:off x="4392800" y="3425428"/>
            <a:ext cx="3406094" cy="2238077"/>
          </a:xfrm>
          <a:prstGeom prst="roundRect">
            <a:avLst>
              <a:gd name="adj" fmla="val 3588"/>
            </a:avLst>
          </a:prstGeom>
          <a:solidFill>
            <a:srgbClr val="FFFFF4"/>
          </a:solidFill>
          <a:ln w="19050">
            <a:solidFill>
              <a:srgbClr val="D8E7F3"/>
            </a:solidFill>
            <a:prstDash val="solid"/>
          </a:ln>
        </p:spPr>
      </p:sp>
      <p:sp>
        <p:nvSpPr>
          <p:cNvPr id="10" name="Text 8"/>
          <p:cNvSpPr/>
          <p:nvPr/>
        </p:nvSpPr>
        <p:spPr>
          <a:xfrm>
            <a:off x="4603040" y="3635673"/>
            <a:ext cx="2729638" cy="310654"/>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Alexandria" pitchFamily="34" charset="0"/>
                <a:ea typeface="Alexandria" pitchFamily="34" charset="-122"/>
                <a:cs typeface="Alexandria" pitchFamily="34" charset="-120"/>
              </a:rPr>
              <a:t>Perfectly Inelastic Case</a:t>
            </a:r>
            <a:endParaRPr lang="en-US" sz="1850" dirty="0"/>
          </a:p>
        </p:txBody>
      </p:sp>
      <p:sp>
        <p:nvSpPr>
          <p:cNvPr id="11" name="Text 9"/>
          <p:cNvSpPr/>
          <p:nvPr/>
        </p:nvSpPr>
        <p:spPr>
          <a:xfrm>
            <a:off x="4603040" y="4055269"/>
            <a:ext cx="2985616" cy="1118394"/>
          </a:xfrm>
          <a:prstGeom prst="rect">
            <a:avLst/>
          </a:prstGeom>
          <a:noFill/>
          <a:ln/>
        </p:spPr>
        <p:txBody>
          <a:bodyPr wrap="square" lIns="0" tIns="0" rIns="0" bIns="0" rtlCol="0" anchor="t">
            <a:normAutofit/>
          </a:bodyPr>
          <a:lstStyle/>
          <a:p>
            <a:pPr marL="0" indent="0" algn="l">
              <a:lnSpc>
                <a:spcPct val="122000"/>
              </a:lnSpc>
              <a:buNone/>
            </a:pPr>
            <a:r>
              <a:rPr lang="en-US" sz="1500" dirty="0">
                <a:solidFill>
                  <a:srgbClr val="67534F"/>
                </a:solidFill>
                <a:latin typeface="Lexend" pitchFamily="34" charset="0"/>
                <a:ea typeface="Lexend" pitchFamily="34" charset="-122"/>
                <a:cs typeface="Lexend" pitchFamily="34" charset="-120"/>
              </a:rPr>
              <a:t>If two objects collide and stick together, they move as a single combined mass (m₁ + m₂) with one shared final velocity v.</a:t>
            </a:r>
            <a:endParaRPr lang="en-US" sz="1500" dirty="0"/>
          </a:p>
        </p:txBody>
      </p:sp>
      <p:sp>
        <p:nvSpPr>
          <p:cNvPr id="12" name="Shape 10"/>
          <p:cNvSpPr/>
          <p:nvPr/>
        </p:nvSpPr>
        <p:spPr>
          <a:xfrm>
            <a:off x="7980461" y="3425428"/>
            <a:ext cx="3406094" cy="2238077"/>
          </a:xfrm>
          <a:prstGeom prst="roundRect">
            <a:avLst>
              <a:gd name="adj" fmla="val 3588"/>
            </a:avLst>
          </a:prstGeom>
          <a:solidFill>
            <a:srgbClr val="FFFFF4"/>
          </a:solidFill>
          <a:ln w="19050">
            <a:solidFill>
              <a:srgbClr val="D8E7F3"/>
            </a:solidFill>
            <a:prstDash val="solid"/>
          </a:ln>
        </p:spPr>
      </p:sp>
      <p:sp>
        <p:nvSpPr>
          <p:cNvPr id="13" name="Text 11"/>
          <p:cNvSpPr/>
          <p:nvPr/>
        </p:nvSpPr>
        <p:spPr>
          <a:xfrm>
            <a:off x="8190700" y="3635673"/>
            <a:ext cx="2390120" cy="310654"/>
          </a:xfrm>
          <a:prstGeom prst="rect">
            <a:avLst/>
          </a:prstGeom>
          <a:noFill/>
          <a:ln/>
        </p:spPr>
        <p:txBody>
          <a:bodyPr wrap="none" lIns="0" tIns="0" rIns="0" bIns="0" rtlCol="0" anchor="t"/>
          <a:lstStyle/>
          <a:p>
            <a:pPr marL="0" indent="0" algn="l">
              <a:lnSpc>
                <a:spcPct val="108000"/>
              </a:lnSpc>
              <a:buNone/>
            </a:pPr>
            <a:r>
              <a:rPr lang="en-US" sz="1850" dirty="0">
                <a:solidFill>
                  <a:srgbClr val="67534F"/>
                </a:solidFill>
                <a:latin typeface="Alexandria" pitchFamily="34" charset="0"/>
                <a:ea typeface="Alexandria" pitchFamily="34" charset="-122"/>
                <a:cs typeface="Alexandria" pitchFamily="34" charset="-120"/>
              </a:rPr>
              <a:t>Positive Direction</a:t>
            </a:r>
            <a:endParaRPr lang="en-US" sz="1850" dirty="0"/>
          </a:p>
        </p:txBody>
      </p:sp>
      <p:sp>
        <p:nvSpPr>
          <p:cNvPr id="14" name="Text 12"/>
          <p:cNvSpPr/>
          <p:nvPr/>
        </p:nvSpPr>
        <p:spPr>
          <a:xfrm>
            <a:off x="8190700" y="4055269"/>
            <a:ext cx="2985616" cy="1397992"/>
          </a:xfrm>
          <a:prstGeom prst="rect">
            <a:avLst/>
          </a:prstGeom>
          <a:noFill/>
          <a:ln/>
        </p:spPr>
        <p:txBody>
          <a:bodyPr wrap="square" lIns="0" tIns="0" rIns="0" bIns="0" rtlCol="0" anchor="t">
            <a:normAutofit/>
          </a:bodyPr>
          <a:lstStyle/>
          <a:p>
            <a:pPr marL="0" indent="0" algn="l">
              <a:lnSpc>
                <a:spcPct val="122000"/>
              </a:lnSpc>
              <a:buNone/>
            </a:pPr>
            <a:r>
              <a:rPr lang="en-US" sz="1500" dirty="0">
                <a:solidFill>
                  <a:srgbClr val="67534F"/>
                </a:solidFill>
                <a:latin typeface="Lexend" pitchFamily="34" charset="0"/>
                <a:ea typeface="Lexend" pitchFamily="34" charset="-122"/>
                <a:cs typeface="Lexend" pitchFamily="34" charset="-120"/>
              </a:rPr>
              <a:t>Draw a large horizontal arrow above your working and label it "+ direction" to avoid sign errors throughout your calculation.</a:t>
            </a:r>
            <a:endParaRPr lang="en-US" sz="1500" dirty="0"/>
          </a:p>
        </p:txBody>
      </p:sp>
      <p:sp>
        <p:nvSpPr>
          <p:cNvPr id="15" name="Text 13"/>
          <p:cNvSpPr/>
          <p:nvPr/>
        </p:nvSpPr>
        <p:spPr>
          <a:xfrm>
            <a:off x="195555" y="5867797"/>
            <a:ext cx="11191000" cy="279598"/>
          </a:xfrm>
          <a:prstGeom prst="rect">
            <a:avLst/>
          </a:prstGeom>
          <a:noFill/>
          <a:ln/>
        </p:spPr>
        <p:txBody>
          <a:bodyPr wrap="none" lIns="0" tIns="0" rIns="0" bIns="0" rtlCol="0" anchor="t"/>
          <a:lstStyle/>
          <a:p>
            <a:pPr marL="0" indent="0" algn="r">
              <a:lnSpc>
                <a:spcPct val="122000"/>
              </a:lnSpc>
              <a:buNone/>
            </a:pPr>
            <a:r>
              <a:rPr lang="en-US" sz="1500" b="1" u="sng" dirty="0">
                <a:solidFill>
                  <a:srgbClr val="7A3A27"/>
                </a:solidFill>
                <a:latin typeface="Lexend Bold" pitchFamily="34" charset="0"/>
                <a:ea typeface="Lexend Bold" pitchFamily="34" charset="-122"/>
                <a:cs typeface="Lexend Bold" pitchFamily="34" charset="-120"/>
                <a:hlinkClick r:id="rId3">
                  <a:extLst>
                    <a:ext uri="{A12FA001-AC4F-418D-AE19-62706E023703}">
                      <ahyp:hlinkClr xmlns:ahyp="http://schemas.microsoft.com/office/drawing/2018/hyperlinkcolor" val="tx"/>
                    </a:ext>
                  </a:extLst>
                </a:hlinkClick>
              </a:rPr>
              <a:t>@thelucidstem.com</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7391215" y="0"/>
            <a:ext cx="4800480" cy="6858000"/>
          </a:xfrm>
          <a:prstGeom prst="rect">
            <a:avLst/>
          </a:prstGeom>
        </p:spPr>
      </p:pic>
      <p:sp>
        <p:nvSpPr>
          <p:cNvPr id="3" name="Text 0"/>
          <p:cNvSpPr/>
          <p:nvPr/>
        </p:nvSpPr>
        <p:spPr>
          <a:xfrm>
            <a:off x="805041" y="868263"/>
            <a:ext cx="4886699" cy="556022"/>
          </a:xfrm>
          <a:prstGeom prst="rect">
            <a:avLst/>
          </a:prstGeom>
          <a:noFill/>
          <a:ln/>
        </p:spPr>
        <p:txBody>
          <a:bodyPr wrap="none" lIns="0" tIns="0" rIns="0" bIns="0" rtlCol="0" anchor="t"/>
          <a:lstStyle/>
          <a:p>
            <a:pPr marL="0" indent="0" algn="l">
              <a:lnSpc>
                <a:spcPct val="108000"/>
              </a:lnSpc>
              <a:buNone/>
            </a:pPr>
            <a:r>
              <a:rPr lang="en-US" sz="3350" dirty="0">
                <a:solidFill>
                  <a:srgbClr val="532418"/>
                </a:solidFill>
                <a:latin typeface="Alexandria" pitchFamily="34" charset="0"/>
                <a:ea typeface="Alexandria" pitchFamily="34" charset="-122"/>
                <a:cs typeface="Alexandria" pitchFamily="34" charset="-120"/>
              </a:rPr>
              <a:t>Explosions</a:t>
            </a:r>
            <a:endParaRPr lang="en-US" sz="3350" dirty="0"/>
          </a:p>
        </p:txBody>
      </p:sp>
      <p:sp>
        <p:nvSpPr>
          <p:cNvPr id="4" name="Text 1"/>
          <p:cNvSpPr/>
          <p:nvPr/>
        </p:nvSpPr>
        <p:spPr>
          <a:xfrm>
            <a:off x="805041" y="1642368"/>
            <a:ext cx="6619313" cy="237331"/>
          </a:xfrm>
          <a:prstGeom prst="rect">
            <a:avLst/>
          </a:prstGeom>
          <a:noFill/>
          <a:ln/>
        </p:spPr>
        <p:txBody>
          <a:bodyPr wrap="none" lIns="0" tIns="0" rIns="0" bIns="0" rtlCol="0" anchor="t"/>
          <a:lstStyle/>
          <a:p>
            <a:pPr marL="0" indent="0" algn="l">
              <a:lnSpc>
                <a:spcPct val="116000"/>
              </a:lnSpc>
              <a:buNone/>
            </a:pPr>
            <a:r>
              <a:rPr lang="en-US" sz="1300" dirty="0">
                <a:solidFill>
                  <a:srgbClr val="67534F"/>
                </a:solidFill>
                <a:latin typeface="Lexend" pitchFamily="34" charset="0"/>
                <a:ea typeface="Lexend" pitchFamily="34" charset="-122"/>
                <a:cs typeface="Lexend" pitchFamily="34" charset="-120"/>
              </a:rPr>
              <a:t>An explosion is simply a perfectly inelastic collision played in reverse.</a:t>
            </a:r>
            <a:endParaRPr lang="en-US" sz="1300" dirty="0"/>
          </a:p>
        </p:txBody>
      </p:sp>
      <p:pic>
        <p:nvPicPr>
          <p:cNvPr id="5" name="Image 1" descr="preencoded.png"/>
          <p:cNvPicPr>
            <a:picLocks noChangeAspect="1"/>
          </p:cNvPicPr>
          <p:nvPr/>
        </p:nvPicPr>
        <p:blipFill>
          <a:blip r:embed="rId4"/>
          <a:stretch>
            <a:fillRect/>
          </a:stretch>
        </p:blipFill>
        <p:spPr>
          <a:xfrm>
            <a:off x="805041" y="2043212"/>
            <a:ext cx="855343" cy="1181894"/>
          </a:xfrm>
          <a:prstGeom prst="rect">
            <a:avLst/>
          </a:prstGeom>
        </p:spPr>
      </p:pic>
      <p:sp>
        <p:nvSpPr>
          <p:cNvPr id="6" name="Text 2"/>
          <p:cNvSpPr/>
          <p:nvPr/>
        </p:nvSpPr>
        <p:spPr>
          <a:xfrm>
            <a:off x="1805736" y="2214265"/>
            <a:ext cx="2138507" cy="277912"/>
          </a:xfrm>
          <a:prstGeom prst="rect">
            <a:avLst/>
          </a:prstGeom>
          <a:noFill/>
          <a:ln/>
        </p:spPr>
        <p:txBody>
          <a:bodyPr wrap="none" lIns="0" tIns="0" rIns="0" bIns="0" rtlCol="0" anchor="t"/>
          <a:lstStyle/>
          <a:p>
            <a:pPr marL="0" indent="0" algn="l">
              <a:lnSpc>
                <a:spcPct val="108000"/>
              </a:lnSpc>
              <a:buNone/>
            </a:pPr>
            <a:r>
              <a:rPr lang="en-US" sz="1650" dirty="0">
                <a:solidFill>
                  <a:srgbClr val="67534F"/>
                </a:solidFill>
                <a:latin typeface="Alexandria" pitchFamily="34" charset="0"/>
                <a:ea typeface="Alexandria" pitchFamily="34" charset="-122"/>
                <a:cs typeface="Alexandria" pitchFamily="34" charset="-120"/>
              </a:rPr>
              <a:t>Before</a:t>
            </a:r>
            <a:endParaRPr lang="en-US" sz="1650" dirty="0"/>
          </a:p>
        </p:txBody>
      </p:sp>
      <p:sp>
        <p:nvSpPr>
          <p:cNvPr id="7" name="Text 3"/>
          <p:cNvSpPr/>
          <p:nvPr/>
        </p:nvSpPr>
        <p:spPr>
          <a:xfrm>
            <a:off x="1805736" y="2579390"/>
            <a:ext cx="5009033" cy="474663"/>
          </a:xfrm>
          <a:prstGeom prst="rect">
            <a:avLst/>
          </a:prstGeom>
          <a:noFill/>
          <a:ln/>
        </p:spPr>
        <p:txBody>
          <a:bodyPr wrap="square" lIns="0" tIns="0" rIns="0" bIns="0" rtlCol="0" anchor="t">
            <a:normAutofit/>
          </a:bodyPr>
          <a:lstStyle/>
          <a:p>
            <a:pPr marL="0" indent="0" algn="l">
              <a:lnSpc>
                <a:spcPct val="116000"/>
              </a:lnSpc>
              <a:buNone/>
            </a:pPr>
            <a:r>
              <a:rPr lang="en-US" sz="1300" dirty="0">
                <a:solidFill>
                  <a:srgbClr val="67534F"/>
                </a:solidFill>
                <a:latin typeface="Lexend" pitchFamily="34" charset="0"/>
                <a:ea typeface="Lexend" pitchFamily="34" charset="-122"/>
                <a:cs typeface="Lexend" pitchFamily="34" charset="-120"/>
              </a:rPr>
              <a:t>Two objects are locked together at rest. Total momentum of the system = 0 kg m/s.</a:t>
            </a:r>
            <a:endParaRPr lang="en-US" sz="1300" dirty="0"/>
          </a:p>
        </p:txBody>
      </p:sp>
      <p:pic>
        <p:nvPicPr>
          <p:cNvPr id="8" name="Image 2" descr="preencoded.png"/>
          <p:cNvPicPr>
            <a:picLocks noChangeAspect="1"/>
          </p:cNvPicPr>
          <p:nvPr/>
        </p:nvPicPr>
        <p:blipFill>
          <a:blip r:embed="rId5"/>
          <a:stretch>
            <a:fillRect/>
          </a:stretch>
        </p:blipFill>
        <p:spPr>
          <a:xfrm>
            <a:off x="805041" y="3225105"/>
            <a:ext cx="855343" cy="1181894"/>
          </a:xfrm>
          <a:prstGeom prst="rect">
            <a:avLst/>
          </a:prstGeom>
        </p:spPr>
      </p:pic>
      <p:sp>
        <p:nvSpPr>
          <p:cNvPr id="9" name="Text 4"/>
          <p:cNvSpPr/>
          <p:nvPr/>
        </p:nvSpPr>
        <p:spPr>
          <a:xfrm>
            <a:off x="1805736" y="3396159"/>
            <a:ext cx="2138507" cy="277912"/>
          </a:xfrm>
          <a:prstGeom prst="rect">
            <a:avLst/>
          </a:prstGeom>
          <a:noFill/>
          <a:ln/>
        </p:spPr>
        <p:txBody>
          <a:bodyPr wrap="none" lIns="0" tIns="0" rIns="0" bIns="0" rtlCol="0" anchor="t"/>
          <a:lstStyle/>
          <a:p>
            <a:pPr marL="0" indent="0" algn="l">
              <a:lnSpc>
                <a:spcPct val="108000"/>
              </a:lnSpc>
              <a:buNone/>
            </a:pPr>
            <a:r>
              <a:rPr lang="en-US" sz="1650" dirty="0">
                <a:solidFill>
                  <a:srgbClr val="67534F"/>
                </a:solidFill>
                <a:latin typeface="Alexandria" pitchFamily="34" charset="0"/>
                <a:ea typeface="Alexandria" pitchFamily="34" charset="-122"/>
                <a:cs typeface="Alexandria" pitchFamily="34" charset="-120"/>
              </a:rPr>
              <a:t>The Release</a:t>
            </a:r>
            <a:endParaRPr lang="en-US" sz="1650" dirty="0"/>
          </a:p>
        </p:txBody>
      </p:sp>
      <p:sp>
        <p:nvSpPr>
          <p:cNvPr id="10" name="Text 5"/>
          <p:cNvSpPr/>
          <p:nvPr/>
        </p:nvSpPr>
        <p:spPr>
          <a:xfrm>
            <a:off x="1805736" y="3761284"/>
            <a:ext cx="5009033" cy="474663"/>
          </a:xfrm>
          <a:prstGeom prst="rect">
            <a:avLst/>
          </a:prstGeom>
          <a:noFill/>
          <a:ln/>
        </p:spPr>
        <p:txBody>
          <a:bodyPr wrap="square" lIns="0" tIns="0" rIns="0" bIns="0" rtlCol="0" anchor="t">
            <a:normAutofit/>
          </a:bodyPr>
          <a:lstStyle/>
          <a:p>
            <a:pPr marL="0" indent="0" algn="l">
              <a:lnSpc>
                <a:spcPct val="116000"/>
              </a:lnSpc>
              <a:buNone/>
            </a:pPr>
            <a:r>
              <a:rPr lang="en-US" sz="1300" dirty="0">
                <a:solidFill>
                  <a:srgbClr val="67534F"/>
                </a:solidFill>
                <a:latin typeface="Lexend" pitchFamily="34" charset="0"/>
                <a:ea typeface="Lexend" pitchFamily="34" charset="-122"/>
                <a:cs typeface="Lexend" pitchFamily="34" charset="-120"/>
              </a:rPr>
              <a:t>A stored energy source, such as a compressed spring or a chemical charge, forces the objects apart.</a:t>
            </a:r>
            <a:endParaRPr lang="en-US" sz="1300" dirty="0"/>
          </a:p>
        </p:txBody>
      </p:sp>
      <p:pic>
        <p:nvPicPr>
          <p:cNvPr id="11" name="Image 3" descr="preencoded.png"/>
          <p:cNvPicPr>
            <a:picLocks noChangeAspect="1"/>
          </p:cNvPicPr>
          <p:nvPr/>
        </p:nvPicPr>
        <p:blipFill>
          <a:blip r:embed="rId6"/>
          <a:stretch>
            <a:fillRect/>
          </a:stretch>
        </p:blipFill>
        <p:spPr>
          <a:xfrm>
            <a:off x="805041" y="4406999"/>
            <a:ext cx="855343" cy="1181894"/>
          </a:xfrm>
          <a:prstGeom prst="rect">
            <a:avLst/>
          </a:prstGeom>
        </p:spPr>
      </p:pic>
      <p:sp>
        <p:nvSpPr>
          <p:cNvPr id="12" name="Text 6"/>
          <p:cNvSpPr/>
          <p:nvPr/>
        </p:nvSpPr>
        <p:spPr>
          <a:xfrm>
            <a:off x="1805736" y="4578052"/>
            <a:ext cx="2138507" cy="277912"/>
          </a:xfrm>
          <a:prstGeom prst="rect">
            <a:avLst/>
          </a:prstGeom>
          <a:noFill/>
          <a:ln/>
        </p:spPr>
        <p:txBody>
          <a:bodyPr wrap="none" lIns="0" tIns="0" rIns="0" bIns="0" rtlCol="0" anchor="t"/>
          <a:lstStyle/>
          <a:p>
            <a:pPr marL="0" indent="0" algn="l">
              <a:lnSpc>
                <a:spcPct val="108000"/>
              </a:lnSpc>
              <a:buNone/>
            </a:pPr>
            <a:r>
              <a:rPr lang="en-US" sz="1650" dirty="0">
                <a:solidFill>
                  <a:srgbClr val="67534F"/>
                </a:solidFill>
                <a:latin typeface="Alexandria" pitchFamily="34" charset="0"/>
                <a:ea typeface="Alexandria" pitchFamily="34" charset="-122"/>
                <a:cs typeface="Alexandria" pitchFamily="34" charset="-120"/>
              </a:rPr>
              <a:t>After</a:t>
            </a:r>
            <a:endParaRPr lang="en-US" sz="1650" dirty="0"/>
          </a:p>
        </p:txBody>
      </p:sp>
      <p:sp>
        <p:nvSpPr>
          <p:cNvPr id="13" name="Text 7"/>
          <p:cNvSpPr/>
          <p:nvPr/>
        </p:nvSpPr>
        <p:spPr>
          <a:xfrm>
            <a:off x="1805736" y="4943177"/>
            <a:ext cx="5009033" cy="474663"/>
          </a:xfrm>
          <a:prstGeom prst="rect">
            <a:avLst/>
          </a:prstGeom>
          <a:noFill/>
          <a:ln/>
        </p:spPr>
        <p:txBody>
          <a:bodyPr wrap="square" lIns="0" tIns="0" rIns="0" bIns="0" rtlCol="0" anchor="t">
            <a:normAutofit/>
          </a:bodyPr>
          <a:lstStyle/>
          <a:p>
            <a:pPr marL="0" indent="0" algn="l">
              <a:lnSpc>
                <a:spcPct val="116000"/>
              </a:lnSpc>
              <a:buNone/>
            </a:pPr>
            <a:r>
              <a:rPr lang="en-US" sz="1300" dirty="0">
                <a:solidFill>
                  <a:srgbClr val="67534F"/>
                </a:solidFill>
                <a:latin typeface="Lexend" pitchFamily="34" charset="0"/>
                <a:ea typeface="Lexend" pitchFamily="34" charset="-122"/>
                <a:cs typeface="Lexend" pitchFamily="34" charset="-120"/>
              </a:rPr>
              <a:t>The fragments fly in opposite directions. Their positive and negative momenta cancel exactly, keeping the total at zero.</a:t>
            </a:r>
            <a:endParaRPr lang="en-US" sz="1300" dirty="0"/>
          </a:p>
        </p:txBody>
      </p:sp>
      <p:sp>
        <p:nvSpPr>
          <p:cNvPr id="14" name="Text 8"/>
          <p:cNvSpPr/>
          <p:nvPr/>
        </p:nvSpPr>
        <p:spPr>
          <a:xfrm>
            <a:off x="195456" y="5752405"/>
            <a:ext cx="6619313" cy="237331"/>
          </a:xfrm>
          <a:prstGeom prst="rect">
            <a:avLst/>
          </a:prstGeom>
          <a:noFill/>
          <a:ln/>
        </p:spPr>
        <p:txBody>
          <a:bodyPr wrap="none" lIns="0" tIns="0" rIns="0" bIns="0" rtlCol="0" anchor="t"/>
          <a:lstStyle/>
          <a:p>
            <a:pPr marL="0" indent="0" algn="r">
              <a:lnSpc>
                <a:spcPct val="116000"/>
              </a:lnSpc>
              <a:buNone/>
            </a:pPr>
            <a:r>
              <a:rPr lang="en-US" sz="1300" b="1" u="sng" dirty="0">
                <a:solidFill>
                  <a:srgbClr val="7A3A27"/>
                </a:solidFill>
                <a:latin typeface="Lexend Bold" pitchFamily="34" charset="0"/>
                <a:ea typeface="Lexend Bold" pitchFamily="34" charset="-122"/>
                <a:cs typeface="Lexend Bold" pitchFamily="34" charset="-120"/>
                <a:hlinkClick r:id="rId7">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3" name="Shape 2">
            <a:extLst>
              <a:ext uri="{FF2B5EF4-FFF2-40B4-BE49-F238E27FC236}">
                <a16:creationId xmlns:a16="http://schemas.microsoft.com/office/drawing/2014/main" id="{3B76FED8-C989-E4F9-A383-44CA5061C950}"/>
              </a:ext>
            </a:extLst>
          </p:cNvPr>
          <p:cNvSpPr/>
          <p:nvPr/>
        </p:nvSpPr>
        <p:spPr>
          <a:xfrm>
            <a:off x="6446066" y="1491951"/>
            <a:ext cx="4660169" cy="3165859"/>
          </a:xfrm>
          <a:prstGeom prst="roundRect">
            <a:avLst>
              <a:gd name="adj" fmla="val 7556"/>
            </a:avLst>
          </a:prstGeom>
          <a:solidFill>
            <a:srgbClr val="2D6899">
              <a:alpha val="95000"/>
            </a:srgbClr>
          </a:solidFill>
          <a:ln/>
        </p:spPr>
      </p:sp>
      <p:sp>
        <p:nvSpPr>
          <p:cNvPr id="2" name="Text 0"/>
          <p:cNvSpPr/>
          <p:nvPr/>
        </p:nvSpPr>
        <p:spPr>
          <a:xfrm>
            <a:off x="4055468" y="330893"/>
            <a:ext cx="4081063" cy="408880"/>
          </a:xfrm>
          <a:prstGeom prst="rect">
            <a:avLst/>
          </a:prstGeom>
          <a:noFill/>
          <a:ln/>
        </p:spPr>
        <p:txBody>
          <a:bodyPr wrap="none" lIns="0" tIns="0" rIns="0" bIns="0" rtlCol="0" anchor="t"/>
          <a:lstStyle/>
          <a:p>
            <a:pPr marL="0" indent="0" algn="l">
              <a:lnSpc>
                <a:spcPct val="108000"/>
              </a:lnSpc>
              <a:buNone/>
            </a:pPr>
            <a:r>
              <a:rPr lang="en-US" sz="2450" dirty="0">
                <a:solidFill>
                  <a:srgbClr val="532418"/>
                </a:solidFill>
                <a:latin typeface="Alexandria" pitchFamily="34" charset="0"/>
                <a:ea typeface="Alexandria" pitchFamily="34" charset="-122"/>
                <a:cs typeface="Alexandria" pitchFamily="34" charset="-120"/>
              </a:rPr>
              <a:t>Elastic versus Inelastic</a:t>
            </a:r>
            <a:endParaRPr lang="en-US" sz="2450" dirty="0"/>
          </a:p>
        </p:txBody>
      </p:sp>
      <p:sp>
        <p:nvSpPr>
          <p:cNvPr id="3" name="Text 1"/>
          <p:cNvSpPr/>
          <p:nvPr/>
        </p:nvSpPr>
        <p:spPr>
          <a:xfrm>
            <a:off x="1058339" y="972548"/>
            <a:ext cx="7222944" cy="153293"/>
          </a:xfrm>
          <a:prstGeom prst="rect">
            <a:avLst/>
          </a:prstGeom>
          <a:noFill/>
          <a:ln/>
        </p:spPr>
        <p:txBody>
          <a:bodyPr wrap="none" lIns="0" tIns="0" rIns="0" bIns="0" rtlCol="0" anchor="t"/>
          <a:lstStyle/>
          <a:p>
            <a:pPr marL="0" indent="0" algn="l">
              <a:lnSpc>
                <a:spcPct val="102000"/>
              </a:lnSpc>
              <a:buNone/>
            </a:pPr>
            <a:r>
              <a:rPr lang="en-US" sz="1400" dirty="0">
                <a:solidFill>
                  <a:srgbClr val="67534F"/>
                </a:solidFill>
                <a:latin typeface="Lexend" pitchFamily="34" charset="0"/>
                <a:ea typeface="Lexend" pitchFamily="34" charset="-122"/>
                <a:cs typeface="Lexend" pitchFamily="34" charset="-120"/>
              </a:rPr>
              <a:t>Momentum is conserved in every closed system. Kinetic energy, however, is easily lost during a collision.</a:t>
            </a:r>
            <a:endParaRPr lang="en-US" sz="1400" dirty="0"/>
          </a:p>
        </p:txBody>
      </p:sp>
      <p:sp>
        <p:nvSpPr>
          <p:cNvPr id="4" name="Shape 2"/>
          <p:cNvSpPr/>
          <p:nvPr/>
        </p:nvSpPr>
        <p:spPr>
          <a:xfrm>
            <a:off x="494205" y="1491952"/>
            <a:ext cx="4660169" cy="3165859"/>
          </a:xfrm>
          <a:prstGeom prst="roundRect">
            <a:avLst>
              <a:gd name="adj" fmla="val 7556"/>
            </a:avLst>
          </a:prstGeom>
          <a:solidFill>
            <a:srgbClr val="2D6899">
              <a:alpha val="95000"/>
            </a:srgbClr>
          </a:solidFill>
          <a:ln/>
        </p:spPr>
      </p:sp>
      <p:sp>
        <p:nvSpPr>
          <p:cNvPr id="5" name="Text 3"/>
          <p:cNvSpPr/>
          <p:nvPr/>
        </p:nvSpPr>
        <p:spPr>
          <a:xfrm>
            <a:off x="619913" y="1570533"/>
            <a:ext cx="3049604" cy="539785"/>
          </a:xfrm>
          <a:prstGeom prst="rect">
            <a:avLst/>
          </a:prstGeom>
          <a:noFill/>
          <a:ln/>
        </p:spPr>
        <p:txBody>
          <a:bodyPr wrap="none" lIns="0" tIns="0" rIns="0" bIns="0" rtlCol="0" anchor="t"/>
          <a:lstStyle/>
          <a:p>
            <a:pPr marL="0" indent="0" algn="l">
              <a:lnSpc>
                <a:spcPct val="108000"/>
              </a:lnSpc>
              <a:buNone/>
            </a:pPr>
            <a:r>
              <a:rPr lang="en-US" sz="2400" dirty="0">
                <a:solidFill>
                  <a:srgbClr val="FFFFFF"/>
                </a:solidFill>
                <a:latin typeface="Alexandria" pitchFamily="34" charset="0"/>
                <a:ea typeface="Alexandria" pitchFamily="34" charset="-122"/>
                <a:cs typeface="Alexandria" pitchFamily="34" charset="-120"/>
              </a:rPr>
              <a:t>Elastic Collision</a:t>
            </a:r>
            <a:endParaRPr lang="en-US" sz="2400" dirty="0"/>
          </a:p>
        </p:txBody>
      </p:sp>
      <p:sp>
        <p:nvSpPr>
          <p:cNvPr id="6" name="Text 4"/>
          <p:cNvSpPr/>
          <p:nvPr/>
        </p:nvSpPr>
        <p:spPr>
          <a:xfrm>
            <a:off x="619913" y="2102366"/>
            <a:ext cx="4308798" cy="1619352"/>
          </a:xfrm>
          <a:prstGeom prst="rect">
            <a:avLst/>
          </a:prstGeom>
          <a:noFill/>
          <a:ln/>
        </p:spPr>
        <p:txBody>
          <a:bodyPr wrap="square" lIns="0" tIns="0" rIns="0" bIns="0" rtlCol="0" anchor="t">
            <a:normAutofit/>
          </a:bodyPr>
          <a:lstStyle/>
          <a:p>
            <a:pPr marL="0" indent="0" algn="l">
              <a:lnSpc>
                <a:spcPct val="102000"/>
              </a:lnSpc>
              <a:buNone/>
            </a:pPr>
            <a:r>
              <a:rPr lang="en-US" sz="1400" dirty="0">
                <a:solidFill>
                  <a:srgbClr val="FFFFFF"/>
                </a:solidFill>
                <a:latin typeface="Lexend" pitchFamily="34" charset="0"/>
                <a:ea typeface="Lexend" pitchFamily="34" charset="-122"/>
                <a:cs typeface="Lexend" pitchFamily="34" charset="-120"/>
              </a:rPr>
              <a:t>Total kinetic energy before equals total kinetic energy after. This is very rare in macroscopic objects and is mainly observed in collisions between atomic particles.</a:t>
            </a:r>
            <a:endParaRPr lang="en-US" sz="1400" dirty="0"/>
          </a:p>
        </p:txBody>
      </p:sp>
      <p:sp>
        <p:nvSpPr>
          <p:cNvPr id="7" name="Text 5"/>
          <p:cNvSpPr/>
          <p:nvPr/>
        </p:nvSpPr>
        <p:spPr>
          <a:xfrm>
            <a:off x="6625680" y="1570533"/>
            <a:ext cx="3049604" cy="539785"/>
          </a:xfrm>
          <a:prstGeom prst="rect">
            <a:avLst/>
          </a:prstGeom>
          <a:noFill/>
          <a:ln/>
        </p:spPr>
        <p:txBody>
          <a:bodyPr wrap="none" lIns="0" tIns="0" rIns="0" bIns="0" rtlCol="0" anchor="t"/>
          <a:lstStyle/>
          <a:p>
            <a:pPr marL="0" indent="0" algn="l">
              <a:lnSpc>
                <a:spcPct val="108000"/>
              </a:lnSpc>
              <a:buNone/>
            </a:pPr>
            <a:r>
              <a:rPr lang="en-US" sz="2400" dirty="0">
                <a:solidFill>
                  <a:schemeClr val="bg1"/>
                </a:solidFill>
                <a:latin typeface="Alexandria" pitchFamily="34" charset="0"/>
                <a:ea typeface="Alexandria" pitchFamily="34" charset="-122"/>
                <a:cs typeface="Alexandria" pitchFamily="34" charset="-120"/>
              </a:rPr>
              <a:t>Inelastic Collision</a:t>
            </a:r>
            <a:endParaRPr lang="en-US" sz="2400" dirty="0">
              <a:solidFill>
                <a:schemeClr val="bg1"/>
              </a:solidFill>
            </a:endParaRPr>
          </a:p>
        </p:txBody>
      </p:sp>
      <p:sp>
        <p:nvSpPr>
          <p:cNvPr id="8" name="Text 6"/>
          <p:cNvSpPr/>
          <p:nvPr/>
        </p:nvSpPr>
        <p:spPr>
          <a:xfrm>
            <a:off x="6625680" y="2196405"/>
            <a:ext cx="4406971" cy="2024190"/>
          </a:xfrm>
          <a:prstGeom prst="rect">
            <a:avLst/>
          </a:prstGeom>
          <a:noFill/>
          <a:ln/>
        </p:spPr>
        <p:txBody>
          <a:bodyPr wrap="square" lIns="0" tIns="0" rIns="0" bIns="0" rtlCol="0" anchor="t">
            <a:normAutofit/>
          </a:bodyPr>
          <a:lstStyle/>
          <a:p>
            <a:pPr marL="0" indent="0" algn="l">
              <a:lnSpc>
                <a:spcPct val="102000"/>
              </a:lnSpc>
              <a:buNone/>
            </a:pPr>
            <a:r>
              <a:rPr lang="en-US" sz="1400" dirty="0">
                <a:solidFill>
                  <a:schemeClr val="bg1"/>
                </a:solidFill>
                <a:latin typeface="Lexend" pitchFamily="34" charset="0"/>
                <a:ea typeface="Lexend" pitchFamily="34" charset="-122"/>
                <a:cs typeface="Lexend" pitchFamily="34" charset="-120"/>
              </a:rPr>
              <a:t>Total kinetic energy after is less than before. The lost energy is transferred to heat, sound, and the physical deformation of the colliding objects. If the objects stick together, this is called a </a:t>
            </a:r>
            <a:r>
              <a:rPr lang="en-US" sz="1400" b="1" dirty="0">
                <a:solidFill>
                  <a:schemeClr val="bg1"/>
                </a:solidFill>
                <a:latin typeface="Lexend Bold" pitchFamily="34" charset="0"/>
                <a:ea typeface="Lexend Bold" pitchFamily="34" charset="-122"/>
                <a:cs typeface="Lexend Bold" pitchFamily="34" charset="-120"/>
              </a:rPr>
              <a:t>perfectly inelastic</a:t>
            </a:r>
            <a:r>
              <a:rPr lang="en-US" sz="1400" dirty="0">
                <a:solidFill>
                  <a:schemeClr val="bg1"/>
                </a:solidFill>
                <a:latin typeface="Lexend" pitchFamily="34" charset="0"/>
                <a:ea typeface="Lexend" pitchFamily="34" charset="-122"/>
                <a:cs typeface="Lexend" pitchFamily="34" charset="-120"/>
              </a:rPr>
              <a:t> collision.</a:t>
            </a:r>
            <a:endParaRPr lang="en-US" sz="1400" dirty="0">
              <a:solidFill>
                <a:schemeClr val="bg1"/>
              </a:solidFill>
            </a:endParaRPr>
          </a:p>
        </p:txBody>
      </p:sp>
      <p:sp>
        <p:nvSpPr>
          <p:cNvPr id="18" name="Text 15"/>
          <p:cNvSpPr/>
          <p:nvPr/>
        </p:nvSpPr>
        <p:spPr>
          <a:xfrm>
            <a:off x="2179583" y="6098977"/>
            <a:ext cx="7222944" cy="153293"/>
          </a:xfrm>
          <a:prstGeom prst="rect">
            <a:avLst/>
          </a:prstGeom>
          <a:noFill/>
          <a:ln/>
        </p:spPr>
        <p:txBody>
          <a:bodyPr wrap="none" lIns="0" tIns="0" rIns="0" bIns="0" rtlCol="0" anchor="t"/>
          <a:lstStyle/>
          <a:p>
            <a:pPr marL="0" indent="0" algn="r">
              <a:lnSpc>
                <a:spcPct val="102000"/>
              </a:lnSpc>
              <a:buNone/>
            </a:pPr>
            <a:r>
              <a:rPr lang="en-US" sz="950" b="1" u="sng" dirty="0">
                <a:solidFill>
                  <a:srgbClr val="7A3A27"/>
                </a:solidFill>
                <a:latin typeface="Lexend Bold" pitchFamily="34" charset="0"/>
                <a:ea typeface="Lexend Bold" pitchFamily="34" charset="-122"/>
                <a:cs typeface="Lexend Bold" pitchFamily="34" charset="-120"/>
                <a:hlinkClick r:id="rId3">
                  <a:extLst>
                    <a:ext uri="{A12FA001-AC4F-418D-AE19-62706E023703}">
                      <ahyp:hlinkClr xmlns:ahyp="http://schemas.microsoft.com/office/drawing/2018/hyperlinkcolor" val="tx"/>
                    </a:ext>
                  </a:extLst>
                </a:hlinkClick>
              </a:rPr>
              <a:t>@thelucidstem.com</a:t>
            </a:r>
            <a:endParaRPr lang="en-US" sz="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05140" y="840284"/>
            <a:ext cx="5138311" cy="588764"/>
          </a:xfrm>
          <a:prstGeom prst="rect">
            <a:avLst/>
          </a:prstGeom>
          <a:noFill/>
          <a:ln/>
        </p:spPr>
        <p:txBody>
          <a:bodyPr wrap="none" lIns="0" tIns="0" rIns="0" bIns="0" rtlCol="0" anchor="t"/>
          <a:lstStyle/>
          <a:p>
            <a:pPr marL="0" indent="0" algn="l">
              <a:lnSpc>
                <a:spcPct val="108000"/>
              </a:lnSpc>
              <a:buNone/>
            </a:pPr>
            <a:r>
              <a:rPr lang="en-US" sz="3550" dirty="0">
                <a:solidFill>
                  <a:srgbClr val="532418"/>
                </a:solidFill>
                <a:latin typeface="Alexandria" pitchFamily="34" charset="0"/>
                <a:ea typeface="Alexandria" pitchFamily="34" charset="-122"/>
                <a:cs typeface="Alexandria" pitchFamily="34" charset="-120"/>
              </a:rPr>
              <a:t>Relative Speed</a:t>
            </a:r>
            <a:endParaRPr lang="en-US" sz="3550" dirty="0"/>
          </a:p>
        </p:txBody>
      </p:sp>
      <p:sp>
        <p:nvSpPr>
          <p:cNvPr id="3" name="Text 1"/>
          <p:cNvSpPr/>
          <p:nvPr/>
        </p:nvSpPr>
        <p:spPr>
          <a:xfrm>
            <a:off x="805140" y="1755080"/>
            <a:ext cx="10581415" cy="516334"/>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There is a mathematical shortcut to test whether a collision is perfectly elastic, without computing kinetic energy directly.</a:t>
            </a:r>
            <a:endParaRPr lang="en-US" sz="1400" dirty="0"/>
          </a:p>
        </p:txBody>
      </p:sp>
      <p:sp>
        <p:nvSpPr>
          <p:cNvPr id="4" name="Shape 2"/>
          <p:cNvSpPr/>
          <p:nvPr/>
        </p:nvSpPr>
        <p:spPr>
          <a:xfrm>
            <a:off x="805140" y="2454771"/>
            <a:ext cx="25399" cy="842169"/>
          </a:xfrm>
          <a:prstGeom prst="roundRect">
            <a:avLst>
              <a:gd name="adj" fmla="val 60001"/>
            </a:avLst>
          </a:prstGeom>
          <a:solidFill>
            <a:srgbClr val="2D6899"/>
          </a:solidFill>
          <a:ln/>
        </p:spPr>
      </p:sp>
      <p:sp>
        <p:nvSpPr>
          <p:cNvPr id="5" name="Text 3"/>
          <p:cNvSpPr/>
          <p:nvPr/>
        </p:nvSpPr>
        <p:spPr>
          <a:xfrm>
            <a:off x="3110033" y="2699246"/>
            <a:ext cx="6243184" cy="353219"/>
          </a:xfrm>
          <a:prstGeom prst="rect">
            <a:avLst/>
          </a:prstGeom>
          <a:noFill/>
          <a:ln/>
        </p:spPr>
        <p:txBody>
          <a:bodyPr wrap="none" lIns="0" tIns="0" rIns="0" bIns="0" rtlCol="0" anchor="t"/>
          <a:lstStyle/>
          <a:p>
            <a:pPr marL="0" indent="0" algn="ctr">
              <a:lnSpc>
                <a:spcPct val="108000"/>
              </a:lnSpc>
              <a:buNone/>
            </a:pPr>
            <a:r>
              <a:rPr lang="en-US" sz="2100" dirty="0">
                <a:solidFill>
                  <a:srgbClr val="532418"/>
                </a:solidFill>
                <a:latin typeface="Alexandria" pitchFamily="34" charset="0"/>
                <a:ea typeface="Alexandria" pitchFamily="34" charset="-122"/>
                <a:cs typeface="Alexandria" pitchFamily="34" charset="-120"/>
              </a:rPr>
              <a:t>Speed of Approach = Speed of Separation</a:t>
            </a:r>
            <a:endParaRPr lang="en-US" sz="210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79741" y="3480296"/>
            <a:ext cx="3443797" cy="2095798"/>
          </a:xfrm>
          <a:prstGeom prst="rect">
            <a:avLst/>
          </a:prstGeom>
        </p:spPr>
      </p:pic>
      <p:sp>
        <p:nvSpPr>
          <p:cNvPr id="7" name="Text 4"/>
          <p:cNvSpPr/>
          <p:nvPr/>
        </p:nvSpPr>
        <p:spPr>
          <a:xfrm>
            <a:off x="1087807" y="3686770"/>
            <a:ext cx="2264314" cy="294283"/>
          </a:xfrm>
          <a:prstGeom prst="rect">
            <a:avLst/>
          </a:prstGeom>
          <a:noFill/>
          <a:ln/>
        </p:spPr>
        <p:txBody>
          <a:bodyPr wrap="none" lIns="0" tIns="0" rIns="0" bIns="0" rtlCol="0" anchor="t"/>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What It Means</a:t>
            </a:r>
            <a:endParaRPr lang="en-US" sz="1750" dirty="0"/>
          </a:p>
        </p:txBody>
      </p:sp>
      <p:sp>
        <p:nvSpPr>
          <p:cNvPr id="8" name="Text 5"/>
          <p:cNvSpPr/>
          <p:nvPr/>
        </p:nvSpPr>
        <p:spPr>
          <a:xfrm>
            <a:off x="1087807" y="4078784"/>
            <a:ext cx="2929261" cy="1290836"/>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How fast the gap between the two objects closes before the collision is exactly equal to how fast that gap widens after the collision.</a:t>
            </a:r>
            <a:endParaRPr lang="en-US" sz="140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361150" y="3480296"/>
            <a:ext cx="3443896" cy="2095798"/>
          </a:xfrm>
          <a:prstGeom prst="rect">
            <a:avLst/>
          </a:prstGeom>
        </p:spPr>
      </p:pic>
      <p:sp>
        <p:nvSpPr>
          <p:cNvPr id="10" name="Text 6"/>
          <p:cNvSpPr/>
          <p:nvPr/>
        </p:nvSpPr>
        <p:spPr>
          <a:xfrm>
            <a:off x="4669217" y="3686770"/>
            <a:ext cx="2264314" cy="294283"/>
          </a:xfrm>
          <a:prstGeom prst="rect">
            <a:avLst/>
          </a:prstGeom>
          <a:noFill/>
          <a:ln/>
        </p:spPr>
        <p:txBody>
          <a:bodyPr wrap="none" lIns="0" tIns="0" rIns="0" bIns="0" rtlCol="0" anchor="t"/>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Worked Example</a:t>
            </a:r>
            <a:endParaRPr lang="en-US" sz="1750" dirty="0"/>
          </a:p>
        </p:txBody>
      </p:sp>
      <p:sp>
        <p:nvSpPr>
          <p:cNvPr id="11" name="Text 7"/>
          <p:cNvSpPr/>
          <p:nvPr/>
        </p:nvSpPr>
        <p:spPr>
          <a:xfrm>
            <a:off x="4669217" y="4078784"/>
            <a:ext cx="2929360" cy="1290836"/>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If object A chases object B and closes the gap at 4.0 m/s, then after a perfectly elastic collision, B must pull away from A at exactly 4.0 m/s.</a:t>
            </a:r>
            <a:endParaRPr lang="en-US" sz="14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42659" y="3480296"/>
            <a:ext cx="3443896" cy="2095798"/>
          </a:xfrm>
          <a:prstGeom prst="rect">
            <a:avLst/>
          </a:prstGeom>
        </p:spPr>
      </p:pic>
      <p:sp>
        <p:nvSpPr>
          <p:cNvPr id="13" name="Text 8"/>
          <p:cNvSpPr/>
          <p:nvPr/>
        </p:nvSpPr>
        <p:spPr>
          <a:xfrm>
            <a:off x="8250726" y="3686770"/>
            <a:ext cx="2264314" cy="294283"/>
          </a:xfrm>
          <a:prstGeom prst="rect">
            <a:avLst/>
          </a:prstGeom>
          <a:noFill/>
          <a:ln/>
        </p:spPr>
        <p:txBody>
          <a:bodyPr wrap="none" lIns="0" tIns="0" rIns="0" bIns="0" rtlCol="0" anchor="t"/>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How to Apply It</a:t>
            </a:r>
            <a:endParaRPr lang="en-US" sz="1750" dirty="0"/>
          </a:p>
        </p:txBody>
      </p:sp>
      <p:sp>
        <p:nvSpPr>
          <p:cNvPr id="14" name="Text 9"/>
          <p:cNvSpPr/>
          <p:nvPr/>
        </p:nvSpPr>
        <p:spPr>
          <a:xfrm>
            <a:off x="8250726" y="4078784"/>
            <a:ext cx="2929360" cy="1032669"/>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Calculate (u₁ - u₂) before and (v₂ - v₁) after. If these two values are equal in magnitude, the collision is elastic.</a:t>
            </a:r>
            <a:endParaRPr lang="en-US" sz="1400" dirty="0"/>
          </a:p>
        </p:txBody>
      </p:sp>
      <p:sp>
        <p:nvSpPr>
          <p:cNvPr id="15" name="Text 10"/>
          <p:cNvSpPr/>
          <p:nvPr/>
        </p:nvSpPr>
        <p:spPr>
          <a:xfrm>
            <a:off x="195555" y="5759450"/>
            <a:ext cx="11191000" cy="258167"/>
          </a:xfrm>
          <a:prstGeom prst="rect">
            <a:avLst/>
          </a:prstGeom>
          <a:noFill/>
          <a:ln/>
        </p:spPr>
        <p:txBody>
          <a:bodyPr wrap="none" lIns="0" tIns="0" rIns="0" bIns="0" rtlCol="0" anchor="t"/>
          <a:lstStyle/>
          <a:p>
            <a:pPr marL="0" indent="0" algn="r">
              <a:lnSpc>
                <a:spcPct val="119000"/>
              </a:lnSpc>
              <a:buNone/>
            </a:pPr>
            <a:r>
              <a:rPr lang="en-US" sz="1400" b="1" u="sng" dirty="0">
                <a:solidFill>
                  <a:srgbClr val="7A3A27"/>
                </a:solidFill>
                <a:latin typeface="Lexend Bold" pitchFamily="34" charset="0"/>
                <a:ea typeface="Lexend Bold" pitchFamily="34" charset="-122"/>
                <a:cs typeface="Lexend Bold" pitchFamily="34" charset="-120"/>
                <a:hlinkClick r:id="rId4">
                  <a:extLst>
                    <a:ext uri="{A12FA001-AC4F-418D-AE19-62706E023703}">
                      <ahyp:hlinkClr xmlns:ahyp="http://schemas.microsoft.com/office/drawing/2018/hyperlinkcolor" val="tx"/>
                    </a:ext>
                  </a:extLst>
                </a:hlinkClick>
              </a:rPr>
              <a:t>@thelucidstem.com</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805140" y="796230"/>
            <a:ext cx="5138311" cy="588764"/>
          </a:xfrm>
          <a:prstGeom prst="rect">
            <a:avLst/>
          </a:prstGeom>
          <a:noFill/>
          <a:ln/>
        </p:spPr>
        <p:txBody>
          <a:bodyPr wrap="none" lIns="0" tIns="0" rIns="0" bIns="0" rtlCol="0" anchor="t"/>
          <a:lstStyle/>
          <a:p>
            <a:pPr marL="0" indent="0" algn="l">
              <a:lnSpc>
                <a:spcPct val="108000"/>
              </a:lnSpc>
              <a:buNone/>
            </a:pPr>
            <a:r>
              <a:rPr lang="en-US" sz="3550" dirty="0">
                <a:solidFill>
                  <a:srgbClr val="532418"/>
                </a:solidFill>
                <a:latin typeface="Alexandria" pitchFamily="34" charset="0"/>
                <a:ea typeface="Alexandria" pitchFamily="34" charset="-122"/>
                <a:cs typeface="Alexandria" pitchFamily="34" charset="-120"/>
              </a:rPr>
              <a:t>The Energy Illusion</a:t>
            </a:r>
            <a:endParaRPr lang="en-US" sz="3550" dirty="0"/>
          </a:p>
        </p:txBody>
      </p:sp>
      <p:sp>
        <p:nvSpPr>
          <p:cNvPr id="3" name="Shape 1"/>
          <p:cNvSpPr/>
          <p:nvPr/>
        </p:nvSpPr>
        <p:spPr>
          <a:xfrm>
            <a:off x="805140" y="1711027"/>
            <a:ext cx="10581415" cy="641945"/>
          </a:xfrm>
          <a:prstGeom prst="roundRect">
            <a:avLst>
              <a:gd name="adj" fmla="val 11852"/>
            </a:avLst>
          </a:prstGeom>
          <a:solidFill>
            <a:srgbClr val="FFB3B4"/>
          </a:solidFill>
          <a:ln/>
        </p:spPr>
      </p:sp>
      <p:pic>
        <p:nvPicPr>
          <p:cNvPr id="4" name="Image 0" descr="preencoded.png"/>
          <p:cNvPicPr>
            <a:picLocks noChangeAspect="1"/>
          </p:cNvPicPr>
          <p:nvPr/>
        </p:nvPicPr>
        <p:blipFill>
          <a:blip r:embed="rId3"/>
          <a:stretch>
            <a:fillRect/>
          </a:stretch>
        </p:blipFill>
        <p:spPr>
          <a:xfrm>
            <a:off x="986210" y="1950343"/>
            <a:ext cx="226412" cy="181074"/>
          </a:xfrm>
          <a:prstGeom prst="rect">
            <a:avLst/>
          </a:prstGeom>
        </p:spPr>
      </p:pic>
      <p:sp>
        <p:nvSpPr>
          <p:cNvPr id="5" name="Text 2"/>
          <p:cNvSpPr/>
          <p:nvPr/>
        </p:nvSpPr>
        <p:spPr>
          <a:xfrm>
            <a:off x="1393691" y="1902916"/>
            <a:ext cx="10421379" cy="258167"/>
          </a:xfrm>
          <a:prstGeom prst="rect">
            <a:avLst/>
          </a:prstGeom>
          <a:noFill/>
          <a:ln/>
        </p:spPr>
        <p:txBody>
          <a:bodyPr wrap="none" lIns="0" tIns="0" rIns="0" bIns="0" rtlCol="0" anchor="t"/>
          <a:lstStyle/>
          <a:p>
            <a:pPr marL="0" indent="0" algn="l">
              <a:lnSpc>
                <a:spcPct val="119000"/>
              </a:lnSpc>
              <a:buNone/>
            </a:pPr>
            <a:r>
              <a:rPr lang="en-US" sz="1400" dirty="0">
                <a:solidFill>
                  <a:srgbClr val="000000"/>
                </a:solidFill>
                <a:latin typeface="Lexend" pitchFamily="34" charset="0"/>
                <a:ea typeface="Lexend" pitchFamily="34" charset="-122"/>
                <a:cs typeface="Lexend" pitchFamily="34" charset="-120"/>
              </a:rPr>
              <a:t>Examiner Report Warning: These are the most common fatal errors seen in AS Level examinations.</a:t>
            </a:r>
            <a:endParaRPr lang="en-US" sz="1400" dirty="0"/>
          </a:p>
        </p:txBody>
      </p:sp>
      <p:sp>
        <p:nvSpPr>
          <p:cNvPr id="6" name="Shape 3"/>
          <p:cNvSpPr/>
          <p:nvPr/>
        </p:nvSpPr>
        <p:spPr>
          <a:xfrm>
            <a:off x="805140" y="2536329"/>
            <a:ext cx="3418397" cy="3083818"/>
          </a:xfrm>
          <a:prstGeom prst="roundRect">
            <a:avLst>
              <a:gd name="adj" fmla="val 2467"/>
            </a:avLst>
          </a:prstGeom>
          <a:solidFill>
            <a:srgbClr val="FFFFF4"/>
          </a:solidFill>
          <a:ln w="19050">
            <a:solidFill>
              <a:srgbClr val="D8E7F3"/>
            </a:solidFill>
            <a:prstDash val="solid"/>
          </a:ln>
        </p:spPr>
      </p:sp>
      <p:sp>
        <p:nvSpPr>
          <p:cNvPr id="7" name="Shape 4"/>
          <p:cNvSpPr/>
          <p:nvPr/>
        </p:nvSpPr>
        <p:spPr>
          <a:xfrm>
            <a:off x="1005259" y="2736453"/>
            <a:ext cx="543407" cy="543421"/>
          </a:xfrm>
          <a:prstGeom prst="roundRect">
            <a:avLst>
              <a:gd name="adj" fmla="val 14020886"/>
            </a:avLst>
          </a:prstGeom>
          <a:solidFill>
            <a:srgbClr val="2D6899"/>
          </a:solidFill>
          <a:ln/>
        </p:spPr>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54679" y="2885877"/>
            <a:ext cx="244469" cy="244475"/>
          </a:xfrm>
          <a:prstGeom prst="rect">
            <a:avLst/>
          </a:prstGeom>
        </p:spPr>
      </p:pic>
      <p:sp>
        <p:nvSpPr>
          <p:cNvPr id="9" name="Text 5"/>
          <p:cNvSpPr/>
          <p:nvPr/>
        </p:nvSpPr>
        <p:spPr>
          <a:xfrm>
            <a:off x="1005259" y="3442891"/>
            <a:ext cx="2371269" cy="294283"/>
          </a:xfrm>
          <a:prstGeom prst="rect">
            <a:avLst/>
          </a:prstGeom>
          <a:noFill/>
          <a:ln/>
        </p:spPr>
        <p:txBody>
          <a:bodyPr wrap="none" lIns="0" tIns="0" rIns="0" bIns="0" rtlCol="0" anchor="t"/>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Trap 1: Ignoring Signs</a:t>
            </a:r>
            <a:endParaRPr lang="en-US" sz="1750" dirty="0"/>
          </a:p>
        </p:txBody>
      </p:sp>
      <p:sp>
        <p:nvSpPr>
          <p:cNvPr id="10" name="Text 6"/>
          <p:cNvSpPr/>
          <p:nvPr/>
        </p:nvSpPr>
        <p:spPr>
          <a:xfrm>
            <a:off x="1005259" y="3834904"/>
            <a:ext cx="3018159" cy="1290836"/>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Momentum is a vector. If object A bounces back after a collision, its final velocity must be entered as a </a:t>
            </a:r>
            <a:r>
              <a:rPr lang="en-US" sz="1400" b="1" dirty="0">
                <a:solidFill>
                  <a:srgbClr val="67534F"/>
                </a:solidFill>
                <a:latin typeface="Lexend Bold" pitchFamily="34" charset="0"/>
                <a:ea typeface="Lexend Bold" pitchFamily="34" charset="-122"/>
                <a:cs typeface="Lexend Bold" pitchFamily="34" charset="-120"/>
              </a:rPr>
              <a:t>negative</a:t>
            </a:r>
            <a:r>
              <a:rPr lang="en-US" sz="1400" dirty="0">
                <a:solidFill>
                  <a:srgbClr val="67534F"/>
                </a:solidFill>
                <a:latin typeface="Lexend" pitchFamily="34" charset="0"/>
                <a:ea typeface="Lexend" pitchFamily="34" charset="-122"/>
                <a:cs typeface="Lexend" pitchFamily="34" charset="-120"/>
              </a:rPr>
              <a:t> number in your equation.</a:t>
            </a:r>
            <a:endParaRPr lang="en-US" sz="1400" dirty="0"/>
          </a:p>
        </p:txBody>
      </p:sp>
      <p:sp>
        <p:nvSpPr>
          <p:cNvPr id="11" name="Shape 7"/>
          <p:cNvSpPr/>
          <p:nvPr/>
        </p:nvSpPr>
        <p:spPr>
          <a:xfrm>
            <a:off x="4386550" y="2536329"/>
            <a:ext cx="3418497" cy="3083818"/>
          </a:xfrm>
          <a:prstGeom prst="roundRect">
            <a:avLst>
              <a:gd name="adj" fmla="val 2467"/>
            </a:avLst>
          </a:prstGeom>
          <a:solidFill>
            <a:srgbClr val="FFFFF4"/>
          </a:solidFill>
          <a:ln w="19050">
            <a:solidFill>
              <a:srgbClr val="D8E7F3"/>
            </a:solidFill>
            <a:prstDash val="solid"/>
          </a:ln>
        </p:spPr>
      </p:sp>
      <p:sp>
        <p:nvSpPr>
          <p:cNvPr id="12" name="Shape 8"/>
          <p:cNvSpPr/>
          <p:nvPr/>
        </p:nvSpPr>
        <p:spPr>
          <a:xfrm>
            <a:off x="4586669" y="2736453"/>
            <a:ext cx="543407" cy="543421"/>
          </a:xfrm>
          <a:prstGeom prst="roundRect">
            <a:avLst>
              <a:gd name="adj" fmla="val 14020886"/>
            </a:avLst>
          </a:prstGeom>
          <a:solidFill>
            <a:srgbClr val="2D6899"/>
          </a:solidFill>
          <a:ln/>
        </p:spPr>
      </p:sp>
      <p:pic>
        <p:nvPicPr>
          <p:cNvPr id="13"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36089" y="2885877"/>
            <a:ext cx="244469" cy="244475"/>
          </a:xfrm>
          <a:prstGeom prst="rect">
            <a:avLst/>
          </a:prstGeom>
        </p:spPr>
      </p:pic>
      <p:sp>
        <p:nvSpPr>
          <p:cNvPr id="14" name="Text 9"/>
          <p:cNvSpPr/>
          <p:nvPr/>
        </p:nvSpPr>
        <p:spPr>
          <a:xfrm>
            <a:off x="4586669" y="3442891"/>
            <a:ext cx="2905548" cy="294283"/>
          </a:xfrm>
          <a:prstGeom prst="rect">
            <a:avLst/>
          </a:prstGeom>
          <a:noFill/>
          <a:ln/>
        </p:spPr>
        <p:txBody>
          <a:bodyPr wrap="none" lIns="0" tIns="0" rIns="0" bIns="0" rtlCol="0" anchor="t"/>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Trap 2: Momentum Is Lost</a:t>
            </a:r>
            <a:endParaRPr lang="en-US" sz="1750" dirty="0"/>
          </a:p>
        </p:txBody>
      </p:sp>
      <p:sp>
        <p:nvSpPr>
          <p:cNvPr id="15" name="Text 10"/>
          <p:cNvSpPr/>
          <p:nvPr/>
        </p:nvSpPr>
        <p:spPr>
          <a:xfrm>
            <a:off x="4586669" y="3834904"/>
            <a:ext cx="3018258" cy="1290836"/>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Momentum is </a:t>
            </a:r>
            <a:r>
              <a:rPr lang="en-US" sz="1400" b="1" dirty="0">
                <a:solidFill>
                  <a:srgbClr val="67534F"/>
                </a:solidFill>
                <a:latin typeface="Lexend Bold" pitchFamily="34" charset="0"/>
                <a:ea typeface="Lexend Bold" pitchFamily="34" charset="-122"/>
                <a:cs typeface="Lexend Bold" pitchFamily="34" charset="-120"/>
              </a:rPr>
              <a:t>always</a:t>
            </a:r>
            <a:r>
              <a:rPr lang="en-US" sz="1400" dirty="0">
                <a:solidFill>
                  <a:srgbClr val="67534F"/>
                </a:solidFill>
                <a:latin typeface="Lexend" pitchFamily="34" charset="0"/>
                <a:ea typeface="Lexend" pitchFamily="34" charset="-122"/>
                <a:cs typeface="Lexend" pitchFamily="34" charset="-120"/>
              </a:rPr>
              <a:t> conserved in a closed system. Only kinetic energy is lost in an inelastic collision. Never write that momentum is lost.</a:t>
            </a:r>
            <a:endParaRPr lang="en-US" sz="1400" dirty="0"/>
          </a:p>
        </p:txBody>
      </p:sp>
      <p:sp>
        <p:nvSpPr>
          <p:cNvPr id="16" name="Shape 11"/>
          <p:cNvSpPr/>
          <p:nvPr/>
        </p:nvSpPr>
        <p:spPr>
          <a:xfrm>
            <a:off x="7968058" y="2536329"/>
            <a:ext cx="3418497" cy="3083818"/>
          </a:xfrm>
          <a:prstGeom prst="roundRect">
            <a:avLst>
              <a:gd name="adj" fmla="val 2467"/>
            </a:avLst>
          </a:prstGeom>
          <a:solidFill>
            <a:srgbClr val="FFFFF4"/>
          </a:solidFill>
          <a:ln w="19050">
            <a:solidFill>
              <a:srgbClr val="D8E7F3"/>
            </a:solidFill>
            <a:prstDash val="solid"/>
          </a:ln>
        </p:spPr>
      </p:sp>
      <p:sp>
        <p:nvSpPr>
          <p:cNvPr id="17" name="Shape 12"/>
          <p:cNvSpPr/>
          <p:nvPr/>
        </p:nvSpPr>
        <p:spPr>
          <a:xfrm>
            <a:off x="8168178" y="2736453"/>
            <a:ext cx="543407" cy="543421"/>
          </a:xfrm>
          <a:prstGeom prst="roundRect">
            <a:avLst>
              <a:gd name="adj" fmla="val 14020886"/>
            </a:avLst>
          </a:prstGeom>
          <a:solidFill>
            <a:srgbClr val="2D6899"/>
          </a:solidFill>
          <a:ln/>
        </p:spPr>
      </p:sp>
      <p:pic>
        <p:nvPicPr>
          <p:cNvPr id="1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317597" y="2885877"/>
            <a:ext cx="244469" cy="244475"/>
          </a:xfrm>
          <a:prstGeom prst="rect">
            <a:avLst/>
          </a:prstGeom>
        </p:spPr>
      </p:pic>
      <p:sp>
        <p:nvSpPr>
          <p:cNvPr id="19" name="Text 13"/>
          <p:cNvSpPr/>
          <p:nvPr/>
        </p:nvSpPr>
        <p:spPr>
          <a:xfrm>
            <a:off x="8168178" y="3442891"/>
            <a:ext cx="3018258" cy="588566"/>
          </a:xfrm>
          <a:prstGeom prst="rect">
            <a:avLst/>
          </a:prstGeom>
          <a:noFill/>
          <a:ln/>
        </p:spPr>
        <p:txBody>
          <a:bodyPr wrap="square" lIns="0" tIns="0" rIns="0" bIns="0" rtlCol="0" anchor="t">
            <a:normAutofit/>
          </a:bodyPr>
          <a:lstStyle/>
          <a:p>
            <a:pPr marL="0" indent="0" algn="l">
              <a:lnSpc>
                <a:spcPct val="108000"/>
              </a:lnSpc>
              <a:buNone/>
            </a:pPr>
            <a:r>
              <a:rPr lang="en-US" sz="1750" dirty="0">
                <a:solidFill>
                  <a:srgbClr val="67534F"/>
                </a:solidFill>
                <a:latin typeface="Alexandria" pitchFamily="34" charset="0"/>
                <a:ea typeface="Alexandria" pitchFamily="34" charset="-122"/>
                <a:cs typeface="Alexandria" pitchFamily="34" charset="-120"/>
              </a:rPr>
              <a:t>Trap 3: "Energy is Conserved"</a:t>
            </a:r>
            <a:endParaRPr lang="en-US" sz="1750" dirty="0"/>
          </a:p>
        </p:txBody>
      </p:sp>
      <p:sp>
        <p:nvSpPr>
          <p:cNvPr id="20" name="Text 14"/>
          <p:cNvSpPr/>
          <p:nvPr/>
        </p:nvSpPr>
        <p:spPr>
          <a:xfrm>
            <a:off x="8168178" y="4129187"/>
            <a:ext cx="3018258" cy="1290836"/>
          </a:xfrm>
          <a:prstGeom prst="rect">
            <a:avLst/>
          </a:prstGeom>
          <a:noFill/>
          <a:ln/>
        </p:spPr>
        <p:txBody>
          <a:bodyPr wrap="square" lIns="0" tIns="0" rIns="0" bIns="0" rtlCol="0" anchor="t">
            <a:normAutofit/>
          </a:bodyPr>
          <a:lstStyle/>
          <a:p>
            <a:pPr marL="0" indent="0" algn="l">
              <a:lnSpc>
                <a:spcPct val="119000"/>
              </a:lnSpc>
              <a:buNone/>
            </a:pPr>
            <a:r>
              <a:rPr lang="en-US" sz="1400" dirty="0">
                <a:solidFill>
                  <a:srgbClr val="67534F"/>
                </a:solidFill>
                <a:latin typeface="Lexend" pitchFamily="34" charset="0"/>
                <a:ea typeface="Lexend" pitchFamily="34" charset="-122"/>
                <a:cs typeface="Lexend" pitchFamily="34" charset="-120"/>
              </a:rPr>
              <a:t>Total energy is always conserved. For an elastic collision, you must specifically state that </a:t>
            </a:r>
            <a:r>
              <a:rPr lang="en-US" sz="1400" b="1" dirty="0">
                <a:solidFill>
                  <a:srgbClr val="67534F"/>
                </a:solidFill>
                <a:latin typeface="Lexend Bold" pitchFamily="34" charset="0"/>
                <a:ea typeface="Lexend Bold" pitchFamily="34" charset="-122"/>
                <a:cs typeface="Lexend Bold" pitchFamily="34" charset="-120"/>
              </a:rPr>
              <a:t>kinetic energy</a:t>
            </a:r>
            <a:r>
              <a:rPr lang="en-US" sz="1400" dirty="0">
                <a:solidFill>
                  <a:srgbClr val="67534F"/>
                </a:solidFill>
                <a:latin typeface="Lexend" pitchFamily="34" charset="0"/>
                <a:ea typeface="Lexend" pitchFamily="34" charset="-122"/>
                <a:cs typeface="Lexend" pitchFamily="34" charset="-120"/>
              </a:rPr>
              <a:t> is conserved. The word "kinetic" is essential.</a:t>
            </a:r>
            <a:endParaRPr lang="en-US" sz="1400" dirty="0"/>
          </a:p>
        </p:txBody>
      </p:sp>
      <p:sp>
        <p:nvSpPr>
          <p:cNvPr id="21" name="Text 15"/>
          <p:cNvSpPr/>
          <p:nvPr/>
        </p:nvSpPr>
        <p:spPr>
          <a:xfrm>
            <a:off x="195555" y="5803503"/>
            <a:ext cx="11191000" cy="258167"/>
          </a:xfrm>
          <a:prstGeom prst="rect">
            <a:avLst/>
          </a:prstGeom>
          <a:noFill/>
          <a:ln/>
        </p:spPr>
        <p:txBody>
          <a:bodyPr wrap="none" lIns="0" tIns="0" rIns="0" bIns="0" rtlCol="0" anchor="t"/>
          <a:lstStyle/>
          <a:p>
            <a:pPr marL="0" indent="0" algn="r">
              <a:lnSpc>
                <a:spcPct val="119000"/>
              </a:lnSpc>
              <a:buNone/>
            </a:pPr>
            <a:r>
              <a:rPr lang="en-US" sz="1400" b="1" u="sng" dirty="0">
                <a:solidFill>
                  <a:srgbClr val="7A3A27"/>
                </a:solidFill>
                <a:latin typeface="Lexend Bold" pitchFamily="34" charset="0"/>
                <a:ea typeface="Lexend Bold" pitchFamily="34" charset="-122"/>
                <a:cs typeface="Lexend Bold" pitchFamily="34" charset="-120"/>
                <a:hlinkClick r:id="rId7">
                  <a:extLst>
                    <a:ext uri="{A12FA001-AC4F-418D-AE19-62706E023703}">
                      <ahyp:hlinkClr xmlns:ahyp="http://schemas.microsoft.com/office/drawing/2018/hyperlinkcolor" val="tx"/>
                    </a:ext>
                  </a:extLst>
                </a:hlinkClick>
              </a:rPr>
              <a:t>@thelucidstem.com</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7A3A2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1376</Words>
  <Application>Microsoft Office PowerPoint</Application>
  <PresentationFormat>Widescreen</PresentationFormat>
  <Paragraphs>129</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Lexend</vt:lpstr>
      <vt:lpstr>Lexend Bold</vt:lpstr>
      <vt:lpstr>Alexandria</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Rejo Raghuvaran</cp:lastModifiedBy>
  <cp:revision>2</cp:revision>
  <dcterms:created xsi:type="dcterms:W3CDTF">2026-06-23T18:06:41Z</dcterms:created>
  <dcterms:modified xsi:type="dcterms:W3CDTF">2026-06-23T18:13:32Z</dcterms:modified>
</cp:coreProperties>
</file>