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12192000"/>
  <p:embeddedFontLst>
    <p:embeddedFont>
      <p:font typeface="Marcellus" panose="020E0602050203020307" pitchFamily="34" charset="0"/>
      <p:regular r:id="rId18"/>
    </p:embeddedFont>
    <p:embeddedFont>
      <p:font typeface="Montserrat" pitchFamily="2" charset="0"/>
      <p:regular r:id="rId19"/>
      <p:bold r:id="rId20"/>
      <p:italic r:id="rId21"/>
      <p:boldItalic r:id="rId22"/>
    </p:embeddedFont>
    <p:embeddedFont>
      <p:font typeface="Montserrat Bold" pitchFamily="2" charset="0"/>
      <p:regular r:id="rId23"/>
      <p:bold r:id="rId2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490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DEC8AB"/>
          </a:solidFill>
          <a:ln/>
        </p:spPr>
      </p:sp>
      <p:sp>
        <p:nvSpPr>
          <p:cNvPr id="3" name="Shape 1"/>
          <p:cNvSpPr/>
          <p:nvPr/>
        </p:nvSpPr>
        <p:spPr>
          <a:xfrm>
            <a:off x="0" y="0"/>
            <a:ext cx="12191695" cy="6858000"/>
          </a:xfrm>
          <a:prstGeom prst="rect">
            <a:avLst/>
          </a:prstGeom>
          <a:solidFill>
            <a:srgbClr val="FFFFF4">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thelucidstem.com" TargetMode="External"/><Relationship Id="rId5" Type="http://schemas.openxmlformats.org/officeDocument/2006/relationships/image" Target="../media/image14.svg"/><Relationship Id="rId4" Type="http://schemas.openxmlformats.org/officeDocument/2006/relationships/image" Target="../media/image13.sv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thelucidstem.com"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thelucidstem.com" TargetMode="Externa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800480" cy="6858000"/>
          </a:xfrm>
          <a:prstGeom prst="rect">
            <a:avLst/>
          </a:prstGeom>
        </p:spPr>
      </p:pic>
      <p:sp>
        <p:nvSpPr>
          <p:cNvPr id="3" name="Text 0"/>
          <p:cNvSpPr/>
          <p:nvPr/>
        </p:nvSpPr>
        <p:spPr>
          <a:xfrm>
            <a:off x="5233360" y="2378770"/>
            <a:ext cx="6296860" cy="1236266"/>
          </a:xfrm>
          <a:prstGeom prst="rect">
            <a:avLst/>
          </a:prstGeom>
          <a:noFill/>
          <a:ln/>
        </p:spPr>
        <p:txBody>
          <a:bodyPr wrap="square" lIns="0" tIns="0" rIns="0" bIns="0" rtlCol="0" anchor="t">
            <a:normAutofit/>
          </a:bodyPr>
          <a:lstStyle/>
          <a:p>
            <a:pPr marL="0" indent="0" algn="ctr">
              <a:lnSpc>
                <a:spcPct val="108000"/>
              </a:lnSpc>
              <a:buNone/>
            </a:pPr>
            <a:r>
              <a:rPr lang="en-US" sz="3700" dirty="0">
                <a:solidFill>
                  <a:srgbClr val="532418"/>
                </a:solidFill>
                <a:latin typeface="Marcellus" pitchFamily="34" charset="0"/>
                <a:ea typeface="Marcellus" pitchFamily="34" charset="-122"/>
                <a:cs typeface="Marcellus" pitchFamily="34" charset="-120"/>
              </a:rPr>
              <a:t>Displacement, Velocity and Acceleration</a:t>
            </a:r>
            <a:endParaRPr lang="en-US" sz="3700" dirty="0"/>
          </a:p>
        </p:txBody>
      </p:sp>
      <p:sp>
        <p:nvSpPr>
          <p:cNvPr id="4" name="Text 1"/>
          <p:cNvSpPr/>
          <p:nvPr/>
        </p:nvSpPr>
        <p:spPr>
          <a:xfrm>
            <a:off x="5233360" y="3863082"/>
            <a:ext cx="6296860" cy="616049"/>
          </a:xfrm>
          <a:prstGeom prst="rect">
            <a:avLst/>
          </a:prstGeom>
          <a:noFill/>
          <a:ln/>
        </p:spPr>
        <p:txBody>
          <a:bodyPr wrap="square" lIns="0" tIns="0" rIns="0" bIns="0" rtlCol="0" anchor="t"/>
          <a:lstStyle/>
          <a:p>
            <a:pPr marL="0" indent="0" algn="ctr">
              <a:lnSpc>
                <a:spcPct val="108000"/>
              </a:lnSpc>
              <a:spcAft>
                <a:spcPts val="1450"/>
              </a:spcAft>
              <a:buNone/>
            </a:pPr>
            <a:r>
              <a:rPr lang="en-US" sz="1300" dirty="0">
                <a:solidFill>
                  <a:srgbClr val="67534F"/>
                </a:solidFill>
                <a:latin typeface="Montserrat" pitchFamily="34" charset="0"/>
                <a:ea typeface="Montserrat" pitchFamily="34" charset="-122"/>
                <a:cs typeface="Montserrat" pitchFamily="34" charset="-120"/>
              </a:rPr>
              <a:t>Cambridge International AS &amp; A Level Physics 9702</a:t>
            </a:r>
            <a:endParaRPr lang="en-US" sz="1300" dirty="0"/>
          </a:p>
          <a:p>
            <a:pPr marL="0" indent="0" algn="ctr">
              <a:lnSpc>
                <a:spcPct val="108000"/>
              </a:lnSpc>
              <a:buNone/>
            </a:pPr>
            <a:r>
              <a:rPr lang="en-US" sz="1300" b="1" u="sng" dirty="0">
                <a:solidFill>
                  <a:srgbClr val="FF954F"/>
                </a:solidFill>
                <a:latin typeface="Montserrat Bold" pitchFamily="34" charset="0"/>
                <a:ea typeface="Montserrat Bold" pitchFamily="34" charset="-122"/>
                <a:cs typeface="Montserrat Bold" pitchFamily="34" charset="-120"/>
                <a:hlinkClick r:id="rId4">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661574" y="1133475"/>
            <a:ext cx="1456396" cy="271264"/>
          </a:xfrm>
          <a:prstGeom prst="roundRect">
            <a:avLst>
              <a:gd name="adj" fmla="val 20486"/>
            </a:avLst>
          </a:prstGeom>
          <a:solidFill>
            <a:srgbClr val="FFE0CC"/>
          </a:solidFill>
          <a:ln/>
        </p:spPr>
      </p:sp>
      <p:sp>
        <p:nvSpPr>
          <p:cNvPr id="3" name="Text 1"/>
          <p:cNvSpPr/>
          <p:nvPr/>
        </p:nvSpPr>
        <p:spPr>
          <a:xfrm>
            <a:off x="760790" y="1183084"/>
            <a:ext cx="1867548"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ROUND 1 ANSWER</a:t>
            </a:r>
            <a:endParaRPr lang="en-US" sz="1000" dirty="0"/>
          </a:p>
        </p:txBody>
      </p:sp>
      <p:sp>
        <p:nvSpPr>
          <p:cNvPr id="4" name="Text 2"/>
          <p:cNvSpPr/>
          <p:nvPr/>
        </p:nvSpPr>
        <p:spPr>
          <a:xfrm>
            <a:off x="661574" y="1652786"/>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Round 1: Answer</a:t>
            </a:r>
            <a:endParaRPr lang="en-US" sz="3700" dirty="0"/>
          </a:p>
        </p:txBody>
      </p:sp>
      <p:sp>
        <p:nvSpPr>
          <p:cNvPr id="5" name="Text 3"/>
          <p:cNvSpPr/>
          <p:nvPr/>
        </p:nvSpPr>
        <p:spPr>
          <a:xfrm>
            <a:off x="2510072" y="2518966"/>
            <a:ext cx="7171451" cy="853083"/>
          </a:xfrm>
          <a:prstGeom prst="rect">
            <a:avLst/>
          </a:prstGeom>
          <a:noFill/>
          <a:ln/>
        </p:spPr>
        <p:txBody>
          <a:bodyPr wrap="none" lIns="0" tIns="0" rIns="0" bIns="0" rtlCol="0" anchor="t"/>
          <a:lstStyle/>
          <a:p>
            <a:pPr marL="0" indent="0" algn="ctr">
              <a:lnSpc>
                <a:spcPct val="108000"/>
              </a:lnSpc>
              <a:buNone/>
            </a:pPr>
            <a:r>
              <a:rPr lang="en-US" sz="5150" dirty="0">
                <a:solidFill>
                  <a:srgbClr val="FF954F"/>
                </a:solidFill>
                <a:latin typeface="Marcellus" pitchFamily="34" charset="0"/>
                <a:ea typeface="Marcellus" pitchFamily="34" charset="-122"/>
                <a:cs typeface="Marcellus" pitchFamily="34" charset="-120"/>
              </a:rPr>
              <a:t>Constant Velocity</a:t>
            </a:r>
            <a:endParaRPr lang="en-US" sz="5150" dirty="0"/>
          </a:p>
        </p:txBody>
      </p:sp>
      <p:sp>
        <p:nvSpPr>
          <p:cNvPr id="6" name="Text 4"/>
          <p:cNvSpPr/>
          <p:nvPr/>
        </p:nvSpPr>
        <p:spPr>
          <a:xfrm>
            <a:off x="661574" y="3785394"/>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Reasoning</a:t>
            </a:r>
            <a:endParaRPr lang="en-US" sz="1850" dirty="0"/>
          </a:p>
        </p:txBody>
      </p:sp>
      <p:sp>
        <p:nvSpPr>
          <p:cNvPr id="7" name="Text 5"/>
          <p:cNvSpPr/>
          <p:nvPr/>
        </p:nvSpPr>
        <p:spPr>
          <a:xfrm>
            <a:off x="661574" y="4259659"/>
            <a:ext cx="5232567" cy="1075035"/>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The y-axis shows velocity. A </a:t>
            </a:r>
            <a:r>
              <a:rPr lang="en-US" sz="1300" b="1" dirty="0">
                <a:solidFill>
                  <a:srgbClr val="67534F"/>
                </a:solidFill>
                <a:latin typeface="Montserrat Bold" pitchFamily="34" charset="0"/>
                <a:ea typeface="Montserrat Bold" pitchFamily="34" charset="-122"/>
                <a:cs typeface="Montserrat Bold" pitchFamily="34" charset="-120"/>
              </a:rPr>
              <a:t>flat, horizontal line</a:t>
            </a:r>
            <a:r>
              <a:rPr lang="en-US" sz="1300" dirty="0">
                <a:solidFill>
                  <a:srgbClr val="67534F"/>
                </a:solidFill>
                <a:latin typeface="Montserrat" pitchFamily="34" charset="0"/>
                <a:ea typeface="Montserrat" pitchFamily="34" charset="-122"/>
                <a:cs typeface="Montserrat" pitchFamily="34" charset="-120"/>
              </a:rPr>
              <a:t> means the velocity value is not changing over time. The gradient is zero, confirming zero acceleration. The object moves at a steady, unchanging speed in a fixed direction. It is not speeding up, slowing down, or stationary.</a:t>
            </a:r>
            <a:endParaRPr lang="en-US" sz="1300" dirty="0"/>
          </a:p>
        </p:txBody>
      </p:sp>
      <p:sp>
        <p:nvSpPr>
          <p:cNvPr id="8" name="Shape 6"/>
          <p:cNvSpPr/>
          <p:nvPr/>
        </p:nvSpPr>
        <p:spPr>
          <a:xfrm>
            <a:off x="6184844" y="3620095"/>
            <a:ext cx="5470686" cy="1932285"/>
          </a:xfrm>
          <a:prstGeom prst="roundRect">
            <a:avLst>
              <a:gd name="adj" fmla="val 6163"/>
            </a:avLst>
          </a:prstGeom>
          <a:solidFill>
            <a:srgbClr val="241512">
              <a:alpha val="95000"/>
            </a:srgbClr>
          </a:solidFill>
          <a:ln/>
        </p:spPr>
      </p:sp>
      <p:sp>
        <p:nvSpPr>
          <p:cNvPr id="9" name="Text 7"/>
          <p:cNvSpPr/>
          <p:nvPr/>
        </p:nvSpPr>
        <p:spPr>
          <a:xfrm>
            <a:off x="6350139" y="3785394"/>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FFFFFF"/>
                </a:solidFill>
                <a:latin typeface="Marcellus" pitchFamily="34" charset="0"/>
                <a:ea typeface="Marcellus" pitchFamily="34" charset="-122"/>
                <a:cs typeface="Marcellus" pitchFamily="34" charset="-120"/>
              </a:rPr>
              <a:t>Key Formula</a:t>
            </a:r>
            <a:endParaRPr lang="en-US" sz="1850" dirty="0"/>
          </a:p>
        </p:txBody>
      </p:sp>
      <p:sp>
        <p:nvSpPr>
          <p:cNvPr id="10" name="Text 8"/>
          <p:cNvSpPr/>
          <p:nvPr/>
        </p:nvSpPr>
        <p:spPr>
          <a:xfrm>
            <a:off x="6350139" y="4303613"/>
            <a:ext cx="5140097" cy="460673"/>
          </a:xfrm>
          <a:prstGeom prst="rect">
            <a:avLst/>
          </a:prstGeom>
          <a:noFill/>
          <a:ln/>
        </p:spPr>
        <p:txBody>
          <a:bodyPr wrap="square" lIns="0" tIns="0" rIns="0" bIns="0" rtlCol="0" anchor="t">
            <a:normAutofit/>
          </a:bodyPr>
          <a:lstStyle/>
          <a:p>
            <a:pPr marL="0" indent="0" algn="l">
              <a:lnSpc>
                <a:spcPct val="108000"/>
              </a:lnSpc>
              <a:buNone/>
            </a:pPr>
            <a:endParaRPr lang="en-US" sz="1450" dirty="0"/>
          </a:p>
        </p:txBody>
      </p:sp>
      <p:pic>
        <p:nvPicPr>
          <p:cNvPr id="11" name="Image 0" descr="preencoded.png"/>
          <p:cNvPicPr>
            <a:picLocks noChangeAspect="1"/>
          </p:cNvPicPr>
          <p:nvPr/>
        </p:nvPicPr>
        <p:blipFill>
          <a:blip r:embed="rId3"/>
          <a:stretch>
            <a:fillRect/>
          </a:stretch>
        </p:blipFill>
        <p:spPr>
          <a:xfrm>
            <a:off x="6350139" y="4303613"/>
            <a:ext cx="5140097" cy="460673"/>
          </a:xfrm>
          <a:prstGeom prst="rect">
            <a:avLst/>
          </a:prstGeom>
        </p:spPr>
      </p:pic>
      <p:sp>
        <p:nvSpPr>
          <p:cNvPr id="12" name="Text 9"/>
          <p:cNvSpPr/>
          <p:nvPr/>
        </p:nvSpPr>
        <p:spPr>
          <a:xfrm>
            <a:off x="6350139" y="4973538"/>
            <a:ext cx="5140097"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FFFFFF"/>
                </a:solidFill>
                <a:latin typeface="Montserrat" pitchFamily="34" charset="0"/>
                <a:ea typeface="Montserrat" pitchFamily="34" charset="-122"/>
                <a:cs typeface="Montserrat" pitchFamily="34" charset="-120"/>
              </a:rPr>
              <a:t>Zero gradient on a velocity-time graph always means zero acceleration.</a:t>
            </a:r>
            <a:endParaRPr lang="en-US" sz="1300" dirty="0"/>
          </a:p>
        </p:txBody>
      </p:sp>
      <p:sp>
        <p:nvSpPr>
          <p:cNvPr id="13" name="Text 10"/>
          <p:cNvSpPr/>
          <p:nvPr/>
        </p:nvSpPr>
        <p:spPr>
          <a:xfrm>
            <a:off x="51989" y="5738416"/>
            <a:ext cx="11478132" cy="172045"/>
          </a:xfrm>
          <a:prstGeom prst="rect">
            <a:avLst/>
          </a:prstGeom>
          <a:noFill/>
          <a:ln/>
        </p:spPr>
        <p:txBody>
          <a:bodyPr wrap="none" lIns="0" tIns="0" rIns="0" bIns="0" rtlCol="0" anchor="t"/>
          <a:lstStyle/>
          <a:p>
            <a:pPr marL="0" indent="0" algn="r">
              <a:lnSpc>
                <a:spcPct val="108000"/>
              </a:lnSpc>
              <a:buNone/>
            </a:pPr>
            <a:r>
              <a:rPr lang="en-US" sz="1000" b="1" u="sng" dirty="0">
                <a:solidFill>
                  <a:srgbClr val="FF954F"/>
                </a:solidFill>
                <a:latin typeface="Montserrat Bold" pitchFamily="34" charset="0"/>
                <a:ea typeface="Montserrat Bold" pitchFamily="34" charset="-122"/>
                <a:cs typeface="Montserrat Bold" pitchFamily="34" charset="-120"/>
                <a:hlinkClick r:id="rId4">
                  <a:extLst>
                    <a:ext uri="{A12FA001-AC4F-418D-AE19-62706E023703}">
                      <ahyp:hlinkClr xmlns:ahyp="http://schemas.microsoft.com/office/drawing/2018/hyperlinkcolor" val="tx"/>
                    </a:ext>
                  </a:extLst>
                </a:hlinkClick>
              </a:rPr>
              <a:t>thelucidstem.com</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661574" y="1249263"/>
            <a:ext cx="836393" cy="271264"/>
          </a:xfrm>
          <a:prstGeom prst="roundRect">
            <a:avLst>
              <a:gd name="adj" fmla="val 20486"/>
            </a:avLst>
          </a:prstGeom>
          <a:solidFill>
            <a:srgbClr val="FFE0CC"/>
          </a:solidFill>
          <a:ln/>
        </p:spPr>
      </p:sp>
      <p:sp>
        <p:nvSpPr>
          <p:cNvPr id="3" name="Text 1"/>
          <p:cNvSpPr/>
          <p:nvPr/>
        </p:nvSpPr>
        <p:spPr>
          <a:xfrm>
            <a:off x="760790" y="1298873"/>
            <a:ext cx="1247545"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ROUND 2</a:t>
            </a:r>
            <a:endParaRPr lang="en-US" sz="1000" dirty="0"/>
          </a:p>
        </p:txBody>
      </p:sp>
      <p:sp>
        <p:nvSpPr>
          <p:cNvPr id="4" name="Text 2"/>
          <p:cNvSpPr/>
          <p:nvPr/>
        </p:nvSpPr>
        <p:spPr>
          <a:xfrm>
            <a:off x="661574" y="1768574"/>
            <a:ext cx="6761192"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Round 2: Displacement-Time</a:t>
            </a:r>
            <a:endParaRPr lang="en-US" sz="3700" dirty="0"/>
          </a:p>
        </p:txBody>
      </p:sp>
      <p:sp>
        <p:nvSpPr>
          <p:cNvPr id="5" name="Text 3"/>
          <p:cNvSpPr/>
          <p:nvPr/>
        </p:nvSpPr>
        <p:spPr>
          <a:xfrm>
            <a:off x="661574" y="2634754"/>
            <a:ext cx="11478132"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Examine the graph description carefully, then move to your corner.</a:t>
            </a:r>
            <a:endParaRPr lang="en-US" sz="1300" dirty="0"/>
          </a:p>
        </p:txBody>
      </p:sp>
      <p:sp>
        <p:nvSpPr>
          <p:cNvPr id="6" name="Shape 4"/>
          <p:cNvSpPr/>
          <p:nvPr/>
        </p:nvSpPr>
        <p:spPr>
          <a:xfrm>
            <a:off x="542515" y="3035796"/>
            <a:ext cx="6034234" cy="2400796"/>
          </a:xfrm>
          <a:prstGeom prst="roundRect">
            <a:avLst>
              <a:gd name="adj" fmla="val 4960"/>
            </a:avLst>
          </a:prstGeom>
          <a:solidFill>
            <a:srgbClr val="461C11">
              <a:alpha val="95000"/>
            </a:srgbClr>
          </a:solidFill>
          <a:ln/>
        </p:spPr>
      </p:sp>
      <p:sp>
        <p:nvSpPr>
          <p:cNvPr id="7" name="Text 5"/>
          <p:cNvSpPr/>
          <p:nvPr/>
        </p:nvSpPr>
        <p:spPr>
          <a:xfrm>
            <a:off x="707809" y="3201095"/>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FFFFFF"/>
                </a:solidFill>
                <a:latin typeface="Marcellus" pitchFamily="34" charset="0"/>
                <a:ea typeface="Marcellus" pitchFamily="34" charset="-122"/>
                <a:cs typeface="Marcellus" pitchFamily="34" charset="-120"/>
              </a:rPr>
              <a:t>The Graph</a:t>
            </a:r>
            <a:endParaRPr lang="en-US" sz="1850" dirty="0"/>
          </a:p>
        </p:txBody>
      </p:sp>
      <p:sp>
        <p:nvSpPr>
          <p:cNvPr id="8" name="Text 6"/>
          <p:cNvSpPr/>
          <p:nvPr/>
        </p:nvSpPr>
        <p:spPr>
          <a:xfrm>
            <a:off x="707809" y="3675360"/>
            <a:ext cx="5703646" cy="942677"/>
          </a:xfrm>
          <a:prstGeom prst="rect">
            <a:avLst/>
          </a:prstGeom>
          <a:noFill/>
          <a:ln/>
        </p:spPr>
        <p:txBody>
          <a:bodyPr wrap="square" lIns="0" tIns="0" rIns="0" bIns="0" rtlCol="0" anchor="t"/>
          <a:lstStyle/>
          <a:p>
            <a:pPr marL="0" indent="0" algn="l">
              <a:lnSpc>
                <a:spcPct val="108000"/>
              </a:lnSpc>
              <a:buNone/>
            </a:pPr>
            <a:r>
              <a:rPr lang="en-US" sz="1300" dirty="0">
                <a:solidFill>
                  <a:srgbClr val="FFFFFF"/>
                </a:solidFill>
                <a:latin typeface="Montserrat" pitchFamily="34" charset="0"/>
                <a:ea typeface="Montserrat" pitchFamily="34" charset="-122"/>
                <a:cs typeface="Montserrat" pitchFamily="34" charset="-120"/>
              </a:rPr>
              <a:t>This is a </a:t>
            </a:r>
            <a:r>
              <a:rPr lang="en-US" sz="1300" b="1" dirty="0">
                <a:solidFill>
                  <a:srgbClr val="FFFFFF"/>
                </a:solidFill>
                <a:latin typeface="Montserrat Bold" pitchFamily="34" charset="0"/>
                <a:ea typeface="Montserrat Bold" pitchFamily="34" charset="-122"/>
                <a:cs typeface="Montserrat Bold" pitchFamily="34" charset="-120"/>
              </a:rPr>
              <a:t>displacement-time graph</a:t>
            </a:r>
            <a:r>
              <a:rPr lang="en-US" sz="1300" dirty="0">
                <a:solidFill>
                  <a:srgbClr val="FFFFFF"/>
                </a:solidFill>
                <a:latin typeface="Montserrat" pitchFamily="34" charset="0"/>
                <a:ea typeface="Montserrat" pitchFamily="34" charset="-122"/>
                <a:cs typeface="Montserrat" pitchFamily="34" charset="-120"/>
              </a:rPr>
              <a:t>.</a:t>
            </a:r>
            <a:endParaRPr lang="en-US" sz="1300" dirty="0"/>
          </a:p>
          <a:p>
            <a:pPr marL="0" indent="0" algn="l">
              <a:lnSpc>
                <a:spcPct val="108000"/>
              </a:lnSpc>
              <a:buNone/>
            </a:pPr>
            <a:r>
              <a:rPr lang="en-US" sz="1300" dirty="0">
                <a:solidFill>
                  <a:srgbClr val="FFFFFF"/>
                </a:solidFill>
                <a:latin typeface="Montserrat" pitchFamily="34" charset="0"/>
                <a:ea typeface="Montserrat" pitchFamily="34" charset="-122"/>
                <a:cs typeface="Montserrat" pitchFamily="34" charset="-120"/>
              </a:rPr>
              <a:t>The line is a </a:t>
            </a:r>
            <a:r>
              <a:rPr lang="en-US" sz="1300" b="1" dirty="0">
                <a:solidFill>
                  <a:srgbClr val="FFFFFF"/>
                </a:solidFill>
                <a:latin typeface="Montserrat Bold" pitchFamily="34" charset="0"/>
                <a:ea typeface="Montserrat Bold" pitchFamily="34" charset="-122"/>
                <a:cs typeface="Montserrat Bold" pitchFamily="34" charset="-120"/>
              </a:rPr>
              <a:t>straight line sloping steadily upward</a:t>
            </a:r>
            <a:r>
              <a:rPr lang="en-US" sz="1300" dirty="0">
                <a:solidFill>
                  <a:srgbClr val="FFFFFF"/>
                </a:solidFill>
                <a:latin typeface="Montserrat" pitchFamily="34" charset="0"/>
                <a:ea typeface="Montserrat" pitchFamily="34" charset="-122"/>
                <a:cs typeface="Montserrat" pitchFamily="34" charset="-120"/>
              </a:rPr>
              <a:t> from the origin.</a:t>
            </a:r>
            <a:endParaRPr lang="en-US" sz="1300" dirty="0"/>
          </a:p>
          <a:p>
            <a:pPr marL="0" indent="0" algn="l">
              <a:lnSpc>
                <a:spcPct val="108000"/>
              </a:lnSpc>
              <a:buNone/>
            </a:pPr>
            <a:r>
              <a:rPr lang="en-US" sz="1300" dirty="0">
                <a:solidFill>
                  <a:srgbClr val="FFFFFF"/>
                </a:solidFill>
                <a:latin typeface="Montserrat" pitchFamily="34" charset="0"/>
                <a:ea typeface="Montserrat" pitchFamily="34" charset="-122"/>
                <a:cs typeface="Montserrat" pitchFamily="34" charset="-120"/>
              </a:rPr>
              <a:t>The slope does not change at any point along the line.</a:t>
            </a:r>
            <a:endParaRPr lang="en-US" sz="1300" dirty="0"/>
          </a:p>
        </p:txBody>
      </p:sp>
      <p:sp>
        <p:nvSpPr>
          <p:cNvPr id="9" name="Text 7"/>
          <p:cNvSpPr/>
          <p:nvPr/>
        </p:nvSpPr>
        <p:spPr>
          <a:xfrm>
            <a:off x="6867452" y="3201095"/>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Your Options</a:t>
            </a:r>
            <a:endParaRPr lang="en-US" sz="1850" dirty="0"/>
          </a:p>
        </p:txBody>
      </p:sp>
      <p:sp>
        <p:nvSpPr>
          <p:cNvPr id="10" name="Text 8"/>
          <p:cNvSpPr/>
          <p:nvPr/>
        </p:nvSpPr>
        <p:spPr>
          <a:xfrm>
            <a:off x="6867452" y="3675360"/>
            <a:ext cx="4668919" cy="1033562"/>
          </a:xfrm>
          <a:prstGeom prst="rect">
            <a:avLst/>
          </a:prstGeom>
          <a:noFill/>
          <a:ln/>
        </p:spPr>
        <p:txBody>
          <a:bodyPr wrap="square" lIns="0" tIns="0" rIns="0" bIns="0" rtlCol="0" anchor="t">
            <a:normAutofit/>
          </a:bodyPr>
          <a:lstStyle/>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At rest</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Constant velocity</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Speeding up</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Slowing down</a:t>
            </a:r>
            <a:endParaRPr lang="en-US" sz="1300" dirty="0"/>
          </a:p>
        </p:txBody>
      </p:sp>
      <p:sp>
        <p:nvSpPr>
          <p:cNvPr id="11" name="Text 9"/>
          <p:cNvSpPr/>
          <p:nvPr/>
        </p:nvSpPr>
        <p:spPr>
          <a:xfrm>
            <a:off x="6867452" y="4857750"/>
            <a:ext cx="4668919"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Remember: which graph type are you looking at? That changes everything.</a:t>
            </a:r>
            <a:endParaRPr lang="en-US" sz="1300" dirty="0"/>
          </a:p>
        </p:txBody>
      </p:sp>
      <p:sp>
        <p:nvSpPr>
          <p:cNvPr id="12" name="Text 10"/>
          <p:cNvSpPr/>
          <p:nvPr/>
        </p:nvSpPr>
        <p:spPr>
          <a:xfrm>
            <a:off x="51989" y="5622627"/>
            <a:ext cx="11478132" cy="172045"/>
          </a:xfrm>
          <a:prstGeom prst="rect">
            <a:avLst/>
          </a:prstGeom>
          <a:noFill/>
          <a:ln/>
        </p:spPr>
        <p:txBody>
          <a:bodyPr wrap="none" lIns="0" tIns="0" rIns="0" bIns="0" rtlCol="0" anchor="t"/>
          <a:lstStyle/>
          <a:p>
            <a:pPr marL="0" indent="0" algn="r">
              <a:lnSpc>
                <a:spcPct val="108000"/>
              </a:lnSpc>
              <a:buNone/>
            </a:pPr>
            <a:r>
              <a:rPr lang="en-US" sz="1000" b="1" u="sng" dirty="0">
                <a:solidFill>
                  <a:srgbClr val="FF954F"/>
                </a:solidFill>
                <a:latin typeface="Montserrat Bold" pitchFamily="34" charset="0"/>
                <a:ea typeface="Montserrat Bold" pitchFamily="34" charset="-122"/>
                <a:cs typeface="Montserrat Bold" pitchFamily="34" charset="-120"/>
                <a:hlinkClick r:id="rId3">
                  <a:extLst>
                    <a:ext uri="{A12FA001-AC4F-418D-AE19-62706E023703}">
                      <ahyp:hlinkClr xmlns:ahyp="http://schemas.microsoft.com/office/drawing/2018/hyperlinkcolor" val="tx"/>
                    </a:ext>
                  </a:extLst>
                </a:hlinkClick>
              </a:rPr>
              <a:t>thelucidstem.com</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661574" y="1133475"/>
            <a:ext cx="1483779" cy="271264"/>
          </a:xfrm>
          <a:prstGeom prst="roundRect">
            <a:avLst>
              <a:gd name="adj" fmla="val 20486"/>
            </a:avLst>
          </a:prstGeom>
          <a:solidFill>
            <a:srgbClr val="FFE0CC"/>
          </a:solidFill>
          <a:ln/>
        </p:spPr>
      </p:sp>
      <p:sp>
        <p:nvSpPr>
          <p:cNvPr id="3" name="Text 1"/>
          <p:cNvSpPr/>
          <p:nvPr/>
        </p:nvSpPr>
        <p:spPr>
          <a:xfrm>
            <a:off x="760790" y="1183084"/>
            <a:ext cx="1894932"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ROUND 2 ANSWER</a:t>
            </a:r>
            <a:endParaRPr lang="en-US" sz="1000" dirty="0"/>
          </a:p>
        </p:txBody>
      </p:sp>
      <p:sp>
        <p:nvSpPr>
          <p:cNvPr id="4" name="Text 2"/>
          <p:cNvSpPr/>
          <p:nvPr/>
        </p:nvSpPr>
        <p:spPr>
          <a:xfrm>
            <a:off x="661574" y="1652786"/>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Round 2: Answer</a:t>
            </a:r>
            <a:endParaRPr lang="en-US" sz="3700" dirty="0"/>
          </a:p>
        </p:txBody>
      </p:sp>
      <p:sp>
        <p:nvSpPr>
          <p:cNvPr id="5" name="Text 3"/>
          <p:cNvSpPr/>
          <p:nvPr/>
        </p:nvSpPr>
        <p:spPr>
          <a:xfrm>
            <a:off x="2510072" y="2518966"/>
            <a:ext cx="7171451" cy="853083"/>
          </a:xfrm>
          <a:prstGeom prst="rect">
            <a:avLst/>
          </a:prstGeom>
          <a:noFill/>
          <a:ln/>
        </p:spPr>
        <p:txBody>
          <a:bodyPr wrap="none" lIns="0" tIns="0" rIns="0" bIns="0" rtlCol="0" anchor="t"/>
          <a:lstStyle/>
          <a:p>
            <a:pPr marL="0" indent="0" algn="ctr">
              <a:lnSpc>
                <a:spcPct val="108000"/>
              </a:lnSpc>
              <a:buNone/>
            </a:pPr>
            <a:r>
              <a:rPr lang="en-US" sz="5150" dirty="0">
                <a:solidFill>
                  <a:srgbClr val="FF954F"/>
                </a:solidFill>
                <a:latin typeface="Marcellus" pitchFamily="34" charset="0"/>
                <a:ea typeface="Marcellus" pitchFamily="34" charset="-122"/>
                <a:cs typeface="Marcellus" pitchFamily="34" charset="-120"/>
              </a:rPr>
              <a:t>Constant Velocity</a:t>
            </a:r>
            <a:endParaRPr lang="en-US" sz="5150" dirty="0"/>
          </a:p>
        </p:txBody>
      </p:sp>
      <p:sp>
        <p:nvSpPr>
          <p:cNvPr id="6" name="Text 4"/>
          <p:cNvSpPr/>
          <p:nvPr/>
        </p:nvSpPr>
        <p:spPr>
          <a:xfrm>
            <a:off x="661574" y="3785394"/>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Reasoning</a:t>
            </a:r>
            <a:endParaRPr lang="en-US" sz="1850" dirty="0"/>
          </a:p>
        </p:txBody>
      </p:sp>
      <p:sp>
        <p:nvSpPr>
          <p:cNvPr id="7" name="Text 5"/>
          <p:cNvSpPr/>
          <p:nvPr/>
        </p:nvSpPr>
        <p:spPr>
          <a:xfrm>
            <a:off x="661574" y="4259659"/>
            <a:ext cx="5232567" cy="1075035"/>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On a </a:t>
            </a:r>
            <a:r>
              <a:rPr lang="en-US" sz="1300" b="1" dirty="0">
                <a:solidFill>
                  <a:srgbClr val="67534F"/>
                </a:solidFill>
                <a:latin typeface="Montserrat Bold" pitchFamily="34" charset="0"/>
                <a:ea typeface="Montserrat Bold" pitchFamily="34" charset="-122"/>
                <a:cs typeface="Montserrat Bold" pitchFamily="34" charset="-120"/>
              </a:rPr>
              <a:t>displacement-time graph</a:t>
            </a:r>
            <a:r>
              <a:rPr lang="en-US" sz="1300" dirty="0">
                <a:solidFill>
                  <a:srgbClr val="67534F"/>
                </a:solidFill>
                <a:latin typeface="Montserrat" pitchFamily="34" charset="0"/>
                <a:ea typeface="Montserrat" pitchFamily="34" charset="-122"/>
                <a:cs typeface="Montserrat" pitchFamily="34" charset="-120"/>
              </a:rPr>
              <a:t>, the gradient equals velocity. A straight line has a </a:t>
            </a:r>
            <a:r>
              <a:rPr lang="en-US" sz="1300" b="1" dirty="0">
                <a:solidFill>
                  <a:srgbClr val="67534F"/>
                </a:solidFill>
                <a:latin typeface="Montserrat Bold" pitchFamily="34" charset="0"/>
                <a:ea typeface="Montserrat Bold" pitchFamily="34" charset="-122"/>
                <a:cs typeface="Montserrat Bold" pitchFamily="34" charset="-120"/>
              </a:rPr>
              <a:t>constant gradient</a:t>
            </a:r>
            <a:r>
              <a:rPr lang="en-US" sz="1300" dirty="0">
                <a:solidFill>
                  <a:srgbClr val="67534F"/>
                </a:solidFill>
                <a:latin typeface="Montserrat" pitchFamily="34" charset="0"/>
                <a:ea typeface="Montserrat" pitchFamily="34" charset="-122"/>
                <a:cs typeface="Montserrat" pitchFamily="34" charset="-120"/>
              </a:rPr>
              <a:t>, which means a constant velocity. Many students incorrectly choose "speeding up" because the line rises. This is Trap 1 from the Examiner's Warning. Always check the y-axis label first.</a:t>
            </a:r>
            <a:endParaRPr lang="en-US" sz="1300" dirty="0"/>
          </a:p>
        </p:txBody>
      </p:sp>
      <p:sp>
        <p:nvSpPr>
          <p:cNvPr id="8" name="Shape 6"/>
          <p:cNvSpPr/>
          <p:nvPr/>
        </p:nvSpPr>
        <p:spPr>
          <a:xfrm>
            <a:off x="6184844" y="3620095"/>
            <a:ext cx="5470686" cy="1932285"/>
          </a:xfrm>
          <a:prstGeom prst="roundRect">
            <a:avLst>
              <a:gd name="adj" fmla="val 6163"/>
            </a:avLst>
          </a:prstGeom>
          <a:solidFill>
            <a:srgbClr val="241512">
              <a:alpha val="95000"/>
            </a:srgbClr>
          </a:solidFill>
          <a:ln/>
        </p:spPr>
      </p:sp>
      <p:sp>
        <p:nvSpPr>
          <p:cNvPr id="9" name="Text 7"/>
          <p:cNvSpPr/>
          <p:nvPr/>
        </p:nvSpPr>
        <p:spPr>
          <a:xfrm>
            <a:off x="6350139" y="3785394"/>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FFFFFF"/>
                </a:solidFill>
                <a:latin typeface="Marcellus" pitchFamily="34" charset="0"/>
                <a:ea typeface="Marcellus" pitchFamily="34" charset="-122"/>
                <a:cs typeface="Marcellus" pitchFamily="34" charset="-120"/>
              </a:rPr>
              <a:t>Key Formula</a:t>
            </a:r>
            <a:endParaRPr lang="en-US" sz="1850" dirty="0"/>
          </a:p>
        </p:txBody>
      </p:sp>
      <p:sp>
        <p:nvSpPr>
          <p:cNvPr id="10" name="Text 8"/>
          <p:cNvSpPr/>
          <p:nvPr/>
        </p:nvSpPr>
        <p:spPr>
          <a:xfrm>
            <a:off x="6350139" y="4303613"/>
            <a:ext cx="5140097" cy="460673"/>
          </a:xfrm>
          <a:prstGeom prst="rect">
            <a:avLst/>
          </a:prstGeom>
          <a:noFill/>
          <a:ln/>
        </p:spPr>
        <p:txBody>
          <a:bodyPr wrap="square" lIns="0" tIns="0" rIns="0" bIns="0" rtlCol="0" anchor="t">
            <a:normAutofit/>
          </a:bodyPr>
          <a:lstStyle/>
          <a:p>
            <a:pPr marL="0" indent="0" algn="l">
              <a:lnSpc>
                <a:spcPct val="108000"/>
              </a:lnSpc>
              <a:buNone/>
            </a:pPr>
            <a:endParaRPr lang="en-US" sz="1450" dirty="0"/>
          </a:p>
        </p:txBody>
      </p:sp>
      <p:pic>
        <p:nvPicPr>
          <p:cNvPr id="11" name="Image 0" descr="preencoded.png"/>
          <p:cNvPicPr>
            <a:picLocks noChangeAspect="1"/>
          </p:cNvPicPr>
          <p:nvPr/>
        </p:nvPicPr>
        <p:blipFill>
          <a:blip r:embed="rId3"/>
          <a:stretch>
            <a:fillRect/>
          </a:stretch>
        </p:blipFill>
        <p:spPr>
          <a:xfrm>
            <a:off x="6350139" y="4303613"/>
            <a:ext cx="5140097" cy="460673"/>
          </a:xfrm>
          <a:prstGeom prst="rect">
            <a:avLst/>
          </a:prstGeom>
        </p:spPr>
      </p:pic>
      <p:sp>
        <p:nvSpPr>
          <p:cNvPr id="12" name="Text 9"/>
          <p:cNvSpPr/>
          <p:nvPr/>
        </p:nvSpPr>
        <p:spPr>
          <a:xfrm>
            <a:off x="6350139" y="4973538"/>
            <a:ext cx="5140097"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FFFFFF"/>
                </a:solidFill>
                <a:latin typeface="Montserrat" pitchFamily="34" charset="0"/>
                <a:ea typeface="Montserrat" pitchFamily="34" charset="-122"/>
                <a:cs typeface="Montserrat" pitchFamily="34" charset="-120"/>
              </a:rPr>
              <a:t>A constant gradient means the velocity is not changing: zero acceleration.</a:t>
            </a:r>
            <a:endParaRPr lang="en-US" sz="1300" dirty="0"/>
          </a:p>
        </p:txBody>
      </p:sp>
      <p:sp>
        <p:nvSpPr>
          <p:cNvPr id="13" name="Text 10"/>
          <p:cNvSpPr/>
          <p:nvPr/>
        </p:nvSpPr>
        <p:spPr>
          <a:xfrm>
            <a:off x="51989" y="5738416"/>
            <a:ext cx="11478132" cy="172045"/>
          </a:xfrm>
          <a:prstGeom prst="rect">
            <a:avLst/>
          </a:prstGeom>
          <a:noFill/>
          <a:ln/>
        </p:spPr>
        <p:txBody>
          <a:bodyPr wrap="none" lIns="0" tIns="0" rIns="0" bIns="0" rtlCol="0" anchor="t"/>
          <a:lstStyle/>
          <a:p>
            <a:pPr marL="0" indent="0" algn="r">
              <a:lnSpc>
                <a:spcPct val="108000"/>
              </a:lnSpc>
              <a:buNone/>
            </a:pPr>
            <a:r>
              <a:rPr lang="en-US" sz="1000" b="1" u="sng" dirty="0">
                <a:solidFill>
                  <a:srgbClr val="FF954F"/>
                </a:solidFill>
                <a:latin typeface="Montserrat Bold" pitchFamily="34" charset="0"/>
                <a:ea typeface="Montserrat Bold" pitchFamily="34" charset="-122"/>
                <a:cs typeface="Montserrat Bold" pitchFamily="34" charset="-120"/>
                <a:hlinkClick r:id="rId4">
                  <a:extLst>
                    <a:ext uri="{A12FA001-AC4F-418D-AE19-62706E023703}">
                      <ahyp:hlinkClr xmlns:ahyp="http://schemas.microsoft.com/office/drawing/2018/hyperlinkcolor" val="tx"/>
                    </a:ext>
                  </a:extLst>
                </a:hlinkClick>
              </a:rPr>
              <a:t>thelucidstem.com</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661574" y="1141809"/>
            <a:ext cx="835798" cy="271264"/>
          </a:xfrm>
          <a:prstGeom prst="roundRect">
            <a:avLst>
              <a:gd name="adj" fmla="val 20486"/>
            </a:avLst>
          </a:prstGeom>
          <a:solidFill>
            <a:srgbClr val="FFE0CC"/>
          </a:solidFill>
          <a:ln/>
        </p:spPr>
      </p:sp>
      <p:sp>
        <p:nvSpPr>
          <p:cNvPr id="3" name="Text 1"/>
          <p:cNvSpPr/>
          <p:nvPr/>
        </p:nvSpPr>
        <p:spPr>
          <a:xfrm>
            <a:off x="760790" y="1191419"/>
            <a:ext cx="1246950"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ROUND 3</a:t>
            </a:r>
            <a:endParaRPr lang="en-US" sz="1000" dirty="0"/>
          </a:p>
        </p:txBody>
      </p:sp>
      <p:sp>
        <p:nvSpPr>
          <p:cNvPr id="4" name="Text 2"/>
          <p:cNvSpPr/>
          <p:nvPr/>
        </p:nvSpPr>
        <p:spPr>
          <a:xfrm>
            <a:off x="661574" y="1661120"/>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Round 3: The Curve</a:t>
            </a:r>
            <a:endParaRPr lang="en-US" sz="3700" dirty="0"/>
          </a:p>
        </p:txBody>
      </p:sp>
      <p:sp>
        <p:nvSpPr>
          <p:cNvPr id="5" name="Text 3"/>
          <p:cNvSpPr/>
          <p:nvPr/>
        </p:nvSpPr>
        <p:spPr>
          <a:xfrm>
            <a:off x="661574" y="2527300"/>
            <a:ext cx="11478132"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This is the most challenging round. Read carefully before moving.</a:t>
            </a:r>
            <a:endParaRPr lang="en-US" sz="1300" dirty="0"/>
          </a:p>
        </p:txBody>
      </p:sp>
      <p:sp>
        <p:nvSpPr>
          <p:cNvPr id="6" name="Shape 4"/>
          <p:cNvSpPr/>
          <p:nvPr/>
        </p:nvSpPr>
        <p:spPr>
          <a:xfrm>
            <a:off x="542515" y="2928342"/>
            <a:ext cx="6034234" cy="2615803"/>
          </a:xfrm>
          <a:prstGeom prst="roundRect">
            <a:avLst>
              <a:gd name="adj" fmla="val 4552"/>
            </a:avLst>
          </a:prstGeom>
          <a:solidFill>
            <a:srgbClr val="461C11">
              <a:alpha val="95000"/>
            </a:srgbClr>
          </a:solidFill>
          <a:ln/>
        </p:spPr>
      </p:sp>
      <p:sp>
        <p:nvSpPr>
          <p:cNvPr id="7" name="Text 5"/>
          <p:cNvSpPr/>
          <p:nvPr/>
        </p:nvSpPr>
        <p:spPr>
          <a:xfrm>
            <a:off x="707809" y="3093641"/>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FFFFFF"/>
                </a:solidFill>
                <a:latin typeface="Marcellus" pitchFamily="34" charset="0"/>
                <a:ea typeface="Marcellus" pitchFamily="34" charset="-122"/>
                <a:cs typeface="Marcellus" pitchFamily="34" charset="-120"/>
              </a:rPr>
              <a:t>The Graph</a:t>
            </a:r>
            <a:endParaRPr lang="en-US" sz="1850" dirty="0"/>
          </a:p>
        </p:txBody>
      </p:sp>
      <p:sp>
        <p:nvSpPr>
          <p:cNvPr id="8" name="Text 6"/>
          <p:cNvSpPr/>
          <p:nvPr/>
        </p:nvSpPr>
        <p:spPr>
          <a:xfrm>
            <a:off x="707809" y="3567906"/>
            <a:ext cx="5703646" cy="1157684"/>
          </a:xfrm>
          <a:prstGeom prst="rect">
            <a:avLst/>
          </a:prstGeom>
          <a:noFill/>
          <a:ln/>
        </p:spPr>
        <p:txBody>
          <a:bodyPr wrap="square" lIns="0" tIns="0" rIns="0" bIns="0" rtlCol="0" anchor="t"/>
          <a:lstStyle/>
          <a:p>
            <a:pPr marL="0" indent="0" algn="l">
              <a:lnSpc>
                <a:spcPct val="108000"/>
              </a:lnSpc>
              <a:buNone/>
            </a:pPr>
            <a:r>
              <a:rPr lang="en-US" sz="1300" dirty="0">
                <a:solidFill>
                  <a:srgbClr val="FFFFFF"/>
                </a:solidFill>
                <a:latin typeface="Montserrat" pitchFamily="34" charset="0"/>
                <a:ea typeface="Montserrat" pitchFamily="34" charset="-122"/>
                <a:cs typeface="Montserrat" pitchFamily="34" charset="-120"/>
              </a:rPr>
              <a:t>This is a </a:t>
            </a:r>
            <a:r>
              <a:rPr lang="en-US" sz="1300" b="1" dirty="0">
                <a:solidFill>
                  <a:srgbClr val="FFFFFF"/>
                </a:solidFill>
                <a:latin typeface="Montserrat Bold" pitchFamily="34" charset="0"/>
                <a:ea typeface="Montserrat Bold" pitchFamily="34" charset="-122"/>
                <a:cs typeface="Montserrat Bold" pitchFamily="34" charset="-120"/>
              </a:rPr>
              <a:t>displacement-time graph</a:t>
            </a:r>
            <a:r>
              <a:rPr lang="en-US" sz="1300" dirty="0">
                <a:solidFill>
                  <a:srgbClr val="FFFFFF"/>
                </a:solidFill>
                <a:latin typeface="Montserrat" pitchFamily="34" charset="0"/>
                <a:ea typeface="Montserrat" pitchFamily="34" charset="-122"/>
                <a:cs typeface="Montserrat" pitchFamily="34" charset="-120"/>
              </a:rPr>
              <a:t>.</a:t>
            </a:r>
            <a:endParaRPr lang="en-US" sz="1300" dirty="0"/>
          </a:p>
          <a:p>
            <a:pPr marL="0" indent="0" algn="l">
              <a:lnSpc>
                <a:spcPct val="108000"/>
              </a:lnSpc>
              <a:buNone/>
            </a:pPr>
            <a:r>
              <a:rPr lang="en-US" sz="1300" dirty="0">
                <a:solidFill>
                  <a:srgbClr val="FFFFFF"/>
                </a:solidFill>
                <a:latin typeface="Montserrat" pitchFamily="34" charset="0"/>
                <a:ea typeface="Montserrat" pitchFamily="34" charset="-122"/>
                <a:cs typeface="Montserrat" pitchFamily="34" charset="-120"/>
              </a:rPr>
              <a:t>The line is a </a:t>
            </a:r>
            <a:r>
              <a:rPr lang="en-US" sz="1300" b="1" dirty="0">
                <a:solidFill>
                  <a:srgbClr val="FFFFFF"/>
                </a:solidFill>
                <a:latin typeface="Montserrat Bold" pitchFamily="34" charset="0"/>
                <a:ea typeface="Montserrat Bold" pitchFamily="34" charset="-122"/>
                <a:cs typeface="Montserrat Bold" pitchFamily="34" charset="-120"/>
              </a:rPr>
              <a:t>curve that starts steep and flattens</a:t>
            </a:r>
            <a:r>
              <a:rPr lang="en-US" sz="1300" dirty="0">
                <a:solidFill>
                  <a:srgbClr val="FFFFFF"/>
                </a:solidFill>
                <a:latin typeface="Montserrat" pitchFamily="34" charset="0"/>
                <a:ea typeface="Montserrat" pitchFamily="34" charset="-122"/>
                <a:cs typeface="Montserrat" pitchFamily="34" charset="-120"/>
              </a:rPr>
              <a:t>, becoming nearly horizontal over time.</a:t>
            </a:r>
            <a:endParaRPr lang="en-US" sz="1300" dirty="0"/>
          </a:p>
          <a:p>
            <a:pPr marL="0" indent="0" algn="l">
              <a:lnSpc>
                <a:spcPct val="108000"/>
              </a:lnSpc>
              <a:buNone/>
            </a:pPr>
            <a:r>
              <a:rPr lang="en-US" sz="1300" dirty="0">
                <a:solidFill>
                  <a:srgbClr val="FFFFFF"/>
                </a:solidFill>
                <a:latin typeface="Montserrat" pitchFamily="34" charset="0"/>
                <a:ea typeface="Montserrat" pitchFamily="34" charset="-122"/>
                <a:cs typeface="Montserrat" pitchFamily="34" charset="-120"/>
              </a:rPr>
              <a:t>The curve never actually reverses direction.</a:t>
            </a:r>
            <a:endParaRPr lang="en-US" sz="1300" dirty="0"/>
          </a:p>
        </p:txBody>
      </p:sp>
      <p:sp>
        <p:nvSpPr>
          <p:cNvPr id="9" name="Text 7"/>
          <p:cNvSpPr/>
          <p:nvPr/>
        </p:nvSpPr>
        <p:spPr>
          <a:xfrm>
            <a:off x="6867452" y="3093641"/>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Your Options</a:t>
            </a:r>
            <a:endParaRPr lang="en-US" sz="1850" dirty="0"/>
          </a:p>
        </p:txBody>
      </p:sp>
      <p:sp>
        <p:nvSpPr>
          <p:cNvPr id="10" name="Text 8"/>
          <p:cNvSpPr/>
          <p:nvPr/>
        </p:nvSpPr>
        <p:spPr>
          <a:xfrm>
            <a:off x="6867452" y="3567906"/>
            <a:ext cx="4668919" cy="1033562"/>
          </a:xfrm>
          <a:prstGeom prst="rect">
            <a:avLst/>
          </a:prstGeom>
          <a:noFill/>
          <a:ln/>
        </p:spPr>
        <p:txBody>
          <a:bodyPr wrap="square" lIns="0" tIns="0" rIns="0" bIns="0" rtlCol="0" anchor="t">
            <a:normAutofit/>
          </a:bodyPr>
          <a:lstStyle/>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At rest</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Constant velocity</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Speeding up</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Slowing down</a:t>
            </a:r>
            <a:endParaRPr lang="en-US" sz="1300" dirty="0"/>
          </a:p>
        </p:txBody>
      </p:sp>
      <p:sp>
        <p:nvSpPr>
          <p:cNvPr id="11" name="Text 9"/>
          <p:cNvSpPr/>
          <p:nvPr/>
        </p:nvSpPr>
        <p:spPr>
          <a:xfrm>
            <a:off x="6867452" y="4750296"/>
            <a:ext cx="4668919" cy="645021"/>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Think about what the gradient is doing as the curve flattens. What does a decreasing gradient mean on this graph?</a:t>
            </a:r>
            <a:endParaRPr lang="en-US" sz="1300" dirty="0"/>
          </a:p>
        </p:txBody>
      </p:sp>
      <p:sp>
        <p:nvSpPr>
          <p:cNvPr id="12" name="Text 10"/>
          <p:cNvSpPr/>
          <p:nvPr/>
        </p:nvSpPr>
        <p:spPr>
          <a:xfrm>
            <a:off x="51989" y="5730180"/>
            <a:ext cx="11478132" cy="172045"/>
          </a:xfrm>
          <a:prstGeom prst="rect">
            <a:avLst/>
          </a:prstGeom>
          <a:noFill/>
          <a:ln/>
        </p:spPr>
        <p:txBody>
          <a:bodyPr wrap="none" lIns="0" tIns="0" rIns="0" bIns="0" rtlCol="0" anchor="t"/>
          <a:lstStyle/>
          <a:p>
            <a:pPr marL="0" indent="0" algn="r">
              <a:lnSpc>
                <a:spcPct val="108000"/>
              </a:lnSpc>
              <a:buNone/>
            </a:pPr>
            <a:r>
              <a:rPr lang="en-US" sz="1000" b="1" u="sng" dirty="0">
                <a:solidFill>
                  <a:srgbClr val="FF954F"/>
                </a:solidFill>
                <a:latin typeface="Montserrat Bold" pitchFamily="34" charset="0"/>
                <a:ea typeface="Montserrat Bold" pitchFamily="34" charset="-122"/>
                <a:cs typeface="Montserrat Bold" pitchFamily="34" charset="-120"/>
                <a:hlinkClick r:id="rId3">
                  <a:extLst>
                    <a:ext uri="{A12FA001-AC4F-418D-AE19-62706E023703}">
                      <ahyp:hlinkClr xmlns:ahyp="http://schemas.microsoft.com/office/drawing/2018/hyperlinkcolor" val="tx"/>
                    </a:ext>
                  </a:extLst>
                </a:hlinkClick>
              </a:rPr>
              <a:t>thelucidstem.com</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661574" y="1060450"/>
            <a:ext cx="1483184" cy="271264"/>
          </a:xfrm>
          <a:prstGeom prst="roundRect">
            <a:avLst>
              <a:gd name="adj" fmla="val 20486"/>
            </a:avLst>
          </a:prstGeom>
          <a:solidFill>
            <a:srgbClr val="FFE0CC"/>
          </a:solidFill>
          <a:ln/>
        </p:spPr>
      </p:sp>
      <p:sp>
        <p:nvSpPr>
          <p:cNvPr id="3" name="Text 1"/>
          <p:cNvSpPr/>
          <p:nvPr/>
        </p:nvSpPr>
        <p:spPr>
          <a:xfrm>
            <a:off x="760790" y="1110059"/>
            <a:ext cx="1894336"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ROUND 3 ANSWER</a:t>
            </a:r>
            <a:endParaRPr lang="en-US" sz="1000" dirty="0"/>
          </a:p>
        </p:txBody>
      </p:sp>
      <p:sp>
        <p:nvSpPr>
          <p:cNvPr id="4" name="Text 2"/>
          <p:cNvSpPr/>
          <p:nvPr/>
        </p:nvSpPr>
        <p:spPr>
          <a:xfrm>
            <a:off x="661574" y="1579761"/>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Round 3: Answer</a:t>
            </a:r>
            <a:endParaRPr lang="en-US" sz="3700" dirty="0"/>
          </a:p>
        </p:txBody>
      </p:sp>
      <p:sp>
        <p:nvSpPr>
          <p:cNvPr id="5" name="Text 3"/>
          <p:cNvSpPr/>
          <p:nvPr/>
        </p:nvSpPr>
        <p:spPr>
          <a:xfrm>
            <a:off x="2510072" y="2445941"/>
            <a:ext cx="7171451" cy="853083"/>
          </a:xfrm>
          <a:prstGeom prst="rect">
            <a:avLst/>
          </a:prstGeom>
          <a:noFill/>
          <a:ln/>
        </p:spPr>
        <p:txBody>
          <a:bodyPr wrap="none" lIns="0" tIns="0" rIns="0" bIns="0" rtlCol="0" anchor="t"/>
          <a:lstStyle/>
          <a:p>
            <a:pPr marL="0" indent="0" algn="ctr">
              <a:lnSpc>
                <a:spcPct val="108000"/>
              </a:lnSpc>
              <a:buNone/>
            </a:pPr>
            <a:r>
              <a:rPr lang="en-US" sz="5150" dirty="0">
                <a:solidFill>
                  <a:srgbClr val="FF954F"/>
                </a:solidFill>
                <a:latin typeface="Marcellus" pitchFamily="34" charset="0"/>
                <a:ea typeface="Marcellus" pitchFamily="34" charset="-122"/>
                <a:cs typeface="Marcellus" pitchFamily="34" charset="-120"/>
              </a:rPr>
              <a:t>Slowing Down</a:t>
            </a:r>
            <a:endParaRPr lang="en-US" sz="5150" dirty="0"/>
          </a:p>
        </p:txBody>
      </p:sp>
      <p:sp>
        <p:nvSpPr>
          <p:cNvPr id="6" name="Text 4"/>
          <p:cNvSpPr/>
          <p:nvPr/>
        </p:nvSpPr>
        <p:spPr>
          <a:xfrm>
            <a:off x="661574" y="3712369"/>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Reasoning</a:t>
            </a:r>
            <a:endParaRPr lang="en-US" sz="1850" dirty="0"/>
          </a:p>
        </p:txBody>
      </p:sp>
      <p:sp>
        <p:nvSpPr>
          <p:cNvPr id="7" name="Text 5"/>
          <p:cNvSpPr/>
          <p:nvPr/>
        </p:nvSpPr>
        <p:spPr>
          <a:xfrm>
            <a:off x="661574" y="4186634"/>
            <a:ext cx="5232567" cy="1290042"/>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On a displacement-time graph, the gradient represents velocity. As the curve flattens, the gradient is getting </a:t>
            </a:r>
            <a:r>
              <a:rPr lang="en-US" sz="1300" b="1" dirty="0">
                <a:solidFill>
                  <a:srgbClr val="67534F"/>
                </a:solidFill>
                <a:latin typeface="Montserrat Bold" pitchFamily="34" charset="0"/>
                <a:ea typeface="Montserrat Bold" pitchFamily="34" charset="-122"/>
                <a:cs typeface="Montserrat Bold" pitchFamily="34" charset="-120"/>
              </a:rPr>
              <a:t>smaller and smaller</a:t>
            </a:r>
            <a:r>
              <a:rPr lang="en-US" sz="1300" dirty="0">
                <a:solidFill>
                  <a:srgbClr val="67534F"/>
                </a:solidFill>
                <a:latin typeface="Montserrat" pitchFamily="34" charset="0"/>
                <a:ea typeface="Montserrat" pitchFamily="34" charset="-122"/>
                <a:cs typeface="Montserrat" pitchFamily="34" charset="-120"/>
              </a:rPr>
              <a:t>. A decreasing gradient means a decreasing velocity. The object is losing speed and approaching rest. When the line becomes fully horizontal, the gradient is zero: the object has stopped.</a:t>
            </a:r>
            <a:endParaRPr lang="en-US" sz="1300" dirty="0"/>
          </a:p>
        </p:txBody>
      </p:sp>
      <p:sp>
        <p:nvSpPr>
          <p:cNvPr id="8" name="Shape 6"/>
          <p:cNvSpPr/>
          <p:nvPr/>
        </p:nvSpPr>
        <p:spPr>
          <a:xfrm>
            <a:off x="6184844" y="3547070"/>
            <a:ext cx="5470686" cy="2078434"/>
          </a:xfrm>
          <a:prstGeom prst="roundRect">
            <a:avLst>
              <a:gd name="adj" fmla="val 5729"/>
            </a:avLst>
          </a:prstGeom>
          <a:solidFill>
            <a:srgbClr val="241512">
              <a:alpha val="95000"/>
            </a:srgbClr>
          </a:solidFill>
          <a:ln/>
        </p:spPr>
      </p:sp>
      <p:sp>
        <p:nvSpPr>
          <p:cNvPr id="9" name="Text 7"/>
          <p:cNvSpPr/>
          <p:nvPr/>
        </p:nvSpPr>
        <p:spPr>
          <a:xfrm>
            <a:off x="6350139" y="3712369"/>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FFFFFF"/>
                </a:solidFill>
                <a:latin typeface="Marcellus" pitchFamily="34" charset="0"/>
                <a:ea typeface="Marcellus" pitchFamily="34" charset="-122"/>
                <a:cs typeface="Marcellus" pitchFamily="34" charset="-120"/>
              </a:rPr>
              <a:t>The Tangent Test</a:t>
            </a:r>
            <a:endParaRPr lang="en-US" sz="1850" dirty="0"/>
          </a:p>
        </p:txBody>
      </p:sp>
      <p:sp>
        <p:nvSpPr>
          <p:cNvPr id="10" name="Text 8"/>
          <p:cNvSpPr/>
          <p:nvPr/>
        </p:nvSpPr>
        <p:spPr>
          <a:xfrm>
            <a:off x="6350139" y="4186634"/>
            <a:ext cx="5140097" cy="860028"/>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FFFFFF"/>
                </a:solidFill>
                <a:latin typeface="Montserrat" pitchFamily="34" charset="0"/>
                <a:ea typeface="Montserrat" pitchFamily="34" charset="-122"/>
                <a:cs typeface="Montserrat" pitchFamily="34" charset="-120"/>
              </a:rPr>
              <a:t>Draw tangents at three points along the curve: early (steep), middle, late (flat). Each successive tangent has a smaller gradient, confirming the velocity is dropping continuously toward zero.</a:t>
            </a:r>
            <a:endParaRPr lang="en-US" sz="1300" dirty="0"/>
          </a:p>
        </p:txBody>
      </p:sp>
      <p:sp>
        <p:nvSpPr>
          <p:cNvPr id="11" name="Text 9"/>
          <p:cNvSpPr/>
          <p:nvPr/>
        </p:nvSpPr>
        <p:spPr>
          <a:xfrm>
            <a:off x="51989" y="5811540"/>
            <a:ext cx="11478132" cy="172045"/>
          </a:xfrm>
          <a:prstGeom prst="rect">
            <a:avLst/>
          </a:prstGeom>
          <a:noFill/>
          <a:ln/>
        </p:spPr>
        <p:txBody>
          <a:bodyPr wrap="none" lIns="0" tIns="0" rIns="0" bIns="0" rtlCol="0" anchor="t"/>
          <a:lstStyle/>
          <a:p>
            <a:pPr marL="0" indent="0" algn="r">
              <a:lnSpc>
                <a:spcPct val="108000"/>
              </a:lnSpc>
              <a:buNone/>
            </a:pPr>
            <a:r>
              <a:rPr lang="en-US" sz="1000" b="1" u="sng" dirty="0">
                <a:solidFill>
                  <a:srgbClr val="FF954F"/>
                </a:solidFill>
                <a:latin typeface="Montserrat Bold" pitchFamily="34" charset="0"/>
                <a:ea typeface="Montserrat Bold" pitchFamily="34" charset="-122"/>
                <a:cs typeface="Montserrat Bold" pitchFamily="34" charset="-120"/>
                <a:hlinkClick r:id="rId3">
                  <a:extLst>
                    <a:ext uri="{A12FA001-AC4F-418D-AE19-62706E023703}">
                      <ahyp:hlinkClr xmlns:ahyp="http://schemas.microsoft.com/office/drawing/2018/hyperlinkcolor" val="tx"/>
                    </a:ext>
                  </a:extLst>
                </a:hlinkClick>
              </a:rPr>
              <a:t>thelucidstem.com</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800480" cy="6858000"/>
          </a:xfrm>
          <a:prstGeom prst="rect">
            <a:avLst/>
          </a:prstGeom>
        </p:spPr>
      </p:pic>
      <p:sp>
        <p:nvSpPr>
          <p:cNvPr id="3" name="Text 0"/>
          <p:cNvSpPr/>
          <p:nvPr/>
        </p:nvSpPr>
        <p:spPr>
          <a:xfrm>
            <a:off x="5233360" y="896739"/>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Prove It.</a:t>
            </a:r>
            <a:endParaRPr lang="en-US" sz="3700" dirty="0"/>
          </a:p>
        </p:txBody>
      </p:sp>
      <p:sp>
        <p:nvSpPr>
          <p:cNvPr id="4" name="Text 1"/>
          <p:cNvSpPr/>
          <p:nvPr/>
        </p:nvSpPr>
        <p:spPr>
          <a:xfrm>
            <a:off x="5233360" y="1762919"/>
            <a:ext cx="6296860"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Silence in the room. Return to your desks and complete both questions independently before you leave. Show all working.</a:t>
            </a:r>
            <a:endParaRPr lang="en-US" sz="1300" dirty="0"/>
          </a:p>
        </p:txBody>
      </p:sp>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33360" y="2378968"/>
            <a:ext cx="6296860" cy="1421904"/>
          </a:xfrm>
          <a:prstGeom prst="rect">
            <a:avLst/>
          </a:prstGeom>
        </p:spPr>
      </p:pic>
      <p:sp>
        <p:nvSpPr>
          <p:cNvPr id="6" name="Text 2"/>
          <p:cNvSpPr/>
          <p:nvPr/>
        </p:nvSpPr>
        <p:spPr>
          <a:xfrm>
            <a:off x="5449553" y="2928640"/>
            <a:ext cx="248041" cy="322461"/>
          </a:xfrm>
          <a:prstGeom prst="rect">
            <a:avLst/>
          </a:prstGeom>
          <a:noFill/>
          <a:ln/>
        </p:spPr>
        <p:txBody>
          <a:bodyPr wrap="none" lIns="0" tIns="0" rIns="0" bIns="0" rtlCol="0" anchor="ctr"/>
          <a:lstStyle/>
          <a:p>
            <a:pPr marL="0" indent="0" algn="ctr">
              <a:lnSpc>
                <a:spcPct val="100000"/>
              </a:lnSpc>
              <a:buNone/>
            </a:pPr>
            <a:r>
              <a:rPr lang="en-US" sz="1950" dirty="0">
                <a:solidFill>
                  <a:srgbClr val="67534F"/>
                </a:solidFill>
                <a:latin typeface="Marcellus" pitchFamily="34" charset="0"/>
                <a:ea typeface="Marcellus" pitchFamily="34" charset="-122"/>
                <a:cs typeface="Marcellus" pitchFamily="34" charset="-120"/>
              </a:rPr>
              <a:t>1</a:t>
            </a:r>
            <a:endParaRPr lang="en-US" sz="1950" dirty="0"/>
          </a:p>
        </p:txBody>
      </p:sp>
      <p:sp>
        <p:nvSpPr>
          <p:cNvPr id="7" name="Text 3"/>
          <p:cNvSpPr/>
          <p:nvPr/>
        </p:nvSpPr>
        <p:spPr>
          <a:xfrm>
            <a:off x="6079179" y="2563316"/>
            <a:ext cx="2628338"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Acceleration Calculation</a:t>
            </a:r>
            <a:endParaRPr lang="en-US" sz="1850" dirty="0"/>
          </a:p>
        </p:txBody>
      </p:sp>
      <p:sp>
        <p:nvSpPr>
          <p:cNvPr id="8" name="Text 4"/>
          <p:cNvSpPr/>
          <p:nvPr/>
        </p:nvSpPr>
        <p:spPr>
          <a:xfrm>
            <a:off x="6079179" y="2971502"/>
            <a:ext cx="5266697" cy="645021"/>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 car speeds up from 5.0 m s-1 to 25 m s-1 in 8.0 s. Calculate its acceleration. Give your answer in m s-2 and show all working clearly.</a:t>
            </a:r>
            <a:endParaRPr lang="en-US" sz="130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33360" y="3966170"/>
            <a:ext cx="6296860" cy="1636911"/>
          </a:xfrm>
          <a:prstGeom prst="rect">
            <a:avLst/>
          </a:prstGeom>
        </p:spPr>
      </p:pic>
      <p:sp>
        <p:nvSpPr>
          <p:cNvPr id="10" name="Text 5"/>
          <p:cNvSpPr/>
          <p:nvPr/>
        </p:nvSpPr>
        <p:spPr>
          <a:xfrm>
            <a:off x="5449553" y="4623395"/>
            <a:ext cx="248041" cy="322461"/>
          </a:xfrm>
          <a:prstGeom prst="rect">
            <a:avLst/>
          </a:prstGeom>
          <a:noFill/>
          <a:ln/>
        </p:spPr>
        <p:txBody>
          <a:bodyPr wrap="none" lIns="0" tIns="0" rIns="0" bIns="0" rtlCol="0" anchor="ctr"/>
          <a:lstStyle/>
          <a:p>
            <a:pPr marL="0" indent="0" algn="ctr">
              <a:lnSpc>
                <a:spcPct val="100000"/>
              </a:lnSpc>
              <a:buNone/>
            </a:pPr>
            <a:r>
              <a:rPr lang="en-US" sz="1950" dirty="0">
                <a:solidFill>
                  <a:srgbClr val="67534F"/>
                </a:solidFill>
                <a:latin typeface="Marcellus" pitchFamily="34" charset="0"/>
                <a:ea typeface="Marcellus" pitchFamily="34" charset="-122"/>
                <a:cs typeface="Marcellus" pitchFamily="34" charset="-120"/>
              </a:rPr>
              <a:t>2</a:t>
            </a:r>
            <a:endParaRPr lang="en-US" sz="1950" dirty="0"/>
          </a:p>
        </p:txBody>
      </p:sp>
      <p:sp>
        <p:nvSpPr>
          <p:cNvPr id="11" name="Text 6"/>
          <p:cNvSpPr/>
          <p:nvPr/>
        </p:nvSpPr>
        <p:spPr>
          <a:xfrm>
            <a:off x="6079179" y="4150519"/>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Graph Interpretation</a:t>
            </a:r>
            <a:endParaRPr lang="en-US" sz="1850" dirty="0"/>
          </a:p>
        </p:txBody>
      </p:sp>
      <p:sp>
        <p:nvSpPr>
          <p:cNvPr id="12" name="Text 7"/>
          <p:cNvSpPr/>
          <p:nvPr/>
        </p:nvSpPr>
        <p:spPr>
          <a:xfrm>
            <a:off x="6079179" y="4558705"/>
            <a:ext cx="5266697" cy="860028"/>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 velocity-time graph shows a perfectly horizontal line at 12 m s-1. State the value of the acceleration. Describe the motion of the object fully, including any statement about forces if you can.</a:t>
            </a:r>
            <a:endParaRPr lang="en-US" sz="1300" dirty="0"/>
          </a:p>
        </p:txBody>
      </p:sp>
      <p:sp>
        <p:nvSpPr>
          <p:cNvPr id="13" name="Text 8"/>
          <p:cNvSpPr/>
          <p:nvPr/>
        </p:nvSpPr>
        <p:spPr>
          <a:xfrm>
            <a:off x="4623776" y="5789116"/>
            <a:ext cx="6906444" cy="172045"/>
          </a:xfrm>
          <a:prstGeom prst="rect">
            <a:avLst/>
          </a:prstGeom>
          <a:noFill/>
          <a:ln/>
        </p:spPr>
        <p:txBody>
          <a:bodyPr wrap="none" lIns="0" tIns="0" rIns="0" bIns="0" rtlCol="0" anchor="t"/>
          <a:lstStyle/>
          <a:p>
            <a:pPr marL="0" indent="0" algn="r">
              <a:lnSpc>
                <a:spcPct val="108000"/>
              </a:lnSpc>
              <a:buNone/>
            </a:pPr>
            <a:r>
              <a:rPr lang="en-US" sz="1000" b="1" u="sng" dirty="0">
                <a:solidFill>
                  <a:srgbClr val="FF954F"/>
                </a:solidFill>
                <a:latin typeface="Montserrat Bold" pitchFamily="34" charset="0"/>
                <a:ea typeface="Montserrat Bold" pitchFamily="34" charset="-122"/>
                <a:cs typeface="Montserrat Bold" pitchFamily="34" charset="-120"/>
                <a:hlinkClick r:id="rId6">
                  <a:extLst>
                    <a:ext uri="{A12FA001-AC4F-418D-AE19-62706E023703}">
                      <ahyp:hlinkClr xmlns:ahyp="http://schemas.microsoft.com/office/drawing/2018/hyperlinkcolor" val="tx"/>
                    </a:ext>
                  </a:extLst>
                </a:hlinkClick>
              </a:rPr>
              <a:t>thelucidstem.com</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6400640" cy="6858000"/>
          </a:xfrm>
          <a:prstGeom prst="rect">
            <a:avLst/>
          </a:prstGeom>
        </p:spPr>
      </p:pic>
      <p:sp>
        <p:nvSpPr>
          <p:cNvPr id="3" name="Text 0"/>
          <p:cNvSpPr/>
          <p:nvPr/>
        </p:nvSpPr>
        <p:spPr>
          <a:xfrm>
            <a:off x="6757322" y="648990"/>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The Two Paths</a:t>
            </a:r>
            <a:endParaRPr lang="en-US" sz="3700" dirty="0"/>
          </a:p>
        </p:txBody>
      </p:sp>
      <p:sp>
        <p:nvSpPr>
          <p:cNvPr id="4" name="Text 1"/>
          <p:cNvSpPr/>
          <p:nvPr/>
        </p:nvSpPr>
        <p:spPr>
          <a:xfrm>
            <a:off x="6757322" y="1515170"/>
            <a:ext cx="4772898" cy="645021"/>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Imagine travelling from City A to City B over a mountain range. These two routes reveal a fundamental distinction in physics.</a:t>
            </a:r>
            <a:endParaRPr lang="en-US" sz="1300" dirty="0"/>
          </a:p>
        </p:txBody>
      </p:sp>
      <p:sp>
        <p:nvSpPr>
          <p:cNvPr id="5" name="Shape 2"/>
          <p:cNvSpPr/>
          <p:nvPr/>
        </p:nvSpPr>
        <p:spPr>
          <a:xfrm>
            <a:off x="6638263" y="2346226"/>
            <a:ext cx="2422861" cy="2078434"/>
          </a:xfrm>
          <a:prstGeom prst="roundRect">
            <a:avLst>
              <a:gd name="adj" fmla="val 5729"/>
            </a:avLst>
          </a:prstGeom>
          <a:solidFill>
            <a:srgbClr val="461C11">
              <a:alpha val="95000"/>
            </a:srgbClr>
          </a:solidFill>
          <a:ln/>
        </p:spPr>
      </p:sp>
      <p:sp>
        <p:nvSpPr>
          <p:cNvPr id="6" name="Text 3"/>
          <p:cNvSpPr/>
          <p:nvPr/>
        </p:nvSpPr>
        <p:spPr>
          <a:xfrm>
            <a:off x="6803557" y="2511524"/>
            <a:ext cx="2701857" cy="308967"/>
          </a:xfrm>
          <a:prstGeom prst="rect">
            <a:avLst/>
          </a:prstGeom>
          <a:noFill/>
          <a:ln/>
        </p:spPr>
        <p:txBody>
          <a:bodyPr wrap="none" lIns="0" tIns="0" rIns="0" bIns="0" rtlCol="0" anchor="t"/>
          <a:lstStyle/>
          <a:p>
            <a:pPr marL="0" indent="0" algn="l">
              <a:lnSpc>
                <a:spcPct val="108000"/>
              </a:lnSpc>
              <a:buNone/>
            </a:pPr>
            <a:r>
              <a:rPr lang="en-US" sz="1850" dirty="0">
                <a:solidFill>
                  <a:srgbClr val="FFFFFF"/>
                </a:solidFill>
                <a:latin typeface="Marcellus" pitchFamily="34" charset="0"/>
                <a:ea typeface="Marcellus" pitchFamily="34" charset="-122"/>
                <a:cs typeface="Marcellus" pitchFamily="34" charset="-120"/>
              </a:rPr>
              <a:t>The Winding Road</a:t>
            </a:r>
            <a:endParaRPr lang="en-US" sz="1850" dirty="0"/>
          </a:p>
        </p:txBody>
      </p:sp>
      <p:sp>
        <p:nvSpPr>
          <p:cNvPr id="7" name="Text 4"/>
          <p:cNvSpPr/>
          <p:nvPr/>
        </p:nvSpPr>
        <p:spPr>
          <a:xfrm>
            <a:off x="6803557" y="2985790"/>
            <a:ext cx="2092273" cy="1290042"/>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FFFFFF"/>
                </a:solidFill>
                <a:latin typeface="Montserrat" pitchFamily="34" charset="0"/>
                <a:ea typeface="Montserrat" pitchFamily="34" charset="-122"/>
                <a:cs typeface="Montserrat" pitchFamily="34" charset="-120"/>
              </a:rPr>
              <a:t>The total length of the road you actually drive is the </a:t>
            </a:r>
            <a:r>
              <a:rPr lang="en-US" sz="1300" b="1" dirty="0">
                <a:solidFill>
                  <a:srgbClr val="FFFFFF"/>
                </a:solidFill>
                <a:latin typeface="Montserrat Bold" pitchFamily="34" charset="0"/>
                <a:ea typeface="Montserrat Bold" pitchFamily="34" charset="-122"/>
                <a:cs typeface="Montserrat Bold" pitchFamily="34" charset="-120"/>
              </a:rPr>
              <a:t>distance</a:t>
            </a:r>
            <a:r>
              <a:rPr lang="en-US" sz="1300" dirty="0">
                <a:solidFill>
                  <a:srgbClr val="FFFFFF"/>
                </a:solidFill>
                <a:latin typeface="Montserrat" pitchFamily="34" charset="0"/>
                <a:ea typeface="Montserrat" pitchFamily="34" charset="-122"/>
                <a:cs typeface="Montserrat" pitchFamily="34" charset="-120"/>
              </a:rPr>
              <a:t>. It depends on the path taken and is always a positive scalar quantity.</a:t>
            </a:r>
            <a:endParaRPr lang="en-US" sz="1300" dirty="0"/>
          </a:p>
        </p:txBody>
      </p:sp>
      <p:sp>
        <p:nvSpPr>
          <p:cNvPr id="8" name="Text 5"/>
          <p:cNvSpPr/>
          <p:nvPr/>
        </p:nvSpPr>
        <p:spPr>
          <a:xfrm>
            <a:off x="9351828" y="2511524"/>
            <a:ext cx="2794327"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The Straight Tunnel</a:t>
            </a:r>
            <a:endParaRPr lang="en-US" sz="1850" dirty="0"/>
          </a:p>
        </p:txBody>
      </p:sp>
      <p:sp>
        <p:nvSpPr>
          <p:cNvPr id="9" name="Text 6"/>
          <p:cNvSpPr/>
          <p:nvPr/>
        </p:nvSpPr>
        <p:spPr>
          <a:xfrm>
            <a:off x="9351828" y="2985790"/>
            <a:ext cx="2184742" cy="1075035"/>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 straight line bored directly from A to B, regardless of terrain, is the </a:t>
            </a:r>
            <a:r>
              <a:rPr lang="en-US" sz="1300" b="1" dirty="0">
                <a:solidFill>
                  <a:srgbClr val="67534F"/>
                </a:solidFill>
                <a:latin typeface="Montserrat Bold" pitchFamily="34" charset="0"/>
                <a:ea typeface="Montserrat Bold" pitchFamily="34" charset="-122"/>
                <a:cs typeface="Montserrat Bold" pitchFamily="34" charset="-120"/>
              </a:rPr>
              <a:t>displacement</a:t>
            </a:r>
            <a:r>
              <a:rPr lang="en-US" sz="1300" dirty="0">
                <a:solidFill>
                  <a:srgbClr val="67534F"/>
                </a:solidFill>
                <a:latin typeface="Montserrat" pitchFamily="34" charset="0"/>
                <a:ea typeface="Montserrat" pitchFamily="34" charset="-122"/>
                <a:cs typeface="Montserrat" pitchFamily="34" charset="-120"/>
              </a:rPr>
              <a:t>. It has both magnitude and direction.</a:t>
            </a:r>
            <a:endParaRPr lang="en-US" sz="1300" dirty="0"/>
          </a:p>
        </p:txBody>
      </p:sp>
      <p:sp>
        <p:nvSpPr>
          <p:cNvPr id="10" name="Shape 7"/>
          <p:cNvSpPr/>
          <p:nvPr/>
        </p:nvSpPr>
        <p:spPr>
          <a:xfrm>
            <a:off x="6757322" y="4610695"/>
            <a:ext cx="4772898" cy="1240234"/>
          </a:xfrm>
          <a:prstGeom prst="roundRect">
            <a:avLst>
              <a:gd name="adj" fmla="val 5601"/>
            </a:avLst>
          </a:prstGeom>
          <a:solidFill>
            <a:srgbClr val="FFE0CC"/>
          </a:solidFill>
          <a:ln/>
        </p:spPr>
      </p:sp>
      <p:pic>
        <p:nvPicPr>
          <p:cNvPr id="11" name="Image 1" descr="preencoded.png"/>
          <p:cNvPicPr>
            <a:picLocks noChangeAspect="1"/>
          </p:cNvPicPr>
          <p:nvPr/>
        </p:nvPicPr>
        <p:blipFill>
          <a:blip r:embed="rId4"/>
          <a:stretch>
            <a:fillRect/>
          </a:stretch>
        </p:blipFill>
        <p:spPr>
          <a:xfrm>
            <a:off x="6922617" y="4825008"/>
            <a:ext cx="206667" cy="165298"/>
          </a:xfrm>
          <a:prstGeom prst="rect">
            <a:avLst/>
          </a:prstGeom>
        </p:spPr>
      </p:pic>
      <p:sp>
        <p:nvSpPr>
          <p:cNvPr id="12" name="Text 8"/>
          <p:cNvSpPr/>
          <p:nvPr/>
        </p:nvSpPr>
        <p:spPr>
          <a:xfrm>
            <a:off x="7294578" y="4800798"/>
            <a:ext cx="4070347" cy="860028"/>
          </a:xfrm>
          <a:prstGeom prst="rect">
            <a:avLst/>
          </a:prstGeom>
          <a:noFill/>
          <a:ln/>
        </p:spPr>
        <p:txBody>
          <a:bodyPr wrap="square" lIns="0" tIns="0" rIns="0" bIns="0" rtlCol="0" anchor="t">
            <a:normAutofit/>
          </a:bodyPr>
          <a:lstStyle/>
          <a:p>
            <a:pPr marL="0" indent="0" algn="l">
              <a:lnSpc>
                <a:spcPct val="108000"/>
              </a:lnSpc>
              <a:buNone/>
            </a:pPr>
            <a:r>
              <a:rPr lang="en-US" sz="1300" b="1" dirty="0">
                <a:solidFill>
                  <a:srgbClr val="000000"/>
                </a:solidFill>
                <a:latin typeface="Montserrat Bold" pitchFamily="34" charset="0"/>
                <a:ea typeface="Montserrat Bold" pitchFamily="34" charset="-122"/>
                <a:cs typeface="Montserrat Bold" pitchFamily="34" charset="-120"/>
              </a:rPr>
              <a:t>Think silently:</a:t>
            </a:r>
            <a:r>
              <a:rPr lang="en-US" sz="1300" dirty="0">
                <a:solidFill>
                  <a:srgbClr val="000000"/>
                </a:solidFill>
                <a:latin typeface="Montserrat" pitchFamily="34" charset="0"/>
                <a:ea typeface="Montserrat" pitchFamily="34" charset="-122"/>
                <a:cs typeface="Montserrat" pitchFamily="34" charset="-120"/>
              </a:rPr>
              <a:t> If you drive the winding road and return exactly to your starting point, what is your total distance, and what is your total displacement?</a:t>
            </a:r>
            <a:endParaRPr lang="en-US" sz="1300" dirty="0"/>
          </a:p>
        </p:txBody>
      </p:sp>
      <p:sp>
        <p:nvSpPr>
          <p:cNvPr id="13" name="Text 9"/>
          <p:cNvSpPr/>
          <p:nvPr/>
        </p:nvSpPr>
        <p:spPr>
          <a:xfrm>
            <a:off x="6147738" y="6036965"/>
            <a:ext cx="5382483" cy="172045"/>
          </a:xfrm>
          <a:prstGeom prst="rect">
            <a:avLst/>
          </a:prstGeom>
          <a:noFill/>
          <a:ln/>
        </p:spPr>
        <p:txBody>
          <a:bodyPr wrap="none" lIns="0" tIns="0" rIns="0" bIns="0" rtlCol="0" anchor="t"/>
          <a:lstStyle/>
          <a:p>
            <a:pPr marL="0" indent="0" algn="r">
              <a:lnSpc>
                <a:spcPct val="108000"/>
              </a:lnSpc>
              <a:buNone/>
            </a:pPr>
            <a:r>
              <a:rPr lang="en-US" sz="1000" b="1" u="sng" dirty="0">
                <a:solidFill>
                  <a:srgbClr val="FF954F"/>
                </a:solidFill>
                <a:latin typeface="Montserrat Bold" pitchFamily="34" charset="0"/>
                <a:ea typeface="Montserrat Bold" pitchFamily="34" charset="-122"/>
                <a:cs typeface="Montserrat Bold" pitchFamily="34" charset="-120"/>
                <a:hlinkClick r:id="rId5">
                  <a:extLst>
                    <a:ext uri="{A12FA001-AC4F-418D-AE19-62706E023703}">
                      <ahyp:hlinkClr xmlns:ahyp="http://schemas.microsoft.com/office/drawing/2018/hyperlinkcolor" val="tx"/>
                    </a:ext>
                  </a:extLst>
                </a:hlinkClick>
              </a:rPr>
              <a:t>thelucidstem.com</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574" y="802977"/>
            <a:ext cx="8689162"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Topic: Kinematics and Motion Graphs</a:t>
            </a:r>
            <a:endParaRPr lang="en-US" sz="3700" dirty="0"/>
          </a:p>
        </p:txBody>
      </p:sp>
      <p:sp>
        <p:nvSpPr>
          <p:cNvPr id="3" name="Shape 1"/>
          <p:cNvSpPr/>
          <p:nvPr/>
        </p:nvSpPr>
        <p:spPr>
          <a:xfrm>
            <a:off x="661574" y="1751806"/>
            <a:ext cx="2444788" cy="271264"/>
          </a:xfrm>
          <a:prstGeom prst="roundRect">
            <a:avLst>
              <a:gd name="adj" fmla="val 20486"/>
            </a:avLst>
          </a:prstGeom>
          <a:solidFill>
            <a:srgbClr val="FFE0CC"/>
          </a:solidFill>
          <a:ln/>
        </p:spPr>
      </p:sp>
      <p:sp>
        <p:nvSpPr>
          <p:cNvPr id="4" name="Text 2"/>
          <p:cNvSpPr/>
          <p:nvPr/>
        </p:nvSpPr>
        <p:spPr>
          <a:xfrm>
            <a:off x="760790" y="1801416"/>
            <a:ext cx="2855940"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AS LEVEL LEARNING OBJECTIVES</a:t>
            </a:r>
            <a:endParaRPr lang="en-US" sz="1000" dirty="0"/>
          </a:p>
        </p:txBody>
      </p:sp>
      <p:sp>
        <p:nvSpPr>
          <p:cNvPr id="5" name="Text 3"/>
          <p:cNvSpPr/>
          <p:nvPr/>
        </p:nvSpPr>
        <p:spPr>
          <a:xfrm>
            <a:off x="661574" y="2209105"/>
            <a:ext cx="11478132"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By the end of this lesson, you will be able to:</a:t>
            </a:r>
            <a:endParaRPr lang="en-US" sz="1300" dirty="0"/>
          </a:p>
        </p:txBody>
      </p:sp>
      <p:sp>
        <p:nvSpPr>
          <p:cNvPr id="6" name="Text 4"/>
          <p:cNvSpPr/>
          <p:nvPr/>
        </p:nvSpPr>
        <p:spPr>
          <a:xfrm>
            <a:off x="661574" y="2610148"/>
            <a:ext cx="330688" cy="215007"/>
          </a:xfrm>
          <a:prstGeom prst="rect">
            <a:avLst/>
          </a:prstGeom>
          <a:noFill/>
          <a:ln/>
        </p:spPr>
        <p:txBody>
          <a:bodyPr wrap="none" lIns="0" tIns="0" rIns="0" bIns="0" rtlCol="0" anchor="ctr"/>
          <a:lstStyle/>
          <a:p>
            <a:pPr marL="0" indent="0" algn="l">
              <a:lnSpc>
                <a:spcPct val="100000"/>
              </a:lnSpc>
              <a:buNone/>
            </a:pPr>
            <a:r>
              <a:rPr lang="en-US" sz="1300" dirty="0">
                <a:solidFill>
                  <a:srgbClr val="67534F"/>
                </a:solidFill>
                <a:latin typeface="Marcellus Light" pitchFamily="34" charset="0"/>
                <a:ea typeface="Marcellus Light" pitchFamily="34" charset="-122"/>
                <a:cs typeface="Marcellus Light" pitchFamily="34" charset="-120"/>
              </a:rPr>
              <a:t>01</a:t>
            </a:r>
            <a:endParaRPr lang="en-US" sz="1300" dirty="0"/>
          </a:p>
        </p:txBody>
      </p:sp>
      <p:sp>
        <p:nvSpPr>
          <p:cNvPr id="7" name="Shape 5"/>
          <p:cNvSpPr/>
          <p:nvPr/>
        </p:nvSpPr>
        <p:spPr>
          <a:xfrm>
            <a:off x="661574" y="2880420"/>
            <a:ext cx="3512653" cy="19050"/>
          </a:xfrm>
          <a:prstGeom prst="rect">
            <a:avLst/>
          </a:prstGeom>
          <a:solidFill>
            <a:srgbClr val="FF954F"/>
          </a:solidFill>
          <a:ln/>
        </p:spPr>
      </p:sp>
      <p:sp>
        <p:nvSpPr>
          <p:cNvPr id="8" name="Text 6"/>
          <p:cNvSpPr/>
          <p:nvPr/>
        </p:nvSpPr>
        <p:spPr>
          <a:xfrm>
            <a:off x="661574" y="3001169"/>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Scalars vs Vectors</a:t>
            </a:r>
            <a:endParaRPr lang="en-US" sz="1850" dirty="0"/>
          </a:p>
        </p:txBody>
      </p:sp>
      <p:sp>
        <p:nvSpPr>
          <p:cNvPr id="9" name="Text 7"/>
          <p:cNvSpPr/>
          <p:nvPr/>
        </p:nvSpPr>
        <p:spPr>
          <a:xfrm>
            <a:off x="661574" y="3409355"/>
            <a:ext cx="3512653"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Distinguish distance from displacement, and speed from velocity.</a:t>
            </a:r>
            <a:endParaRPr lang="en-US" sz="1300" dirty="0"/>
          </a:p>
        </p:txBody>
      </p:sp>
      <p:sp>
        <p:nvSpPr>
          <p:cNvPr id="10" name="Text 8"/>
          <p:cNvSpPr/>
          <p:nvPr/>
        </p:nvSpPr>
        <p:spPr>
          <a:xfrm>
            <a:off x="4339521" y="2610148"/>
            <a:ext cx="330688" cy="215007"/>
          </a:xfrm>
          <a:prstGeom prst="rect">
            <a:avLst/>
          </a:prstGeom>
          <a:noFill/>
          <a:ln/>
        </p:spPr>
        <p:txBody>
          <a:bodyPr wrap="none" lIns="0" tIns="0" rIns="0" bIns="0" rtlCol="0" anchor="ctr"/>
          <a:lstStyle/>
          <a:p>
            <a:pPr marL="0" indent="0" algn="l">
              <a:lnSpc>
                <a:spcPct val="100000"/>
              </a:lnSpc>
              <a:buNone/>
            </a:pPr>
            <a:r>
              <a:rPr lang="en-US" sz="1300" dirty="0">
                <a:solidFill>
                  <a:srgbClr val="67534F"/>
                </a:solidFill>
                <a:latin typeface="Marcellus Light" pitchFamily="34" charset="0"/>
                <a:ea typeface="Marcellus Light" pitchFamily="34" charset="-122"/>
                <a:cs typeface="Marcellus Light" pitchFamily="34" charset="-120"/>
              </a:rPr>
              <a:t>02</a:t>
            </a:r>
            <a:endParaRPr lang="en-US" sz="1300" dirty="0"/>
          </a:p>
        </p:txBody>
      </p:sp>
      <p:sp>
        <p:nvSpPr>
          <p:cNvPr id="11" name="Shape 9"/>
          <p:cNvSpPr/>
          <p:nvPr/>
        </p:nvSpPr>
        <p:spPr>
          <a:xfrm>
            <a:off x="4339521" y="2880420"/>
            <a:ext cx="3512653" cy="19050"/>
          </a:xfrm>
          <a:prstGeom prst="rect">
            <a:avLst/>
          </a:prstGeom>
          <a:solidFill>
            <a:srgbClr val="FF954F"/>
          </a:solidFill>
          <a:ln/>
        </p:spPr>
      </p:sp>
      <p:sp>
        <p:nvSpPr>
          <p:cNvPr id="12" name="Text 10"/>
          <p:cNvSpPr/>
          <p:nvPr/>
        </p:nvSpPr>
        <p:spPr>
          <a:xfrm>
            <a:off x="4339521" y="3001169"/>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Define Acceleration</a:t>
            </a:r>
            <a:endParaRPr lang="en-US" sz="1850" dirty="0"/>
          </a:p>
        </p:txBody>
      </p:sp>
      <p:sp>
        <p:nvSpPr>
          <p:cNvPr id="13" name="Text 11"/>
          <p:cNvSpPr/>
          <p:nvPr/>
        </p:nvSpPr>
        <p:spPr>
          <a:xfrm>
            <a:off x="4339521" y="3409355"/>
            <a:ext cx="3512653"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State acceleration precisely as the rate of change of velocity.</a:t>
            </a:r>
            <a:endParaRPr lang="en-US" sz="1300" dirty="0"/>
          </a:p>
        </p:txBody>
      </p:sp>
      <p:sp>
        <p:nvSpPr>
          <p:cNvPr id="14" name="Text 12"/>
          <p:cNvSpPr/>
          <p:nvPr/>
        </p:nvSpPr>
        <p:spPr>
          <a:xfrm>
            <a:off x="8017468" y="2610148"/>
            <a:ext cx="330688" cy="215007"/>
          </a:xfrm>
          <a:prstGeom prst="rect">
            <a:avLst/>
          </a:prstGeom>
          <a:noFill/>
          <a:ln/>
        </p:spPr>
        <p:txBody>
          <a:bodyPr wrap="none" lIns="0" tIns="0" rIns="0" bIns="0" rtlCol="0" anchor="ctr"/>
          <a:lstStyle/>
          <a:p>
            <a:pPr marL="0" indent="0" algn="l">
              <a:lnSpc>
                <a:spcPct val="100000"/>
              </a:lnSpc>
              <a:buNone/>
            </a:pPr>
            <a:r>
              <a:rPr lang="en-US" sz="1300" dirty="0">
                <a:solidFill>
                  <a:srgbClr val="67534F"/>
                </a:solidFill>
                <a:latin typeface="Marcellus Light" pitchFamily="34" charset="0"/>
                <a:ea typeface="Marcellus Light" pitchFamily="34" charset="-122"/>
                <a:cs typeface="Marcellus Light" pitchFamily="34" charset="-120"/>
              </a:rPr>
              <a:t>03</a:t>
            </a:r>
            <a:endParaRPr lang="en-US" sz="1300" dirty="0"/>
          </a:p>
        </p:txBody>
      </p:sp>
      <p:sp>
        <p:nvSpPr>
          <p:cNvPr id="15" name="Shape 13"/>
          <p:cNvSpPr/>
          <p:nvPr/>
        </p:nvSpPr>
        <p:spPr>
          <a:xfrm>
            <a:off x="8017468" y="2880420"/>
            <a:ext cx="3512653" cy="19050"/>
          </a:xfrm>
          <a:prstGeom prst="rect">
            <a:avLst/>
          </a:prstGeom>
          <a:solidFill>
            <a:srgbClr val="FF954F"/>
          </a:solidFill>
          <a:ln/>
        </p:spPr>
      </p:sp>
      <p:sp>
        <p:nvSpPr>
          <p:cNvPr id="16" name="Text 14"/>
          <p:cNvSpPr/>
          <p:nvPr/>
        </p:nvSpPr>
        <p:spPr>
          <a:xfrm>
            <a:off x="8017468" y="3001169"/>
            <a:ext cx="268886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Average vs Instantaneous</a:t>
            </a:r>
            <a:endParaRPr lang="en-US" sz="1850" dirty="0"/>
          </a:p>
        </p:txBody>
      </p:sp>
      <p:sp>
        <p:nvSpPr>
          <p:cNvPr id="17" name="Text 15"/>
          <p:cNvSpPr/>
          <p:nvPr/>
        </p:nvSpPr>
        <p:spPr>
          <a:xfrm>
            <a:off x="8017468" y="3409355"/>
            <a:ext cx="3512653" cy="645021"/>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Distinguish between average and instantaneous values of velocity and acceleration.</a:t>
            </a:r>
            <a:endParaRPr lang="en-US" sz="1300" dirty="0"/>
          </a:p>
        </p:txBody>
      </p:sp>
      <p:sp>
        <p:nvSpPr>
          <p:cNvPr id="18" name="Text 16"/>
          <p:cNvSpPr/>
          <p:nvPr/>
        </p:nvSpPr>
        <p:spPr>
          <a:xfrm>
            <a:off x="661574" y="4343698"/>
            <a:ext cx="330688" cy="215007"/>
          </a:xfrm>
          <a:prstGeom prst="rect">
            <a:avLst/>
          </a:prstGeom>
          <a:noFill/>
          <a:ln/>
        </p:spPr>
        <p:txBody>
          <a:bodyPr wrap="none" lIns="0" tIns="0" rIns="0" bIns="0" rtlCol="0" anchor="ctr"/>
          <a:lstStyle/>
          <a:p>
            <a:pPr marL="0" indent="0" algn="l">
              <a:lnSpc>
                <a:spcPct val="100000"/>
              </a:lnSpc>
              <a:buNone/>
            </a:pPr>
            <a:r>
              <a:rPr lang="en-US" sz="1300" dirty="0">
                <a:solidFill>
                  <a:srgbClr val="67534F"/>
                </a:solidFill>
                <a:latin typeface="Marcellus Light" pitchFamily="34" charset="0"/>
                <a:ea typeface="Marcellus Light" pitchFamily="34" charset="-122"/>
                <a:cs typeface="Marcellus Light" pitchFamily="34" charset="-120"/>
              </a:rPr>
              <a:t>04</a:t>
            </a:r>
            <a:endParaRPr lang="en-US" sz="1300" dirty="0"/>
          </a:p>
        </p:txBody>
      </p:sp>
      <p:sp>
        <p:nvSpPr>
          <p:cNvPr id="19" name="Shape 17"/>
          <p:cNvSpPr/>
          <p:nvPr/>
        </p:nvSpPr>
        <p:spPr>
          <a:xfrm>
            <a:off x="661574" y="4613970"/>
            <a:ext cx="5351626" cy="19050"/>
          </a:xfrm>
          <a:prstGeom prst="rect">
            <a:avLst/>
          </a:prstGeom>
          <a:solidFill>
            <a:srgbClr val="FF954F"/>
          </a:solidFill>
          <a:ln/>
        </p:spPr>
      </p:sp>
      <p:sp>
        <p:nvSpPr>
          <p:cNvPr id="20" name="Text 18"/>
          <p:cNvSpPr/>
          <p:nvPr/>
        </p:nvSpPr>
        <p:spPr>
          <a:xfrm>
            <a:off x="661574" y="4734719"/>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Read Motion Graphs</a:t>
            </a:r>
            <a:endParaRPr lang="en-US" sz="1850" dirty="0"/>
          </a:p>
        </p:txBody>
      </p:sp>
      <p:sp>
        <p:nvSpPr>
          <p:cNvPr id="21" name="Text 19"/>
          <p:cNvSpPr/>
          <p:nvPr/>
        </p:nvSpPr>
        <p:spPr>
          <a:xfrm>
            <a:off x="661574" y="5142905"/>
            <a:ext cx="5351626"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Extract velocity from displacement-time gradients; find acceleration and displacement from velocity-time graphs.</a:t>
            </a:r>
            <a:endParaRPr lang="en-US" sz="1300" dirty="0"/>
          </a:p>
        </p:txBody>
      </p:sp>
      <p:sp>
        <p:nvSpPr>
          <p:cNvPr id="22" name="Text 20"/>
          <p:cNvSpPr/>
          <p:nvPr/>
        </p:nvSpPr>
        <p:spPr>
          <a:xfrm>
            <a:off x="6178495" y="4343698"/>
            <a:ext cx="330688" cy="215007"/>
          </a:xfrm>
          <a:prstGeom prst="rect">
            <a:avLst/>
          </a:prstGeom>
          <a:noFill/>
          <a:ln/>
        </p:spPr>
        <p:txBody>
          <a:bodyPr wrap="none" lIns="0" tIns="0" rIns="0" bIns="0" rtlCol="0" anchor="ctr"/>
          <a:lstStyle/>
          <a:p>
            <a:pPr marL="0" indent="0" algn="l">
              <a:lnSpc>
                <a:spcPct val="100000"/>
              </a:lnSpc>
              <a:buNone/>
            </a:pPr>
            <a:r>
              <a:rPr lang="en-US" sz="1300" dirty="0">
                <a:solidFill>
                  <a:srgbClr val="67534F"/>
                </a:solidFill>
                <a:latin typeface="Marcellus Light" pitchFamily="34" charset="0"/>
                <a:ea typeface="Marcellus Light" pitchFamily="34" charset="-122"/>
                <a:cs typeface="Marcellus Light" pitchFamily="34" charset="-120"/>
              </a:rPr>
              <a:t>05</a:t>
            </a:r>
            <a:endParaRPr lang="en-US" sz="1300" dirty="0"/>
          </a:p>
        </p:txBody>
      </p:sp>
      <p:sp>
        <p:nvSpPr>
          <p:cNvPr id="23" name="Shape 21"/>
          <p:cNvSpPr/>
          <p:nvPr/>
        </p:nvSpPr>
        <p:spPr>
          <a:xfrm>
            <a:off x="6178495" y="4613970"/>
            <a:ext cx="5351626" cy="19050"/>
          </a:xfrm>
          <a:prstGeom prst="rect">
            <a:avLst/>
          </a:prstGeom>
          <a:solidFill>
            <a:srgbClr val="FF954F"/>
          </a:solidFill>
          <a:ln/>
        </p:spPr>
      </p:sp>
      <p:sp>
        <p:nvSpPr>
          <p:cNvPr id="24" name="Text 22"/>
          <p:cNvSpPr/>
          <p:nvPr/>
        </p:nvSpPr>
        <p:spPr>
          <a:xfrm>
            <a:off x="6178495" y="4734719"/>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The Tangent Method</a:t>
            </a:r>
            <a:endParaRPr lang="en-US" sz="1850" dirty="0"/>
          </a:p>
        </p:txBody>
      </p:sp>
      <p:sp>
        <p:nvSpPr>
          <p:cNvPr id="25" name="Text 23"/>
          <p:cNvSpPr/>
          <p:nvPr/>
        </p:nvSpPr>
        <p:spPr>
          <a:xfrm>
            <a:off x="6178495" y="5142905"/>
            <a:ext cx="5351626"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Find an instantaneous velocity from the gradient of a tangent drawn to a curve.</a:t>
            </a:r>
            <a:endParaRPr lang="en-US" sz="1300" dirty="0"/>
          </a:p>
        </p:txBody>
      </p:sp>
      <p:sp>
        <p:nvSpPr>
          <p:cNvPr id="26" name="Text 24"/>
          <p:cNvSpPr/>
          <p:nvPr/>
        </p:nvSpPr>
        <p:spPr>
          <a:xfrm>
            <a:off x="51989" y="5882977"/>
            <a:ext cx="11478132" cy="172045"/>
          </a:xfrm>
          <a:prstGeom prst="rect">
            <a:avLst/>
          </a:prstGeom>
          <a:noFill/>
          <a:ln/>
        </p:spPr>
        <p:txBody>
          <a:bodyPr wrap="none" lIns="0" tIns="0" rIns="0" bIns="0" rtlCol="0" anchor="t"/>
          <a:lstStyle/>
          <a:p>
            <a:pPr marL="0" indent="0" algn="r">
              <a:lnSpc>
                <a:spcPct val="108000"/>
              </a:lnSpc>
              <a:buNone/>
            </a:pPr>
            <a:r>
              <a:rPr lang="en-US" sz="1000" b="1" u="sng" dirty="0">
                <a:solidFill>
                  <a:srgbClr val="FF954F"/>
                </a:solidFill>
                <a:latin typeface="Montserrat Bold" pitchFamily="34" charset="0"/>
                <a:ea typeface="Montserrat Bold" pitchFamily="34" charset="-122"/>
                <a:cs typeface="Montserrat Bold" pitchFamily="34" charset="-120"/>
                <a:hlinkClick r:id="rId3">
                  <a:extLst>
                    <a:ext uri="{A12FA001-AC4F-418D-AE19-62706E023703}">
                      <ahyp:hlinkClr xmlns:ahyp="http://schemas.microsoft.com/office/drawing/2018/hyperlinkcolor" val="tx"/>
                    </a:ext>
                  </a:extLst>
                </a:hlinkClick>
              </a:rPr>
              <a:t>thelucidstem.com</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574" y="1274366"/>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Scalars and Vectors</a:t>
            </a:r>
            <a:endParaRPr lang="en-US" sz="3700" dirty="0"/>
          </a:p>
        </p:txBody>
      </p:sp>
      <p:sp>
        <p:nvSpPr>
          <p:cNvPr id="3" name="Text 1"/>
          <p:cNvSpPr/>
          <p:nvPr/>
        </p:nvSpPr>
        <p:spPr>
          <a:xfrm>
            <a:off x="661574" y="2223195"/>
            <a:ext cx="11478132"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Every quantity in kinematics must be classified. Scalars have magnitude only; vectors carry both magnitude and direction.</a:t>
            </a:r>
            <a:endParaRPr lang="en-US" sz="1300" dirty="0"/>
          </a:p>
        </p:txBody>
      </p:sp>
      <p:sp>
        <p:nvSpPr>
          <p:cNvPr id="4" name="Shape 2"/>
          <p:cNvSpPr/>
          <p:nvPr/>
        </p:nvSpPr>
        <p:spPr>
          <a:xfrm>
            <a:off x="661574" y="2624237"/>
            <a:ext cx="10868547" cy="2601317"/>
          </a:xfrm>
          <a:prstGeom prst="roundRect">
            <a:avLst>
              <a:gd name="adj" fmla="val 2670"/>
            </a:avLst>
          </a:prstGeom>
          <a:noFill/>
          <a:ln w="6350">
            <a:solidFill>
              <a:srgbClr val="000000">
                <a:alpha val="8000"/>
              </a:srgbClr>
            </a:solidFill>
            <a:prstDash val="solid"/>
          </a:ln>
        </p:spPr>
      </p:sp>
      <p:sp>
        <p:nvSpPr>
          <p:cNvPr id="5" name="Shape 3"/>
          <p:cNvSpPr/>
          <p:nvPr/>
        </p:nvSpPr>
        <p:spPr>
          <a:xfrm>
            <a:off x="668023" y="2630587"/>
            <a:ext cx="2388235" cy="429320"/>
          </a:xfrm>
          <a:prstGeom prst="rect">
            <a:avLst/>
          </a:prstGeom>
          <a:solidFill>
            <a:srgbClr val="461C11"/>
          </a:solidFill>
          <a:ln/>
        </p:spPr>
      </p:sp>
      <p:sp>
        <p:nvSpPr>
          <p:cNvPr id="6" name="Text 4"/>
          <p:cNvSpPr/>
          <p:nvPr/>
        </p:nvSpPr>
        <p:spPr>
          <a:xfrm>
            <a:off x="833317" y="2736155"/>
            <a:ext cx="2667231" cy="215007"/>
          </a:xfrm>
          <a:prstGeom prst="rect">
            <a:avLst/>
          </a:prstGeom>
          <a:noFill/>
          <a:ln/>
        </p:spPr>
        <p:txBody>
          <a:bodyPr wrap="none" lIns="0" tIns="0" rIns="0" bIns="0" rtlCol="0" anchor="t"/>
          <a:lstStyle/>
          <a:p>
            <a:pPr marL="0" indent="0" algn="l">
              <a:lnSpc>
                <a:spcPct val="108000"/>
              </a:lnSpc>
              <a:buNone/>
            </a:pPr>
            <a:r>
              <a:rPr lang="en-US" sz="1300" b="1" dirty="0">
                <a:solidFill>
                  <a:srgbClr val="FFFFFF"/>
                </a:solidFill>
                <a:latin typeface="Montserrat Bold" pitchFamily="34" charset="0"/>
                <a:ea typeface="Montserrat Bold" pitchFamily="34" charset="-122"/>
                <a:cs typeface="Montserrat Bold" pitchFamily="34" charset="-120"/>
              </a:rPr>
              <a:t>Quantity</a:t>
            </a:r>
            <a:endParaRPr lang="en-US" sz="1300" dirty="0"/>
          </a:p>
        </p:txBody>
      </p:sp>
      <p:sp>
        <p:nvSpPr>
          <p:cNvPr id="7" name="Shape 5"/>
          <p:cNvSpPr/>
          <p:nvPr/>
        </p:nvSpPr>
        <p:spPr>
          <a:xfrm>
            <a:off x="3056258" y="2630587"/>
            <a:ext cx="5427924" cy="429320"/>
          </a:xfrm>
          <a:prstGeom prst="rect">
            <a:avLst/>
          </a:prstGeom>
          <a:solidFill>
            <a:srgbClr val="461C11"/>
          </a:solidFill>
          <a:ln/>
        </p:spPr>
      </p:sp>
      <p:sp>
        <p:nvSpPr>
          <p:cNvPr id="8" name="Text 6"/>
          <p:cNvSpPr/>
          <p:nvPr/>
        </p:nvSpPr>
        <p:spPr>
          <a:xfrm>
            <a:off x="3221552" y="2736155"/>
            <a:ext cx="5706920" cy="215007"/>
          </a:xfrm>
          <a:prstGeom prst="rect">
            <a:avLst/>
          </a:prstGeom>
          <a:noFill/>
          <a:ln/>
        </p:spPr>
        <p:txBody>
          <a:bodyPr wrap="none" lIns="0" tIns="0" rIns="0" bIns="0" rtlCol="0" anchor="t"/>
          <a:lstStyle/>
          <a:p>
            <a:pPr marL="0" indent="0" algn="l">
              <a:lnSpc>
                <a:spcPct val="108000"/>
              </a:lnSpc>
              <a:buNone/>
            </a:pPr>
            <a:r>
              <a:rPr lang="en-US" sz="1300" b="1" dirty="0">
                <a:solidFill>
                  <a:srgbClr val="FFFFFF"/>
                </a:solidFill>
                <a:latin typeface="Montserrat Bold" pitchFamily="34" charset="0"/>
                <a:ea typeface="Montserrat Bold" pitchFamily="34" charset="-122"/>
                <a:cs typeface="Montserrat Bold" pitchFamily="34" charset="-120"/>
              </a:rPr>
              <a:t>Definition</a:t>
            </a:r>
            <a:endParaRPr lang="en-US" sz="1300" dirty="0"/>
          </a:p>
        </p:txBody>
      </p:sp>
      <p:sp>
        <p:nvSpPr>
          <p:cNvPr id="9" name="Shape 7"/>
          <p:cNvSpPr/>
          <p:nvPr/>
        </p:nvSpPr>
        <p:spPr>
          <a:xfrm>
            <a:off x="8484182" y="2630587"/>
            <a:ext cx="1519795" cy="429320"/>
          </a:xfrm>
          <a:prstGeom prst="rect">
            <a:avLst/>
          </a:prstGeom>
          <a:solidFill>
            <a:srgbClr val="461C11"/>
          </a:solidFill>
          <a:ln/>
        </p:spPr>
      </p:sp>
      <p:sp>
        <p:nvSpPr>
          <p:cNvPr id="10" name="Text 8"/>
          <p:cNvSpPr/>
          <p:nvPr/>
        </p:nvSpPr>
        <p:spPr>
          <a:xfrm>
            <a:off x="8649476" y="2736155"/>
            <a:ext cx="1798791" cy="215007"/>
          </a:xfrm>
          <a:prstGeom prst="rect">
            <a:avLst/>
          </a:prstGeom>
          <a:noFill/>
          <a:ln/>
        </p:spPr>
        <p:txBody>
          <a:bodyPr wrap="none" lIns="0" tIns="0" rIns="0" bIns="0" rtlCol="0" anchor="t"/>
          <a:lstStyle/>
          <a:p>
            <a:pPr marL="0" indent="0" algn="l">
              <a:lnSpc>
                <a:spcPct val="108000"/>
              </a:lnSpc>
              <a:buNone/>
            </a:pPr>
            <a:r>
              <a:rPr lang="en-US" sz="1300" b="1" dirty="0">
                <a:solidFill>
                  <a:srgbClr val="FFFFFF"/>
                </a:solidFill>
                <a:latin typeface="Montserrat Bold" pitchFamily="34" charset="0"/>
                <a:ea typeface="Montserrat Bold" pitchFamily="34" charset="-122"/>
                <a:cs typeface="Montserrat Bold" pitchFamily="34" charset="-120"/>
              </a:rPr>
              <a:t>Type</a:t>
            </a:r>
            <a:endParaRPr lang="en-US" sz="1300" dirty="0"/>
          </a:p>
        </p:txBody>
      </p:sp>
      <p:sp>
        <p:nvSpPr>
          <p:cNvPr id="11" name="Shape 9"/>
          <p:cNvSpPr/>
          <p:nvPr/>
        </p:nvSpPr>
        <p:spPr>
          <a:xfrm>
            <a:off x="10003976" y="2630587"/>
            <a:ext cx="1519795" cy="429320"/>
          </a:xfrm>
          <a:prstGeom prst="rect">
            <a:avLst/>
          </a:prstGeom>
          <a:solidFill>
            <a:srgbClr val="461C11"/>
          </a:solidFill>
          <a:ln/>
        </p:spPr>
      </p:sp>
      <p:sp>
        <p:nvSpPr>
          <p:cNvPr id="12" name="Text 10"/>
          <p:cNvSpPr/>
          <p:nvPr/>
        </p:nvSpPr>
        <p:spPr>
          <a:xfrm>
            <a:off x="10169271" y="2736155"/>
            <a:ext cx="1798791" cy="215007"/>
          </a:xfrm>
          <a:prstGeom prst="rect">
            <a:avLst/>
          </a:prstGeom>
          <a:noFill/>
          <a:ln/>
        </p:spPr>
        <p:txBody>
          <a:bodyPr wrap="none" lIns="0" tIns="0" rIns="0" bIns="0" rtlCol="0" anchor="t"/>
          <a:lstStyle/>
          <a:p>
            <a:pPr marL="0" indent="0" algn="l">
              <a:lnSpc>
                <a:spcPct val="108000"/>
              </a:lnSpc>
              <a:buNone/>
            </a:pPr>
            <a:r>
              <a:rPr lang="en-US" sz="1300" b="1" dirty="0">
                <a:solidFill>
                  <a:srgbClr val="FFFFFF"/>
                </a:solidFill>
                <a:latin typeface="Montserrat Bold" pitchFamily="34" charset="0"/>
                <a:ea typeface="Montserrat Bold" pitchFamily="34" charset="-122"/>
                <a:cs typeface="Montserrat Bold" pitchFamily="34" charset="-120"/>
              </a:rPr>
              <a:t>SI Unit</a:t>
            </a:r>
            <a:endParaRPr lang="en-US" sz="1300" dirty="0"/>
          </a:p>
        </p:txBody>
      </p:sp>
      <p:sp>
        <p:nvSpPr>
          <p:cNvPr id="13" name="Text 11"/>
          <p:cNvSpPr/>
          <p:nvPr/>
        </p:nvSpPr>
        <p:spPr>
          <a:xfrm>
            <a:off x="833317" y="3168650"/>
            <a:ext cx="266723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Distance</a:t>
            </a:r>
            <a:endParaRPr lang="en-US" sz="1300" dirty="0"/>
          </a:p>
        </p:txBody>
      </p:sp>
      <p:sp>
        <p:nvSpPr>
          <p:cNvPr id="14" name="Text 12"/>
          <p:cNvSpPr/>
          <p:nvPr/>
        </p:nvSpPr>
        <p:spPr>
          <a:xfrm>
            <a:off x="3221552" y="3168650"/>
            <a:ext cx="5706920"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Total path length travelled along any route</a:t>
            </a:r>
            <a:endParaRPr lang="en-US" sz="1300" dirty="0"/>
          </a:p>
        </p:txBody>
      </p:sp>
      <p:sp>
        <p:nvSpPr>
          <p:cNvPr id="15" name="Text 13"/>
          <p:cNvSpPr/>
          <p:nvPr/>
        </p:nvSpPr>
        <p:spPr>
          <a:xfrm>
            <a:off x="8649476" y="3168650"/>
            <a:ext cx="179879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Scalar</a:t>
            </a:r>
            <a:endParaRPr lang="en-US" sz="1300" dirty="0"/>
          </a:p>
        </p:txBody>
      </p:sp>
      <p:sp>
        <p:nvSpPr>
          <p:cNvPr id="16" name="Text 14"/>
          <p:cNvSpPr/>
          <p:nvPr/>
        </p:nvSpPr>
        <p:spPr>
          <a:xfrm>
            <a:off x="10169271" y="3168650"/>
            <a:ext cx="179879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m</a:t>
            </a:r>
            <a:endParaRPr lang="en-US" sz="1300" dirty="0"/>
          </a:p>
        </p:txBody>
      </p:sp>
      <p:sp>
        <p:nvSpPr>
          <p:cNvPr id="17" name="Text 15"/>
          <p:cNvSpPr/>
          <p:nvPr/>
        </p:nvSpPr>
        <p:spPr>
          <a:xfrm>
            <a:off x="833317" y="3601145"/>
            <a:ext cx="266723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Displacement</a:t>
            </a:r>
            <a:endParaRPr lang="en-US" sz="1300" dirty="0"/>
          </a:p>
        </p:txBody>
      </p:sp>
      <p:sp>
        <p:nvSpPr>
          <p:cNvPr id="18" name="Text 16"/>
          <p:cNvSpPr/>
          <p:nvPr/>
        </p:nvSpPr>
        <p:spPr>
          <a:xfrm>
            <a:off x="3221552" y="3601145"/>
            <a:ext cx="5706920"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Straight-line distance and direction from start to end point</a:t>
            </a:r>
            <a:endParaRPr lang="en-US" sz="1300" dirty="0"/>
          </a:p>
        </p:txBody>
      </p:sp>
      <p:sp>
        <p:nvSpPr>
          <p:cNvPr id="19" name="Text 17"/>
          <p:cNvSpPr/>
          <p:nvPr/>
        </p:nvSpPr>
        <p:spPr>
          <a:xfrm>
            <a:off x="8649476" y="3601145"/>
            <a:ext cx="179879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Vector</a:t>
            </a:r>
            <a:endParaRPr lang="en-US" sz="1300" dirty="0"/>
          </a:p>
        </p:txBody>
      </p:sp>
      <p:sp>
        <p:nvSpPr>
          <p:cNvPr id="20" name="Text 18"/>
          <p:cNvSpPr/>
          <p:nvPr/>
        </p:nvSpPr>
        <p:spPr>
          <a:xfrm>
            <a:off x="10169271" y="3601145"/>
            <a:ext cx="179879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m</a:t>
            </a:r>
            <a:endParaRPr lang="en-US" sz="1300" dirty="0"/>
          </a:p>
        </p:txBody>
      </p:sp>
      <p:sp>
        <p:nvSpPr>
          <p:cNvPr id="21" name="Text 19"/>
          <p:cNvSpPr/>
          <p:nvPr/>
        </p:nvSpPr>
        <p:spPr>
          <a:xfrm>
            <a:off x="833317" y="4033639"/>
            <a:ext cx="266723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Speed</a:t>
            </a:r>
            <a:endParaRPr lang="en-US" sz="1300" dirty="0"/>
          </a:p>
        </p:txBody>
      </p:sp>
      <p:sp>
        <p:nvSpPr>
          <p:cNvPr id="22" name="Text 20"/>
          <p:cNvSpPr/>
          <p:nvPr/>
        </p:nvSpPr>
        <p:spPr>
          <a:xfrm>
            <a:off x="3221552" y="4033639"/>
            <a:ext cx="5706920"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Distance travelled per unit time</a:t>
            </a:r>
            <a:endParaRPr lang="en-US" sz="1300" dirty="0"/>
          </a:p>
        </p:txBody>
      </p:sp>
      <p:sp>
        <p:nvSpPr>
          <p:cNvPr id="23" name="Text 21"/>
          <p:cNvSpPr/>
          <p:nvPr/>
        </p:nvSpPr>
        <p:spPr>
          <a:xfrm>
            <a:off x="8649476" y="4033639"/>
            <a:ext cx="179879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Scalar</a:t>
            </a:r>
            <a:endParaRPr lang="en-US" sz="1300" dirty="0"/>
          </a:p>
        </p:txBody>
      </p:sp>
      <p:sp>
        <p:nvSpPr>
          <p:cNvPr id="24" name="Text 22"/>
          <p:cNvSpPr/>
          <p:nvPr/>
        </p:nvSpPr>
        <p:spPr>
          <a:xfrm>
            <a:off x="10169271" y="4033639"/>
            <a:ext cx="179879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m s-1</a:t>
            </a:r>
            <a:endParaRPr lang="en-US" sz="1300" dirty="0"/>
          </a:p>
        </p:txBody>
      </p:sp>
      <p:sp>
        <p:nvSpPr>
          <p:cNvPr id="25" name="Text 23"/>
          <p:cNvSpPr/>
          <p:nvPr/>
        </p:nvSpPr>
        <p:spPr>
          <a:xfrm>
            <a:off x="833317" y="4466134"/>
            <a:ext cx="266723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Velocity</a:t>
            </a:r>
            <a:endParaRPr lang="en-US" sz="1300" dirty="0"/>
          </a:p>
        </p:txBody>
      </p:sp>
      <p:sp>
        <p:nvSpPr>
          <p:cNvPr id="26" name="Text 24"/>
          <p:cNvSpPr/>
          <p:nvPr/>
        </p:nvSpPr>
        <p:spPr>
          <a:xfrm>
            <a:off x="3221552" y="4466134"/>
            <a:ext cx="5706920"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Displacement per unit time, with direction</a:t>
            </a:r>
            <a:endParaRPr lang="en-US" sz="1300" dirty="0"/>
          </a:p>
        </p:txBody>
      </p:sp>
      <p:sp>
        <p:nvSpPr>
          <p:cNvPr id="27" name="Text 25"/>
          <p:cNvSpPr/>
          <p:nvPr/>
        </p:nvSpPr>
        <p:spPr>
          <a:xfrm>
            <a:off x="8649476" y="4466134"/>
            <a:ext cx="179879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Vector</a:t>
            </a:r>
            <a:endParaRPr lang="en-US" sz="1300" dirty="0"/>
          </a:p>
        </p:txBody>
      </p:sp>
      <p:sp>
        <p:nvSpPr>
          <p:cNvPr id="28" name="Text 26"/>
          <p:cNvSpPr/>
          <p:nvPr/>
        </p:nvSpPr>
        <p:spPr>
          <a:xfrm>
            <a:off x="10169271" y="4466134"/>
            <a:ext cx="179879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m s-1</a:t>
            </a:r>
            <a:endParaRPr lang="en-US" sz="1300" dirty="0"/>
          </a:p>
        </p:txBody>
      </p:sp>
      <p:sp>
        <p:nvSpPr>
          <p:cNvPr id="29" name="Text 27"/>
          <p:cNvSpPr/>
          <p:nvPr/>
        </p:nvSpPr>
        <p:spPr>
          <a:xfrm>
            <a:off x="833317" y="4898628"/>
            <a:ext cx="266723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Acceleration</a:t>
            </a:r>
            <a:endParaRPr lang="en-US" sz="1300" dirty="0"/>
          </a:p>
        </p:txBody>
      </p:sp>
      <p:sp>
        <p:nvSpPr>
          <p:cNvPr id="30" name="Text 28"/>
          <p:cNvSpPr/>
          <p:nvPr/>
        </p:nvSpPr>
        <p:spPr>
          <a:xfrm>
            <a:off x="3221552" y="4898628"/>
            <a:ext cx="5706920"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Rate of change of velocity over time</a:t>
            </a:r>
            <a:endParaRPr lang="en-US" sz="1300" dirty="0"/>
          </a:p>
        </p:txBody>
      </p:sp>
      <p:sp>
        <p:nvSpPr>
          <p:cNvPr id="31" name="Text 29"/>
          <p:cNvSpPr/>
          <p:nvPr/>
        </p:nvSpPr>
        <p:spPr>
          <a:xfrm>
            <a:off x="8649476" y="4898628"/>
            <a:ext cx="179879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Vector</a:t>
            </a:r>
            <a:endParaRPr lang="en-US" sz="1300" dirty="0"/>
          </a:p>
        </p:txBody>
      </p:sp>
      <p:sp>
        <p:nvSpPr>
          <p:cNvPr id="32" name="Text 30"/>
          <p:cNvSpPr/>
          <p:nvPr/>
        </p:nvSpPr>
        <p:spPr>
          <a:xfrm>
            <a:off x="10169271" y="4898628"/>
            <a:ext cx="179879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m s-2</a:t>
            </a:r>
            <a:endParaRPr lang="en-US" sz="1300" dirty="0"/>
          </a:p>
        </p:txBody>
      </p:sp>
      <p:sp>
        <p:nvSpPr>
          <p:cNvPr id="33" name="Text 31"/>
          <p:cNvSpPr/>
          <p:nvPr/>
        </p:nvSpPr>
        <p:spPr>
          <a:xfrm>
            <a:off x="51989" y="5411589"/>
            <a:ext cx="11478132" cy="172045"/>
          </a:xfrm>
          <a:prstGeom prst="rect">
            <a:avLst/>
          </a:prstGeom>
          <a:noFill/>
          <a:ln/>
        </p:spPr>
        <p:txBody>
          <a:bodyPr wrap="none" lIns="0" tIns="0" rIns="0" bIns="0" rtlCol="0" anchor="t"/>
          <a:lstStyle/>
          <a:p>
            <a:pPr marL="0" indent="0" algn="r">
              <a:lnSpc>
                <a:spcPct val="108000"/>
              </a:lnSpc>
              <a:buNone/>
            </a:pPr>
            <a:r>
              <a:rPr lang="en-US" sz="1000" b="1" u="sng" dirty="0">
                <a:solidFill>
                  <a:srgbClr val="FF954F"/>
                </a:solidFill>
                <a:latin typeface="Montserrat Bold" pitchFamily="34" charset="0"/>
                <a:ea typeface="Montserrat Bold" pitchFamily="34" charset="-122"/>
                <a:cs typeface="Montserrat Bold" pitchFamily="34" charset="-120"/>
                <a:hlinkClick r:id="rId3">
                  <a:extLst>
                    <a:ext uri="{A12FA001-AC4F-418D-AE19-62706E023703}">
                      <ahyp:hlinkClr xmlns:ahyp="http://schemas.microsoft.com/office/drawing/2018/hyperlinkcolor" val="tx"/>
                    </a:ext>
                  </a:extLst>
                </a:hlinkClick>
              </a:rPr>
              <a:t>thelucidstem.com</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4" name="Shape 2"/>
          <p:cNvSpPr/>
          <p:nvPr/>
        </p:nvSpPr>
        <p:spPr>
          <a:xfrm>
            <a:off x="310626" y="1166812"/>
            <a:ext cx="3931941" cy="1338362"/>
          </a:xfrm>
          <a:prstGeom prst="roundRect">
            <a:avLst>
              <a:gd name="adj" fmla="val 6395"/>
            </a:avLst>
          </a:prstGeom>
          <a:solidFill>
            <a:srgbClr val="461C11">
              <a:alpha val="95000"/>
            </a:srgbClr>
          </a:solidFill>
          <a:ln/>
        </p:spPr>
      </p:sp>
      <p:sp>
        <p:nvSpPr>
          <p:cNvPr id="5" name="Text 3"/>
          <p:cNvSpPr/>
          <p:nvPr/>
        </p:nvSpPr>
        <p:spPr>
          <a:xfrm>
            <a:off x="429487" y="1252240"/>
            <a:ext cx="2318387" cy="222052"/>
          </a:xfrm>
          <a:prstGeom prst="rect">
            <a:avLst/>
          </a:prstGeom>
          <a:noFill/>
          <a:ln/>
        </p:spPr>
        <p:txBody>
          <a:bodyPr wrap="none" lIns="0" tIns="0" rIns="0" bIns="0" rtlCol="0" anchor="t"/>
          <a:lstStyle/>
          <a:p>
            <a:pPr marL="0" indent="0" algn="l">
              <a:lnSpc>
                <a:spcPct val="108000"/>
              </a:lnSpc>
              <a:buNone/>
            </a:pPr>
            <a:r>
              <a:rPr lang="en-US" dirty="0">
                <a:solidFill>
                  <a:srgbClr val="FFFFFF"/>
                </a:solidFill>
                <a:latin typeface="Marcellus" pitchFamily="34" charset="0"/>
                <a:ea typeface="Marcellus" pitchFamily="34" charset="-122"/>
                <a:cs typeface="Marcellus" pitchFamily="34" charset="-120"/>
              </a:rPr>
              <a:t>Average Value</a:t>
            </a:r>
            <a:endParaRPr lang="en-US" dirty="0"/>
          </a:p>
        </p:txBody>
      </p:sp>
      <p:sp>
        <p:nvSpPr>
          <p:cNvPr id="6" name="Text 4"/>
          <p:cNvSpPr/>
          <p:nvPr/>
        </p:nvSpPr>
        <p:spPr>
          <a:xfrm>
            <a:off x="429487" y="1559719"/>
            <a:ext cx="3694219" cy="265509"/>
          </a:xfrm>
          <a:prstGeom prst="rect">
            <a:avLst/>
          </a:prstGeom>
          <a:noFill/>
          <a:ln/>
        </p:spPr>
        <p:txBody>
          <a:bodyPr wrap="square" lIns="0" tIns="0" rIns="0" bIns="0" rtlCol="0" anchor="t">
            <a:noAutofit/>
          </a:bodyPr>
          <a:lstStyle/>
          <a:p>
            <a:pPr marL="0" indent="0" algn="l">
              <a:lnSpc>
                <a:spcPct val="93000"/>
              </a:lnSpc>
              <a:buNone/>
            </a:pPr>
            <a:r>
              <a:rPr lang="en-US" sz="1100" dirty="0">
                <a:solidFill>
                  <a:srgbClr val="FFFFFF"/>
                </a:solidFill>
                <a:latin typeface="Montserrat" pitchFamily="34" charset="0"/>
                <a:ea typeface="Montserrat" pitchFamily="34" charset="-122"/>
                <a:cs typeface="Montserrat" pitchFamily="34" charset="-120"/>
              </a:rPr>
              <a:t>Calculated over an entire time interval. Use the overall change in displacement (or velocity) divided by the total time elapsed.</a:t>
            </a:r>
            <a:endParaRPr lang="en-US" sz="1100" dirty="0"/>
          </a:p>
        </p:txBody>
      </p:sp>
      <p:sp>
        <p:nvSpPr>
          <p:cNvPr id="7" name="Text 5"/>
          <p:cNvSpPr/>
          <p:nvPr/>
        </p:nvSpPr>
        <p:spPr>
          <a:xfrm>
            <a:off x="429487" y="1933277"/>
            <a:ext cx="3694219" cy="331093"/>
          </a:xfrm>
          <a:prstGeom prst="rect">
            <a:avLst/>
          </a:prstGeom>
          <a:noFill/>
          <a:ln/>
        </p:spPr>
        <p:txBody>
          <a:bodyPr wrap="square" lIns="0" tIns="0" rIns="0" bIns="0" rtlCol="0" anchor="t">
            <a:normAutofit/>
          </a:bodyPr>
          <a:lstStyle/>
          <a:p>
            <a:pPr marL="0" indent="0" algn="l">
              <a:lnSpc>
                <a:spcPct val="93000"/>
              </a:lnSpc>
              <a:buNone/>
            </a:pPr>
            <a:endParaRPr lang="en-US" sz="1400" dirty="0"/>
          </a:p>
        </p:txBody>
      </p:sp>
      <p:pic>
        <p:nvPicPr>
          <p:cNvPr id="8" name="Image 0" descr="preencoded.png"/>
          <p:cNvPicPr>
            <a:picLocks noChangeAspect="1"/>
          </p:cNvPicPr>
          <p:nvPr/>
        </p:nvPicPr>
        <p:blipFill>
          <a:blip r:embed="rId3"/>
          <a:stretch>
            <a:fillRect/>
          </a:stretch>
        </p:blipFill>
        <p:spPr>
          <a:xfrm>
            <a:off x="429487" y="2062559"/>
            <a:ext cx="3694219" cy="331093"/>
          </a:xfrm>
          <a:prstGeom prst="rect">
            <a:avLst/>
          </a:prstGeom>
        </p:spPr>
      </p:pic>
      <p:sp>
        <p:nvSpPr>
          <p:cNvPr id="9" name="Text 6"/>
          <p:cNvSpPr/>
          <p:nvPr/>
        </p:nvSpPr>
        <p:spPr>
          <a:xfrm>
            <a:off x="310626" y="2900349"/>
            <a:ext cx="2318387" cy="222052"/>
          </a:xfrm>
          <a:prstGeom prst="rect">
            <a:avLst/>
          </a:prstGeom>
          <a:noFill/>
          <a:ln/>
        </p:spPr>
        <p:txBody>
          <a:bodyPr wrap="none" lIns="0" tIns="0" rIns="0" bIns="0" rtlCol="0" anchor="t"/>
          <a:lstStyle/>
          <a:p>
            <a:pPr marL="0" indent="0" algn="l">
              <a:lnSpc>
                <a:spcPct val="108000"/>
              </a:lnSpc>
              <a:buNone/>
            </a:pPr>
            <a:r>
              <a:rPr lang="en-US" dirty="0">
                <a:solidFill>
                  <a:srgbClr val="532418"/>
                </a:solidFill>
                <a:latin typeface="Marcellus" pitchFamily="34" charset="0"/>
                <a:ea typeface="Marcellus" pitchFamily="34" charset="-122"/>
                <a:cs typeface="Marcellus" pitchFamily="34" charset="-120"/>
              </a:rPr>
              <a:t>Instantaneous Value</a:t>
            </a:r>
            <a:endParaRPr lang="en-US" dirty="0"/>
          </a:p>
        </p:txBody>
      </p:sp>
      <p:sp>
        <p:nvSpPr>
          <p:cNvPr id="10" name="Text 7"/>
          <p:cNvSpPr/>
          <p:nvPr/>
        </p:nvSpPr>
        <p:spPr>
          <a:xfrm>
            <a:off x="310626" y="3292178"/>
            <a:ext cx="3760892" cy="398264"/>
          </a:xfrm>
          <a:prstGeom prst="rect">
            <a:avLst/>
          </a:prstGeom>
          <a:noFill/>
          <a:ln/>
        </p:spPr>
        <p:txBody>
          <a:bodyPr wrap="square" lIns="0" tIns="0" rIns="0" bIns="0" rtlCol="0" anchor="t">
            <a:noAutofit/>
          </a:bodyPr>
          <a:lstStyle/>
          <a:p>
            <a:pPr marL="0" indent="0" algn="l">
              <a:lnSpc>
                <a:spcPct val="93000"/>
              </a:lnSpc>
              <a:buNone/>
            </a:pPr>
            <a:r>
              <a:rPr lang="en-US" sz="1100" dirty="0">
                <a:solidFill>
                  <a:srgbClr val="67534F"/>
                </a:solidFill>
                <a:latin typeface="Montserrat" pitchFamily="34" charset="0"/>
                <a:ea typeface="Montserrat" pitchFamily="34" charset="-122"/>
                <a:cs typeface="Montserrat" pitchFamily="34" charset="-120"/>
              </a:rPr>
              <a:t>The value at one precise moment. On a curving graph, draw a straight tangent line that touches the curve at exactly that point, then calculate the gradient of that tangent.</a:t>
            </a:r>
            <a:endParaRPr lang="en-US" sz="1100" dirty="0"/>
          </a:p>
        </p:txBody>
      </p:sp>
      <p:sp>
        <p:nvSpPr>
          <p:cNvPr id="11" name="Text 8"/>
          <p:cNvSpPr/>
          <p:nvPr/>
        </p:nvSpPr>
        <p:spPr>
          <a:xfrm>
            <a:off x="310626" y="3714141"/>
            <a:ext cx="3760892" cy="331093"/>
          </a:xfrm>
          <a:prstGeom prst="rect">
            <a:avLst/>
          </a:prstGeom>
          <a:noFill/>
          <a:ln/>
        </p:spPr>
        <p:txBody>
          <a:bodyPr wrap="square" lIns="0" tIns="0" rIns="0" bIns="0" rtlCol="0" anchor="t">
            <a:normAutofit/>
          </a:bodyPr>
          <a:lstStyle/>
          <a:p>
            <a:pPr marL="0" indent="0" algn="l">
              <a:lnSpc>
                <a:spcPct val="93000"/>
              </a:lnSpc>
              <a:buNone/>
            </a:pPr>
            <a:endParaRPr lang="en-US" sz="1400" dirty="0"/>
          </a:p>
        </p:txBody>
      </p:sp>
      <p:pic>
        <p:nvPicPr>
          <p:cNvPr id="12" name="Image 1" descr="preencoded.png"/>
          <p:cNvPicPr>
            <a:picLocks noChangeAspect="1"/>
          </p:cNvPicPr>
          <p:nvPr/>
        </p:nvPicPr>
        <p:blipFill>
          <a:blip r:embed="rId4"/>
          <a:stretch>
            <a:fillRect/>
          </a:stretch>
        </p:blipFill>
        <p:spPr>
          <a:xfrm>
            <a:off x="299853" y="4143199"/>
            <a:ext cx="3760892" cy="331093"/>
          </a:xfrm>
          <a:prstGeom prst="rect">
            <a:avLst/>
          </a:prstGeom>
        </p:spPr>
      </p:pic>
      <p:pic>
        <p:nvPicPr>
          <p:cNvPr id="20" name="Picture 19">
            <a:extLst>
              <a:ext uri="{FF2B5EF4-FFF2-40B4-BE49-F238E27FC236}">
                <a16:creationId xmlns:a16="http://schemas.microsoft.com/office/drawing/2014/main" id="{A73D6EBD-7E5C-9A89-7CC9-557EC829C985}"/>
              </a:ext>
            </a:extLst>
          </p:cNvPr>
          <p:cNvPicPr>
            <a:picLocks noChangeAspect="1"/>
          </p:cNvPicPr>
          <p:nvPr/>
        </p:nvPicPr>
        <p:blipFill>
          <a:blip r:embed="rId5"/>
          <a:stretch>
            <a:fillRect/>
          </a:stretch>
        </p:blipFill>
        <p:spPr>
          <a:xfrm>
            <a:off x="5588828" y="254828"/>
            <a:ext cx="6603172" cy="6603172"/>
          </a:xfrm>
          <a:prstGeom prst="rect">
            <a:avLst/>
          </a:prstGeom>
        </p:spPr>
      </p:pic>
      <p:sp>
        <p:nvSpPr>
          <p:cNvPr id="3" name="Text 1"/>
          <p:cNvSpPr/>
          <p:nvPr/>
        </p:nvSpPr>
        <p:spPr>
          <a:xfrm>
            <a:off x="310626" y="878681"/>
            <a:ext cx="8421278" cy="132755"/>
          </a:xfrm>
          <a:prstGeom prst="rect">
            <a:avLst/>
          </a:prstGeom>
          <a:noFill/>
          <a:ln/>
        </p:spPr>
        <p:txBody>
          <a:bodyPr wrap="none" lIns="0" tIns="0" rIns="0" bIns="0" rtlCol="0" anchor="t"/>
          <a:lstStyle/>
          <a:p>
            <a:pPr marL="0" indent="0" algn="l">
              <a:lnSpc>
                <a:spcPct val="93000"/>
              </a:lnSpc>
              <a:buNone/>
            </a:pPr>
            <a:r>
              <a:rPr lang="en-US" sz="900" dirty="0">
                <a:solidFill>
                  <a:srgbClr val="67534F"/>
                </a:solidFill>
                <a:latin typeface="Montserrat" pitchFamily="34" charset="0"/>
                <a:ea typeface="Montserrat" pitchFamily="34" charset="-122"/>
                <a:cs typeface="Montserrat" pitchFamily="34" charset="-120"/>
              </a:rPr>
              <a:t>Velocity and acceleration can vary continuously. Physics distinguishes two ways to measure any changing quantity.</a:t>
            </a:r>
            <a:endParaRPr lang="en-US" sz="900" dirty="0"/>
          </a:p>
        </p:txBody>
      </p:sp>
      <p:sp>
        <p:nvSpPr>
          <p:cNvPr id="2" name="Text 0"/>
          <p:cNvSpPr/>
          <p:nvPr/>
        </p:nvSpPr>
        <p:spPr>
          <a:xfrm>
            <a:off x="396151" y="322858"/>
            <a:ext cx="4610778" cy="444302"/>
          </a:xfrm>
          <a:prstGeom prst="rect">
            <a:avLst/>
          </a:prstGeom>
          <a:noFill/>
          <a:ln/>
        </p:spPr>
        <p:txBody>
          <a:bodyPr wrap="none" lIns="0" tIns="0" rIns="0" bIns="0" rtlCol="0" anchor="t"/>
          <a:lstStyle/>
          <a:p>
            <a:pPr marL="0" indent="0" algn="l">
              <a:lnSpc>
                <a:spcPct val="108000"/>
              </a:lnSpc>
              <a:buNone/>
            </a:pPr>
            <a:r>
              <a:rPr lang="en-US" sz="3600" dirty="0">
                <a:solidFill>
                  <a:srgbClr val="532418"/>
                </a:solidFill>
                <a:latin typeface="Marcellus" pitchFamily="34" charset="0"/>
                <a:ea typeface="Marcellus" pitchFamily="34" charset="-122"/>
                <a:cs typeface="Marcellus" pitchFamily="34" charset="-120"/>
              </a:rPr>
              <a:t>The Tangent to the Curve</a:t>
            </a:r>
            <a:endParaRPr lang="en-US" sz="3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574" y="1392734"/>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Reading the Axes</a:t>
            </a:r>
            <a:endParaRPr lang="en-US" sz="3700" dirty="0"/>
          </a:p>
        </p:txBody>
      </p:sp>
      <p:sp>
        <p:nvSpPr>
          <p:cNvPr id="3" name="Text 1"/>
          <p:cNvSpPr/>
          <p:nvPr/>
        </p:nvSpPr>
        <p:spPr>
          <a:xfrm>
            <a:off x="661574" y="2341563"/>
            <a:ext cx="11478132"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Memorise what gradient and area represent on each graph type. These rules are the foundation of every kinematics calculation.</a:t>
            </a:r>
            <a:endParaRPr lang="en-US" sz="1300" dirty="0"/>
          </a:p>
        </p:txBody>
      </p:sp>
      <p:sp>
        <p:nvSpPr>
          <p:cNvPr id="4" name="Shape 2"/>
          <p:cNvSpPr/>
          <p:nvPr/>
        </p:nvSpPr>
        <p:spPr>
          <a:xfrm>
            <a:off x="661574" y="2742605"/>
            <a:ext cx="10868547" cy="2364581"/>
          </a:xfrm>
          <a:prstGeom prst="roundRect">
            <a:avLst>
              <a:gd name="adj" fmla="val 2938"/>
            </a:avLst>
          </a:prstGeom>
          <a:solidFill>
            <a:srgbClr val="FFFFF4"/>
          </a:solidFill>
          <a:ln w="19050">
            <a:solidFill>
              <a:srgbClr val="FFE0CC"/>
            </a:solidFill>
            <a:prstDash val="solid"/>
          </a:ln>
        </p:spPr>
      </p:sp>
      <p:sp>
        <p:nvSpPr>
          <p:cNvPr id="5" name="Shape 3"/>
          <p:cNvSpPr/>
          <p:nvPr/>
        </p:nvSpPr>
        <p:spPr>
          <a:xfrm>
            <a:off x="680624" y="2761655"/>
            <a:ext cx="5415224" cy="2326481"/>
          </a:xfrm>
          <a:prstGeom prst="rect">
            <a:avLst/>
          </a:prstGeom>
          <a:solidFill>
            <a:srgbClr val="FFFFF4"/>
          </a:solidFill>
          <a:ln/>
        </p:spPr>
      </p:sp>
      <p:sp>
        <p:nvSpPr>
          <p:cNvPr id="6" name="Text 4"/>
          <p:cNvSpPr/>
          <p:nvPr/>
        </p:nvSpPr>
        <p:spPr>
          <a:xfrm>
            <a:off x="845918" y="2926953"/>
            <a:ext cx="2786886"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Displacement-Time Graph</a:t>
            </a:r>
            <a:endParaRPr lang="en-US" sz="1850" dirty="0"/>
          </a:p>
        </p:txBody>
      </p:sp>
      <p:sp>
        <p:nvSpPr>
          <p:cNvPr id="7" name="Text 5"/>
          <p:cNvSpPr/>
          <p:nvPr/>
        </p:nvSpPr>
        <p:spPr>
          <a:xfrm>
            <a:off x="845918" y="3335139"/>
            <a:ext cx="5084635" cy="1273473"/>
          </a:xfrm>
          <a:prstGeom prst="rect">
            <a:avLst/>
          </a:prstGeom>
          <a:noFill/>
          <a:ln/>
        </p:spPr>
        <p:txBody>
          <a:bodyPr wrap="square" lIns="0" tIns="0" rIns="0" bIns="0" rtlCol="0" anchor="t"/>
          <a:lstStyle/>
          <a:p>
            <a:pPr marL="0" indent="0" algn="l">
              <a:lnSpc>
                <a:spcPct val="108000"/>
              </a:lnSpc>
              <a:spcAft>
                <a:spcPts val="750"/>
              </a:spcAft>
              <a:buNone/>
            </a:pPr>
            <a:r>
              <a:rPr lang="en-US" sz="1300" b="1" dirty="0">
                <a:solidFill>
                  <a:srgbClr val="67534F"/>
                </a:solidFill>
                <a:latin typeface="Montserrat Bold" pitchFamily="34" charset="0"/>
                <a:ea typeface="Montserrat Bold" pitchFamily="34" charset="-122"/>
                <a:cs typeface="Montserrat Bold" pitchFamily="34" charset="-120"/>
              </a:rPr>
              <a:t>Gradient = Velocity</a:t>
            </a:r>
            <a:endParaRPr lang="en-US" sz="1300" dirty="0"/>
          </a:p>
          <a:p>
            <a:pPr marL="0" indent="0" algn="l">
              <a:lnSpc>
                <a:spcPct val="108000"/>
              </a:lnSpc>
              <a:spcAft>
                <a:spcPts val="750"/>
              </a:spcAft>
              <a:buNone/>
            </a:pPr>
            <a:r>
              <a:rPr lang="en-US" sz="1300" dirty="0">
                <a:solidFill>
                  <a:srgbClr val="67534F"/>
                </a:solidFill>
                <a:latin typeface="Montserrat" pitchFamily="34" charset="0"/>
                <a:ea typeface="Montserrat" pitchFamily="34" charset="-122"/>
                <a:cs typeface="Montserrat" pitchFamily="34" charset="-120"/>
              </a:rPr>
              <a:t>A steep slope means high velocity. A flat (horizontal) line means the object is stationary. A curved line means changing velocity.</a:t>
            </a:r>
            <a:endParaRPr lang="en-US" sz="1300" dirty="0"/>
          </a:p>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Area under the line: no standard physical meaning.</a:t>
            </a:r>
            <a:endParaRPr lang="en-US" sz="1300" dirty="0"/>
          </a:p>
        </p:txBody>
      </p:sp>
      <p:sp>
        <p:nvSpPr>
          <p:cNvPr id="8" name="Shape 6"/>
          <p:cNvSpPr/>
          <p:nvPr/>
        </p:nvSpPr>
        <p:spPr>
          <a:xfrm>
            <a:off x="6095848" y="2761655"/>
            <a:ext cx="5415224" cy="2326481"/>
          </a:xfrm>
          <a:prstGeom prst="rect">
            <a:avLst/>
          </a:prstGeom>
          <a:solidFill>
            <a:srgbClr val="FFFFF4"/>
          </a:solidFill>
          <a:ln/>
        </p:spPr>
      </p:sp>
      <p:sp>
        <p:nvSpPr>
          <p:cNvPr id="9" name="Shape 7"/>
          <p:cNvSpPr/>
          <p:nvPr/>
        </p:nvSpPr>
        <p:spPr>
          <a:xfrm>
            <a:off x="6095848" y="2761655"/>
            <a:ext cx="19050" cy="2326481"/>
          </a:xfrm>
          <a:prstGeom prst="roundRect">
            <a:avLst>
              <a:gd name="adj" fmla="val 364642"/>
            </a:avLst>
          </a:prstGeom>
          <a:solidFill>
            <a:srgbClr val="FFE0CC"/>
          </a:solidFill>
          <a:ln/>
        </p:spPr>
      </p:sp>
      <p:sp>
        <p:nvSpPr>
          <p:cNvPr id="10" name="Text 8"/>
          <p:cNvSpPr/>
          <p:nvPr/>
        </p:nvSpPr>
        <p:spPr>
          <a:xfrm>
            <a:off x="6261142" y="2926953"/>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Velocity-Time Graph</a:t>
            </a:r>
            <a:endParaRPr lang="en-US" sz="1850" dirty="0"/>
          </a:p>
        </p:txBody>
      </p:sp>
      <p:sp>
        <p:nvSpPr>
          <p:cNvPr id="11" name="Text 9"/>
          <p:cNvSpPr/>
          <p:nvPr/>
        </p:nvSpPr>
        <p:spPr>
          <a:xfrm>
            <a:off x="6261142" y="3335139"/>
            <a:ext cx="5084635" cy="1587698"/>
          </a:xfrm>
          <a:prstGeom prst="rect">
            <a:avLst/>
          </a:prstGeom>
          <a:noFill/>
          <a:ln/>
        </p:spPr>
        <p:txBody>
          <a:bodyPr wrap="square" lIns="0" tIns="0" rIns="0" bIns="0" rtlCol="0" anchor="t"/>
          <a:lstStyle/>
          <a:p>
            <a:pPr marL="0" indent="0" algn="l">
              <a:lnSpc>
                <a:spcPct val="108000"/>
              </a:lnSpc>
              <a:spcAft>
                <a:spcPts val="750"/>
              </a:spcAft>
              <a:buNone/>
            </a:pPr>
            <a:r>
              <a:rPr lang="en-US" sz="1300" b="1" dirty="0">
                <a:solidFill>
                  <a:srgbClr val="67534F"/>
                </a:solidFill>
                <a:latin typeface="Montserrat Bold" pitchFamily="34" charset="0"/>
                <a:ea typeface="Montserrat Bold" pitchFamily="34" charset="-122"/>
                <a:cs typeface="Montserrat Bold" pitchFamily="34" charset="-120"/>
              </a:rPr>
              <a:t>Gradient = Acceleration</a:t>
            </a:r>
            <a:endParaRPr lang="en-US" sz="1300" dirty="0"/>
          </a:p>
          <a:p>
            <a:pPr marL="0" indent="0" algn="l">
              <a:lnSpc>
                <a:spcPct val="108000"/>
              </a:lnSpc>
              <a:spcAft>
                <a:spcPts val="750"/>
              </a:spcAft>
              <a:buNone/>
            </a:pPr>
            <a:r>
              <a:rPr lang="en-US" sz="1300" dirty="0">
                <a:solidFill>
                  <a:srgbClr val="67534F"/>
                </a:solidFill>
                <a:latin typeface="Montserrat" pitchFamily="34" charset="0"/>
                <a:ea typeface="Montserrat" pitchFamily="34" charset="-122"/>
                <a:cs typeface="Montserrat" pitchFamily="34" charset="-120"/>
              </a:rPr>
              <a:t>A positive slope means increasing speed. A flat line means constant velocity (zero acceleration).</a:t>
            </a:r>
            <a:endParaRPr lang="en-US" sz="1300" dirty="0"/>
          </a:p>
          <a:p>
            <a:pPr marL="0" indent="0" algn="l">
              <a:lnSpc>
                <a:spcPct val="108000"/>
              </a:lnSpc>
              <a:spcAft>
                <a:spcPts val="750"/>
              </a:spcAft>
              <a:buNone/>
            </a:pPr>
            <a:r>
              <a:rPr lang="en-US" sz="1300" b="1" dirty="0">
                <a:solidFill>
                  <a:srgbClr val="67534F"/>
                </a:solidFill>
                <a:latin typeface="Montserrat Bold" pitchFamily="34" charset="0"/>
                <a:ea typeface="Montserrat Bold" pitchFamily="34" charset="-122"/>
                <a:cs typeface="Montserrat Bold" pitchFamily="34" charset="-120"/>
              </a:rPr>
              <a:t>Area under the line = Displacement</a:t>
            </a:r>
            <a:endParaRPr lang="en-US" sz="1300" dirty="0"/>
          </a:p>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Count the area carefully, including sign, to determine net displacement.</a:t>
            </a:r>
            <a:endParaRPr lang="en-US" sz="1300" dirty="0"/>
          </a:p>
        </p:txBody>
      </p:sp>
      <p:sp>
        <p:nvSpPr>
          <p:cNvPr id="12" name="Text 10"/>
          <p:cNvSpPr/>
          <p:nvPr/>
        </p:nvSpPr>
        <p:spPr>
          <a:xfrm>
            <a:off x="51989" y="5293221"/>
            <a:ext cx="11478132" cy="172045"/>
          </a:xfrm>
          <a:prstGeom prst="rect">
            <a:avLst/>
          </a:prstGeom>
          <a:noFill/>
          <a:ln/>
        </p:spPr>
        <p:txBody>
          <a:bodyPr wrap="none" lIns="0" tIns="0" rIns="0" bIns="0" rtlCol="0" anchor="t"/>
          <a:lstStyle/>
          <a:p>
            <a:pPr marL="0" indent="0" algn="r">
              <a:lnSpc>
                <a:spcPct val="108000"/>
              </a:lnSpc>
              <a:buNone/>
            </a:pPr>
            <a:r>
              <a:rPr lang="en-US" sz="1000" b="1" u="sng" dirty="0">
                <a:solidFill>
                  <a:srgbClr val="FF954F"/>
                </a:solidFill>
                <a:latin typeface="Montserrat Bold" pitchFamily="34" charset="0"/>
                <a:ea typeface="Montserrat Bold" pitchFamily="34" charset="-122"/>
                <a:cs typeface="Montserrat Bold" pitchFamily="34" charset="-120"/>
                <a:hlinkClick r:id="rId3">
                  <a:extLst>
                    <a:ext uri="{A12FA001-AC4F-418D-AE19-62706E023703}">
                      <ahyp:hlinkClr xmlns:ahyp="http://schemas.microsoft.com/office/drawing/2018/hyperlinkcolor" val="tx"/>
                    </a:ext>
                  </a:extLst>
                </a:hlinkClick>
              </a:rPr>
              <a:t>thelucidstem.com</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661574" y="1405136"/>
            <a:ext cx="10868547" cy="595213"/>
          </a:xfrm>
          <a:prstGeom prst="roundRect">
            <a:avLst>
              <a:gd name="adj" fmla="val 11670"/>
            </a:avLst>
          </a:prstGeom>
          <a:solidFill>
            <a:srgbClr val="FFB3B4"/>
          </a:solidFill>
          <a:ln/>
        </p:spPr>
      </p:sp>
      <p:pic>
        <p:nvPicPr>
          <p:cNvPr id="3" name="Image 0" descr="preencoded.png"/>
          <p:cNvPicPr>
            <a:picLocks noChangeAspect="1"/>
          </p:cNvPicPr>
          <p:nvPr/>
        </p:nvPicPr>
        <p:blipFill>
          <a:blip r:embed="rId3"/>
          <a:stretch>
            <a:fillRect/>
          </a:stretch>
        </p:blipFill>
        <p:spPr>
          <a:xfrm>
            <a:off x="826868" y="1619448"/>
            <a:ext cx="206667" cy="165298"/>
          </a:xfrm>
          <a:prstGeom prst="rect">
            <a:avLst/>
          </a:prstGeom>
        </p:spPr>
      </p:pic>
      <p:sp>
        <p:nvSpPr>
          <p:cNvPr id="4" name="Text 1"/>
          <p:cNvSpPr/>
          <p:nvPr/>
        </p:nvSpPr>
        <p:spPr>
          <a:xfrm>
            <a:off x="1198830" y="1595239"/>
            <a:ext cx="10775581" cy="215007"/>
          </a:xfrm>
          <a:prstGeom prst="rect">
            <a:avLst/>
          </a:prstGeom>
          <a:noFill/>
          <a:ln/>
        </p:spPr>
        <p:txBody>
          <a:bodyPr wrap="none" lIns="0" tIns="0" rIns="0" bIns="0" rtlCol="0" anchor="t"/>
          <a:lstStyle/>
          <a:p>
            <a:pPr marL="0" indent="0" algn="l">
              <a:lnSpc>
                <a:spcPct val="108000"/>
              </a:lnSpc>
              <a:buNone/>
            </a:pPr>
            <a:r>
              <a:rPr lang="en-US" sz="1300" b="1" dirty="0">
                <a:solidFill>
                  <a:srgbClr val="000000"/>
                </a:solidFill>
                <a:latin typeface="Montserrat Bold" pitchFamily="34" charset="0"/>
                <a:ea typeface="Montserrat Bold" pitchFamily="34" charset="-122"/>
                <a:cs typeface="Montserrat Bold" pitchFamily="34" charset="-120"/>
              </a:rPr>
              <a:t>Examiner Report Warning:</a:t>
            </a:r>
            <a:r>
              <a:rPr lang="en-US" sz="1300" dirty="0">
                <a:solidFill>
                  <a:srgbClr val="000000"/>
                </a:solidFill>
                <a:latin typeface="Montserrat" pitchFamily="34" charset="0"/>
                <a:ea typeface="Montserrat" pitchFamily="34" charset="-122"/>
                <a:cs typeface="Montserrat" pitchFamily="34" charset="-120"/>
              </a:rPr>
              <a:t> These are the most frequently penalised errors in AS Level kinematics papers.</a:t>
            </a:r>
            <a:endParaRPr lang="en-US" sz="1300" dirty="0"/>
          </a:p>
        </p:txBody>
      </p:sp>
      <p:sp>
        <p:nvSpPr>
          <p:cNvPr id="5" name="Text 2"/>
          <p:cNvSpPr/>
          <p:nvPr/>
        </p:nvSpPr>
        <p:spPr>
          <a:xfrm>
            <a:off x="661574" y="2248396"/>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The Shape Illusions</a:t>
            </a:r>
            <a:endParaRPr lang="en-US" sz="370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2525" y="3114576"/>
            <a:ext cx="5370676" cy="2166144"/>
          </a:xfrm>
          <a:prstGeom prst="rect">
            <a:avLst/>
          </a:prstGeom>
        </p:spPr>
      </p:pic>
      <p:sp>
        <p:nvSpPr>
          <p:cNvPr id="7" name="Text 3"/>
          <p:cNvSpPr/>
          <p:nvPr/>
        </p:nvSpPr>
        <p:spPr>
          <a:xfrm>
            <a:off x="903066" y="3298924"/>
            <a:ext cx="3867351"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Trap 1: The Straight Line Assumption</a:t>
            </a:r>
            <a:endParaRPr lang="en-US" sz="1850" dirty="0"/>
          </a:p>
        </p:txBody>
      </p:sp>
      <p:sp>
        <p:nvSpPr>
          <p:cNvPr id="8" name="Text 4"/>
          <p:cNvSpPr/>
          <p:nvPr/>
        </p:nvSpPr>
        <p:spPr>
          <a:xfrm>
            <a:off x="903066" y="3707110"/>
            <a:ext cx="4925790" cy="1389261"/>
          </a:xfrm>
          <a:prstGeom prst="rect">
            <a:avLst/>
          </a:prstGeom>
          <a:noFill/>
          <a:ln/>
        </p:spPr>
        <p:txBody>
          <a:bodyPr wrap="square" lIns="0" tIns="0" rIns="0" bIns="0" rtlCol="0" anchor="t">
            <a:normAutofit/>
          </a:bodyPr>
          <a:lstStyle/>
          <a:p>
            <a:pPr marL="0" indent="0" algn="l">
              <a:lnSpc>
                <a:spcPct val="108000"/>
              </a:lnSpc>
              <a:buNone/>
            </a:pPr>
            <a:r>
              <a:rPr lang="en-US" sz="1300" b="1" dirty="0">
                <a:solidFill>
                  <a:srgbClr val="67534F"/>
                </a:solidFill>
                <a:latin typeface="Montserrat Bold" pitchFamily="34" charset="0"/>
                <a:ea typeface="Montserrat Bold" pitchFamily="34" charset="-122"/>
                <a:cs typeface="Montserrat Bold" pitchFamily="34" charset="-120"/>
              </a:rPr>
              <a:t>Misconception:</a:t>
            </a:r>
            <a:r>
              <a:rPr lang="en-US" sz="1300" dirty="0">
                <a:solidFill>
                  <a:srgbClr val="67534F"/>
                </a:solidFill>
                <a:latin typeface="Montserrat" pitchFamily="34" charset="0"/>
                <a:ea typeface="Montserrat" pitchFamily="34" charset="-122"/>
                <a:cs typeface="Montserrat" pitchFamily="34" charset="-120"/>
              </a:rPr>
              <a:t> A straight upward line on any graph must mean the object is accelerating.</a:t>
            </a:r>
            <a:endParaRPr lang="en-US" sz="1300" dirty="0"/>
          </a:p>
          <a:p>
            <a:pPr marL="0" indent="0" algn="l">
              <a:lnSpc>
                <a:spcPct val="108000"/>
              </a:lnSpc>
              <a:buNone/>
            </a:pPr>
            <a:r>
              <a:rPr lang="en-US" sz="1300" b="1" dirty="0">
                <a:solidFill>
                  <a:srgbClr val="FF954F"/>
                </a:solidFill>
                <a:latin typeface="Montserrat Bold" pitchFamily="34" charset="0"/>
                <a:ea typeface="Montserrat Bold" pitchFamily="34" charset="-122"/>
                <a:cs typeface="Montserrat Bold" pitchFamily="34" charset="-120"/>
              </a:rPr>
              <a:t>Correction:</a:t>
            </a:r>
            <a:r>
              <a:rPr lang="en-US" sz="1300" dirty="0">
                <a:solidFill>
                  <a:srgbClr val="67534F"/>
                </a:solidFill>
                <a:latin typeface="Montserrat" pitchFamily="34" charset="0"/>
                <a:ea typeface="Montserrat" pitchFamily="34" charset="-122"/>
                <a:cs typeface="Montserrat" pitchFamily="34" charset="-120"/>
              </a:rPr>
              <a:t> It depends entirely on which quantity is on the y-axis. On a </a:t>
            </a:r>
            <a:r>
              <a:rPr lang="en-US" sz="1300" b="1" dirty="0">
                <a:solidFill>
                  <a:srgbClr val="67534F"/>
                </a:solidFill>
                <a:latin typeface="Montserrat Bold" pitchFamily="34" charset="0"/>
                <a:ea typeface="Montserrat Bold" pitchFamily="34" charset="-122"/>
                <a:cs typeface="Montserrat Bold" pitchFamily="34" charset="-120"/>
              </a:rPr>
              <a:t>displacement-time graph</a:t>
            </a:r>
            <a:r>
              <a:rPr lang="en-US" sz="1300" dirty="0">
                <a:solidFill>
                  <a:srgbClr val="67534F"/>
                </a:solidFill>
                <a:latin typeface="Montserrat" pitchFamily="34" charset="0"/>
                <a:ea typeface="Montserrat" pitchFamily="34" charset="-122"/>
                <a:cs typeface="Montserrat" pitchFamily="34" charset="-120"/>
              </a:rPr>
              <a:t>, a straight line means </a:t>
            </a:r>
            <a:r>
              <a:rPr lang="en-US" sz="1300" b="1" dirty="0">
                <a:solidFill>
                  <a:srgbClr val="67534F"/>
                </a:solidFill>
                <a:latin typeface="Montserrat Bold" pitchFamily="34" charset="0"/>
                <a:ea typeface="Montserrat Bold" pitchFamily="34" charset="-122"/>
                <a:cs typeface="Montserrat Bold" pitchFamily="34" charset="-120"/>
              </a:rPr>
              <a:t>constant velocity</a:t>
            </a:r>
            <a:r>
              <a:rPr lang="en-US" sz="1300" dirty="0">
                <a:solidFill>
                  <a:srgbClr val="67534F"/>
                </a:solidFill>
                <a:latin typeface="Montserrat" pitchFamily="34" charset="0"/>
                <a:ea typeface="Montserrat" pitchFamily="34" charset="-122"/>
                <a:cs typeface="Montserrat" pitchFamily="34" charset="-120"/>
              </a:rPr>
              <a:t>. On a velocity-time graph, it means constant acceleration.</a:t>
            </a:r>
            <a:endParaRPr lang="en-US" sz="130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59445" y="3114576"/>
            <a:ext cx="5370676" cy="2166144"/>
          </a:xfrm>
          <a:prstGeom prst="rect">
            <a:avLst/>
          </a:prstGeom>
        </p:spPr>
      </p:pic>
      <p:sp>
        <p:nvSpPr>
          <p:cNvPr id="10" name="Text 5"/>
          <p:cNvSpPr/>
          <p:nvPr/>
        </p:nvSpPr>
        <p:spPr>
          <a:xfrm>
            <a:off x="6419987" y="3298924"/>
            <a:ext cx="3396371"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Trap 2: Drawing a Poor Tangent</a:t>
            </a:r>
            <a:endParaRPr lang="en-US" sz="1850" dirty="0"/>
          </a:p>
        </p:txBody>
      </p:sp>
      <p:sp>
        <p:nvSpPr>
          <p:cNvPr id="11" name="Text 6"/>
          <p:cNvSpPr/>
          <p:nvPr/>
        </p:nvSpPr>
        <p:spPr>
          <a:xfrm>
            <a:off x="6419987" y="3707110"/>
            <a:ext cx="4925790" cy="1389261"/>
          </a:xfrm>
          <a:prstGeom prst="rect">
            <a:avLst/>
          </a:prstGeom>
          <a:noFill/>
          <a:ln/>
        </p:spPr>
        <p:txBody>
          <a:bodyPr wrap="square" lIns="0" tIns="0" rIns="0" bIns="0" rtlCol="0" anchor="t">
            <a:normAutofit/>
          </a:bodyPr>
          <a:lstStyle/>
          <a:p>
            <a:pPr marL="0" indent="0" algn="l">
              <a:lnSpc>
                <a:spcPct val="108000"/>
              </a:lnSpc>
              <a:buNone/>
            </a:pPr>
            <a:r>
              <a:rPr lang="en-US" sz="1300" b="1" dirty="0">
                <a:solidFill>
                  <a:srgbClr val="67534F"/>
                </a:solidFill>
                <a:latin typeface="Montserrat Bold" pitchFamily="34" charset="0"/>
                <a:ea typeface="Montserrat Bold" pitchFamily="34" charset="-122"/>
                <a:cs typeface="Montserrat Bold" pitchFamily="34" charset="-120"/>
              </a:rPr>
              <a:t>Misconception:</a:t>
            </a:r>
            <a:r>
              <a:rPr lang="en-US" sz="1300" dirty="0">
                <a:solidFill>
                  <a:srgbClr val="67534F"/>
                </a:solidFill>
                <a:latin typeface="Montserrat" pitchFamily="34" charset="0"/>
                <a:ea typeface="Montserrat" pitchFamily="34" charset="-122"/>
                <a:cs typeface="Montserrat" pitchFamily="34" charset="-120"/>
              </a:rPr>
              <a:t> Any line crossing through the curve is sufficient as a tangent.</a:t>
            </a:r>
            <a:endParaRPr lang="en-US" sz="1300" dirty="0"/>
          </a:p>
          <a:p>
            <a:pPr marL="0" indent="0" algn="l">
              <a:lnSpc>
                <a:spcPct val="108000"/>
              </a:lnSpc>
              <a:buNone/>
            </a:pPr>
            <a:r>
              <a:rPr lang="en-US" sz="1300" b="1" dirty="0">
                <a:solidFill>
                  <a:srgbClr val="FF954F"/>
                </a:solidFill>
                <a:latin typeface="Montserrat Bold" pitchFamily="34" charset="0"/>
                <a:ea typeface="Montserrat Bold" pitchFamily="34" charset="-122"/>
                <a:cs typeface="Montserrat Bold" pitchFamily="34" charset="-120"/>
              </a:rPr>
              <a:t>Correction:</a:t>
            </a:r>
            <a:r>
              <a:rPr lang="en-US" sz="1300" dirty="0">
                <a:solidFill>
                  <a:srgbClr val="67534F"/>
                </a:solidFill>
                <a:latin typeface="Montserrat" pitchFamily="34" charset="0"/>
                <a:ea typeface="Montserrat" pitchFamily="34" charset="-122"/>
                <a:cs typeface="Montserrat" pitchFamily="34" charset="-120"/>
              </a:rPr>
              <a:t> A valid tangent must be a single straight line that touches the curve at only one point, with equal space between the line and the curve on both sides of that point. Practise this in every question.</a:t>
            </a:r>
            <a:endParaRPr lang="en-US" sz="1300" dirty="0"/>
          </a:p>
        </p:txBody>
      </p:sp>
      <p:sp>
        <p:nvSpPr>
          <p:cNvPr id="12" name="Text 7"/>
          <p:cNvSpPr/>
          <p:nvPr/>
        </p:nvSpPr>
        <p:spPr>
          <a:xfrm>
            <a:off x="51989" y="5466755"/>
            <a:ext cx="11478132" cy="172045"/>
          </a:xfrm>
          <a:prstGeom prst="rect">
            <a:avLst/>
          </a:prstGeom>
          <a:noFill/>
          <a:ln/>
        </p:spPr>
        <p:txBody>
          <a:bodyPr wrap="none" lIns="0" tIns="0" rIns="0" bIns="0" rtlCol="0" anchor="t"/>
          <a:lstStyle/>
          <a:p>
            <a:pPr marL="0" indent="0" algn="r">
              <a:lnSpc>
                <a:spcPct val="108000"/>
              </a:lnSpc>
              <a:buNone/>
            </a:pPr>
            <a:r>
              <a:rPr lang="en-US" sz="1000" b="1" u="sng" dirty="0">
                <a:solidFill>
                  <a:srgbClr val="FF954F"/>
                </a:solidFill>
                <a:latin typeface="Montserrat Bold" pitchFamily="34" charset="0"/>
                <a:ea typeface="Montserrat Bold" pitchFamily="34" charset="-122"/>
                <a:cs typeface="Montserrat Bold" pitchFamily="34" charset="-120"/>
                <a:hlinkClick r:id="rId5">
                  <a:extLst>
                    <a:ext uri="{A12FA001-AC4F-418D-AE19-62706E023703}">
                      <ahyp:hlinkClr xmlns:ahyp="http://schemas.microsoft.com/office/drawing/2018/hyperlinkcolor" val="tx"/>
                    </a:ext>
                  </a:extLst>
                </a:hlinkClick>
              </a:rPr>
              <a:t>thelucidstem.com</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574" y="849610"/>
            <a:ext cx="6201711"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Cooperative Task: Corners</a:t>
            </a:r>
            <a:endParaRPr lang="en-US" sz="3700" dirty="0"/>
          </a:p>
        </p:txBody>
      </p:sp>
      <p:sp>
        <p:nvSpPr>
          <p:cNvPr id="3" name="Text 1"/>
          <p:cNvSpPr/>
          <p:nvPr/>
        </p:nvSpPr>
        <p:spPr>
          <a:xfrm>
            <a:off x="661574" y="1715790"/>
            <a:ext cx="11478132"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An active learning protocol to test your understanding of motion graphs.</a:t>
            </a:r>
            <a:endParaRPr lang="en-US" sz="13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574" y="2116832"/>
            <a:ext cx="5351626" cy="1684040"/>
          </a:xfrm>
          <a:prstGeom prst="rect">
            <a:avLst/>
          </a:prstGeom>
        </p:spPr>
      </p:pic>
      <p:sp>
        <p:nvSpPr>
          <p:cNvPr id="5" name="Text 2"/>
          <p:cNvSpPr/>
          <p:nvPr/>
        </p:nvSpPr>
        <p:spPr>
          <a:xfrm>
            <a:off x="3238121" y="2235895"/>
            <a:ext cx="198433" cy="257969"/>
          </a:xfrm>
          <a:prstGeom prst="rect">
            <a:avLst/>
          </a:prstGeom>
          <a:noFill/>
          <a:ln/>
        </p:spPr>
        <p:txBody>
          <a:bodyPr wrap="none" lIns="0" tIns="0" rIns="0" bIns="0" rtlCol="0" anchor="ctr"/>
          <a:lstStyle/>
          <a:p>
            <a:pPr marL="0" indent="0" algn="ctr">
              <a:lnSpc>
                <a:spcPct val="100000"/>
              </a:lnSpc>
              <a:buNone/>
            </a:pPr>
            <a:r>
              <a:rPr lang="en-US" sz="1550" dirty="0">
                <a:solidFill>
                  <a:srgbClr val="000000"/>
                </a:solidFill>
                <a:latin typeface="Marcellus" pitchFamily="34" charset="0"/>
                <a:ea typeface="Marcellus" pitchFamily="34" charset="-122"/>
                <a:cs typeface="Marcellus" pitchFamily="34" charset="-120"/>
              </a:rPr>
              <a:t>1</a:t>
            </a:r>
            <a:endParaRPr lang="en-US" sz="1550" dirty="0"/>
          </a:p>
        </p:txBody>
      </p:sp>
      <p:sp>
        <p:nvSpPr>
          <p:cNvPr id="6" name="Text 3"/>
          <p:cNvSpPr/>
          <p:nvPr/>
        </p:nvSpPr>
        <p:spPr>
          <a:xfrm>
            <a:off x="845918" y="2778323"/>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Find Your Corner</a:t>
            </a:r>
            <a:endParaRPr lang="en-US" sz="1850" dirty="0"/>
          </a:p>
        </p:txBody>
      </p:sp>
      <p:sp>
        <p:nvSpPr>
          <p:cNvPr id="7" name="Text 4"/>
          <p:cNvSpPr/>
          <p:nvPr/>
        </p:nvSpPr>
        <p:spPr>
          <a:xfrm>
            <a:off x="845918" y="3186509"/>
            <a:ext cx="4982939"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The four corners are labelled: </a:t>
            </a:r>
            <a:r>
              <a:rPr lang="en-US" sz="1300" b="1" dirty="0">
                <a:solidFill>
                  <a:srgbClr val="67534F"/>
                </a:solidFill>
                <a:latin typeface="Montserrat Bold" pitchFamily="34" charset="0"/>
                <a:ea typeface="Montserrat Bold" pitchFamily="34" charset="-122"/>
                <a:cs typeface="Montserrat Bold" pitchFamily="34" charset="-120"/>
              </a:rPr>
              <a:t>At rest, Constant velocity, Speeding up, Slowing down.</a:t>
            </a:r>
            <a:endParaRPr lang="en-US" sz="130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78495" y="2116832"/>
            <a:ext cx="5351626" cy="1684040"/>
          </a:xfrm>
          <a:prstGeom prst="rect">
            <a:avLst/>
          </a:prstGeom>
        </p:spPr>
      </p:pic>
      <p:sp>
        <p:nvSpPr>
          <p:cNvPr id="9" name="Text 5"/>
          <p:cNvSpPr/>
          <p:nvPr/>
        </p:nvSpPr>
        <p:spPr>
          <a:xfrm>
            <a:off x="8755042" y="2235895"/>
            <a:ext cx="198433" cy="257969"/>
          </a:xfrm>
          <a:prstGeom prst="rect">
            <a:avLst/>
          </a:prstGeom>
          <a:noFill/>
          <a:ln/>
        </p:spPr>
        <p:txBody>
          <a:bodyPr wrap="none" lIns="0" tIns="0" rIns="0" bIns="0" rtlCol="0" anchor="ctr"/>
          <a:lstStyle/>
          <a:p>
            <a:pPr marL="0" indent="0" algn="ctr">
              <a:lnSpc>
                <a:spcPct val="100000"/>
              </a:lnSpc>
              <a:buNone/>
            </a:pPr>
            <a:r>
              <a:rPr lang="en-US" sz="1550" dirty="0">
                <a:solidFill>
                  <a:srgbClr val="000000"/>
                </a:solidFill>
                <a:latin typeface="Marcellus" pitchFamily="34" charset="0"/>
                <a:ea typeface="Marcellus" pitchFamily="34" charset="-122"/>
                <a:cs typeface="Marcellus" pitchFamily="34" charset="-120"/>
              </a:rPr>
              <a:t>2</a:t>
            </a:r>
            <a:endParaRPr lang="en-US" sz="1550" dirty="0"/>
          </a:p>
        </p:txBody>
      </p:sp>
      <p:sp>
        <p:nvSpPr>
          <p:cNvPr id="10" name="Text 6"/>
          <p:cNvSpPr/>
          <p:nvPr/>
        </p:nvSpPr>
        <p:spPr>
          <a:xfrm>
            <a:off x="6362838" y="2778323"/>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Read the Graph</a:t>
            </a:r>
            <a:endParaRPr lang="en-US" sz="1850" dirty="0"/>
          </a:p>
        </p:txBody>
      </p:sp>
      <p:sp>
        <p:nvSpPr>
          <p:cNvPr id="11" name="Text 7"/>
          <p:cNvSpPr/>
          <p:nvPr/>
        </p:nvSpPr>
        <p:spPr>
          <a:xfrm>
            <a:off x="6362838" y="3186509"/>
            <a:ext cx="4982939"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 graph description will be presented. Move immediately to the corner you believe matches the motion shown.</a:t>
            </a:r>
            <a:endParaRPr lang="en-US" sz="130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574" y="3966170"/>
            <a:ext cx="5351626" cy="1684040"/>
          </a:xfrm>
          <a:prstGeom prst="rect">
            <a:avLst/>
          </a:prstGeom>
        </p:spPr>
      </p:pic>
      <p:sp>
        <p:nvSpPr>
          <p:cNvPr id="13" name="Text 8"/>
          <p:cNvSpPr/>
          <p:nvPr/>
        </p:nvSpPr>
        <p:spPr>
          <a:xfrm>
            <a:off x="3238121" y="4085233"/>
            <a:ext cx="198433" cy="257969"/>
          </a:xfrm>
          <a:prstGeom prst="rect">
            <a:avLst/>
          </a:prstGeom>
          <a:noFill/>
          <a:ln/>
        </p:spPr>
        <p:txBody>
          <a:bodyPr wrap="none" lIns="0" tIns="0" rIns="0" bIns="0" rtlCol="0" anchor="ctr"/>
          <a:lstStyle/>
          <a:p>
            <a:pPr marL="0" indent="0" algn="ctr">
              <a:lnSpc>
                <a:spcPct val="100000"/>
              </a:lnSpc>
              <a:buNone/>
            </a:pPr>
            <a:r>
              <a:rPr lang="en-US" sz="1550" dirty="0">
                <a:solidFill>
                  <a:srgbClr val="000000"/>
                </a:solidFill>
                <a:latin typeface="Marcellus" pitchFamily="34" charset="0"/>
                <a:ea typeface="Marcellus" pitchFamily="34" charset="-122"/>
                <a:cs typeface="Marcellus" pitchFamily="34" charset="-120"/>
              </a:rPr>
              <a:t>3</a:t>
            </a:r>
            <a:endParaRPr lang="en-US" sz="1550" dirty="0"/>
          </a:p>
        </p:txBody>
      </p:sp>
      <p:sp>
        <p:nvSpPr>
          <p:cNvPr id="14" name="Text 9"/>
          <p:cNvSpPr/>
          <p:nvPr/>
        </p:nvSpPr>
        <p:spPr>
          <a:xfrm>
            <a:off x="845918" y="4627662"/>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Discuss and Agree</a:t>
            </a:r>
            <a:endParaRPr lang="en-US" sz="1850" dirty="0"/>
          </a:p>
        </p:txBody>
      </p:sp>
      <p:sp>
        <p:nvSpPr>
          <p:cNvPr id="15" name="Text 10"/>
          <p:cNvSpPr/>
          <p:nvPr/>
        </p:nvSpPr>
        <p:spPr>
          <a:xfrm>
            <a:off x="845918" y="5035848"/>
            <a:ext cx="4982939"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Talk with others at your corner. Agree on the best physical reasoning for your choice before being called upon.</a:t>
            </a:r>
            <a:endParaRPr lang="en-US" sz="1300" dirty="0"/>
          </a:p>
        </p:txBody>
      </p:sp>
      <p:pic>
        <p:nvPicPr>
          <p:cNvPr id="16"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78495" y="3966170"/>
            <a:ext cx="5351626" cy="1684040"/>
          </a:xfrm>
          <a:prstGeom prst="rect">
            <a:avLst/>
          </a:prstGeom>
        </p:spPr>
      </p:pic>
      <p:sp>
        <p:nvSpPr>
          <p:cNvPr id="17" name="Text 11"/>
          <p:cNvSpPr/>
          <p:nvPr/>
        </p:nvSpPr>
        <p:spPr>
          <a:xfrm>
            <a:off x="8755042" y="4085233"/>
            <a:ext cx="198433" cy="257969"/>
          </a:xfrm>
          <a:prstGeom prst="rect">
            <a:avLst/>
          </a:prstGeom>
          <a:noFill/>
          <a:ln/>
        </p:spPr>
        <p:txBody>
          <a:bodyPr wrap="none" lIns="0" tIns="0" rIns="0" bIns="0" rtlCol="0" anchor="ctr"/>
          <a:lstStyle/>
          <a:p>
            <a:pPr marL="0" indent="0" algn="ctr">
              <a:lnSpc>
                <a:spcPct val="100000"/>
              </a:lnSpc>
              <a:buNone/>
            </a:pPr>
            <a:r>
              <a:rPr lang="en-US" sz="1550" dirty="0">
                <a:solidFill>
                  <a:srgbClr val="000000"/>
                </a:solidFill>
                <a:latin typeface="Marcellus" pitchFamily="34" charset="0"/>
                <a:ea typeface="Marcellus" pitchFamily="34" charset="-122"/>
                <a:cs typeface="Marcellus" pitchFamily="34" charset="-120"/>
              </a:rPr>
              <a:t>4</a:t>
            </a:r>
            <a:endParaRPr lang="en-US" sz="1550" dirty="0"/>
          </a:p>
        </p:txBody>
      </p:sp>
      <p:sp>
        <p:nvSpPr>
          <p:cNvPr id="18" name="Text 12"/>
          <p:cNvSpPr/>
          <p:nvPr/>
        </p:nvSpPr>
        <p:spPr>
          <a:xfrm>
            <a:off x="6362838" y="4627662"/>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Defend Your Answer</a:t>
            </a:r>
            <a:endParaRPr lang="en-US" sz="1850" dirty="0"/>
          </a:p>
        </p:txBody>
      </p:sp>
      <p:sp>
        <p:nvSpPr>
          <p:cNvPr id="19" name="Text 13"/>
          <p:cNvSpPr/>
          <p:nvPr/>
        </p:nvSpPr>
        <p:spPr>
          <a:xfrm>
            <a:off x="6362838" y="5035848"/>
            <a:ext cx="4982939"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One person from each corner will be asked to explain their reasoning to the whole class.</a:t>
            </a:r>
            <a:endParaRPr lang="en-US" sz="1300" dirty="0"/>
          </a:p>
        </p:txBody>
      </p:sp>
      <p:sp>
        <p:nvSpPr>
          <p:cNvPr id="20" name="Text 14"/>
          <p:cNvSpPr/>
          <p:nvPr/>
        </p:nvSpPr>
        <p:spPr>
          <a:xfrm>
            <a:off x="51989" y="5836245"/>
            <a:ext cx="11478132" cy="172045"/>
          </a:xfrm>
          <a:prstGeom prst="rect">
            <a:avLst/>
          </a:prstGeom>
          <a:noFill/>
          <a:ln/>
        </p:spPr>
        <p:txBody>
          <a:bodyPr wrap="none" lIns="0" tIns="0" rIns="0" bIns="0" rtlCol="0" anchor="t"/>
          <a:lstStyle/>
          <a:p>
            <a:pPr marL="0" indent="0" algn="r">
              <a:lnSpc>
                <a:spcPct val="108000"/>
              </a:lnSpc>
              <a:buNone/>
            </a:pPr>
            <a:r>
              <a:rPr lang="en-US" sz="1000" b="1" u="sng" dirty="0">
                <a:solidFill>
                  <a:srgbClr val="FF954F"/>
                </a:solidFill>
                <a:latin typeface="Montserrat Bold" pitchFamily="34" charset="0"/>
                <a:ea typeface="Montserrat Bold" pitchFamily="34" charset="-122"/>
                <a:cs typeface="Montserrat Bold" pitchFamily="34" charset="-120"/>
                <a:hlinkClick r:id="rId4">
                  <a:extLst>
                    <a:ext uri="{A12FA001-AC4F-418D-AE19-62706E023703}">
                      <ahyp:hlinkClr xmlns:ahyp="http://schemas.microsoft.com/office/drawing/2018/hyperlinkcolor" val="tx"/>
                    </a:ext>
                  </a:extLst>
                </a:hlinkClick>
              </a:rPr>
              <a:t>thelucidstem.com</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661574" y="1249263"/>
            <a:ext cx="809009" cy="271264"/>
          </a:xfrm>
          <a:prstGeom prst="roundRect">
            <a:avLst>
              <a:gd name="adj" fmla="val 20486"/>
            </a:avLst>
          </a:prstGeom>
          <a:solidFill>
            <a:srgbClr val="FFE0CC"/>
          </a:solidFill>
          <a:ln/>
        </p:spPr>
      </p:sp>
      <p:sp>
        <p:nvSpPr>
          <p:cNvPr id="3" name="Text 1"/>
          <p:cNvSpPr/>
          <p:nvPr/>
        </p:nvSpPr>
        <p:spPr>
          <a:xfrm>
            <a:off x="760790" y="1298873"/>
            <a:ext cx="1220162"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ROUND 1</a:t>
            </a:r>
            <a:endParaRPr lang="en-US" sz="1000" dirty="0"/>
          </a:p>
        </p:txBody>
      </p:sp>
      <p:sp>
        <p:nvSpPr>
          <p:cNvPr id="4" name="Text 2"/>
          <p:cNvSpPr/>
          <p:nvPr/>
        </p:nvSpPr>
        <p:spPr>
          <a:xfrm>
            <a:off x="661574" y="1768574"/>
            <a:ext cx="5487156"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Round 1: Velocity-Time</a:t>
            </a:r>
            <a:endParaRPr lang="en-US" sz="3700" dirty="0"/>
          </a:p>
        </p:txBody>
      </p:sp>
      <p:sp>
        <p:nvSpPr>
          <p:cNvPr id="5" name="Text 3"/>
          <p:cNvSpPr/>
          <p:nvPr/>
        </p:nvSpPr>
        <p:spPr>
          <a:xfrm>
            <a:off x="661574" y="2634754"/>
            <a:ext cx="11478132"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Examine the graph description carefully, then move to your corner.</a:t>
            </a:r>
            <a:endParaRPr lang="en-US" sz="1300" dirty="0"/>
          </a:p>
        </p:txBody>
      </p:sp>
      <p:sp>
        <p:nvSpPr>
          <p:cNvPr id="6" name="Shape 4"/>
          <p:cNvSpPr/>
          <p:nvPr/>
        </p:nvSpPr>
        <p:spPr>
          <a:xfrm>
            <a:off x="542515" y="3035796"/>
            <a:ext cx="6034234" cy="2400796"/>
          </a:xfrm>
          <a:prstGeom prst="roundRect">
            <a:avLst>
              <a:gd name="adj" fmla="val 4960"/>
            </a:avLst>
          </a:prstGeom>
          <a:solidFill>
            <a:srgbClr val="461C11">
              <a:alpha val="95000"/>
            </a:srgbClr>
          </a:solidFill>
          <a:ln/>
        </p:spPr>
      </p:sp>
      <p:sp>
        <p:nvSpPr>
          <p:cNvPr id="7" name="Text 5"/>
          <p:cNvSpPr/>
          <p:nvPr/>
        </p:nvSpPr>
        <p:spPr>
          <a:xfrm>
            <a:off x="707809" y="3201095"/>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FFFFFF"/>
                </a:solidFill>
                <a:latin typeface="Marcellus" pitchFamily="34" charset="0"/>
                <a:ea typeface="Marcellus" pitchFamily="34" charset="-122"/>
                <a:cs typeface="Marcellus" pitchFamily="34" charset="-120"/>
              </a:rPr>
              <a:t>The Graph</a:t>
            </a:r>
            <a:endParaRPr lang="en-US" sz="1850" dirty="0"/>
          </a:p>
        </p:txBody>
      </p:sp>
      <p:sp>
        <p:nvSpPr>
          <p:cNvPr id="8" name="Text 6"/>
          <p:cNvSpPr/>
          <p:nvPr/>
        </p:nvSpPr>
        <p:spPr>
          <a:xfrm>
            <a:off x="707809" y="3675360"/>
            <a:ext cx="5703646" cy="1157684"/>
          </a:xfrm>
          <a:prstGeom prst="rect">
            <a:avLst/>
          </a:prstGeom>
          <a:noFill/>
          <a:ln/>
        </p:spPr>
        <p:txBody>
          <a:bodyPr wrap="square" lIns="0" tIns="0" rIns="0" bIns="0" rtlCol="0" anchor="t"/>
          <a:lstStyle/>
          <a:p>
            <a:pPr marL="0" indent="0" algn="l">
              <a:lnSpc>
                <a:spcPct val="108000"/>
              </a:lnSpc>
              <a:buNone/>
            </a:pPr>
            <a:r>
              <a:rPr lang="en-US" sz="1300" dirty="0">
                <a:solidFill>
                  <a:srgbClr val="FFFFFF"/>
                </a:solidFill>
                <a:latin typeface="Montserrat" pitchFamily="34" charset="0"/>
                <a:ea typeface="Montserrat" pitchFamily="34" charset="-122"/>
                <a:cs typeface="Montserrat" pitchFamily="34" charset="-120"/>
              </a:rPr>
              <a:t>This is a </a:t>
            </a:r>
            <a:r>
              <a:rPr lang="en-US" sz="1300" b="1" dirty="0">
                <a:solidFill>
                  <a:srgbClr val="FFFFFF"/>
                </a:solidFill>
                <a:latin typeface="Montserrat Bold" pitchFamily="34" charset="0"/>
                <a:ea typeface="Montserrat Bold" pitchFamily="34" charset="-122"/>
                <a:cs typeface="Montserrat Bold" pitchFamily="34" charset="-120"/>
              </a:rPr>
              <a:t>velocity-time graph</a:t>
            </a:r>
            <a:r>
              <a:rPr lang="en-US" sz="1300" dirty="0">
                <a:solidFill>
                  <a:srgbClr val="FFFFFF"/>
                </a:solidFill>
                <a:latin typeface="Montserrat" pitchFamily="34" charset="0"/>
                <a:ea typeface="Montserrat" pitchFamily="34" charset="-122"/>
                <a:cs typeface="Montserrat" pitchFamily="34" charset="-120"/>
              </a:rPr>
              <a:t>.</a:t>
            </a:r>
            <a:endParaRPr lang="en-US" sz="1300" dirty="0"/>
          </a:p>
          <a:p>
            <a:pPr marL="0" indent="0" algn="l">
              <a:lnSpc>
                <a:spcPct val="108000"/>
              </a:lnSpc>
              <a:buNone/>
            </a:pPr>
            <a:r>
              <a:rPr lang="en-US" sz="1300" dirty="0">
                <a:solidFill>
                  <a:srgbClr val="FFFFFF"/>
                </a:solidFill>
                <a:latin typeface="Montserrat" pitchFamily="34" charset="0"/>
                <a:ea typeface="Montserrat" pitchFamily="34" charset="-122"/>
                <a:cs typeface="Montserrat" pitchFamily="34" charset="-120"/>
              </a:rPr>
              <a:t>The line is </a:t>
            </a:r>
            <a:r>
              <a:rPr lang="en-US" sz="1300" b="1" dirty="0">
                <a:solidFill>
                  <a:srgbClr val="FFFFFF"/>
                </a:solidFill>
                <a:latin typeface="Montserrat Bold" pitchFamily="34" charset="0"/>
                <a:ea typeface="Montserrat Bold" pitchFamily="34" charset="-122"/>
                <a:cs typeface="Montserrat Bold" pitchFamily="34" charset="-120"/>
              </a:rPr>
              <a:t>perfectly horizontal</a:t>
            </a:r>
            <a:r>
              <a:rPr lang="en-US" sz="1300" dirty="0">
                <a:solidFill>
                  <a:srgbClr val="FFFFFF"/>
                </a:solidFill>
                <a:latin typeface="Montserrat" pitchFamily="34" charset="0"/>
                <a:ea typeface="Montserrat" pitchFamily="34" charset="-122"/>
                <a:cs typeface="Montserrat" pitchFamily="34" charset="-120"/>
              </a:rPr>
              <a:t>, positioned above the zero axis on the y-axis.</a:t>
            </a:r>
            <a:endParaRPr lang="en-US" sz="1300" dirty="0"/>
          </a:p>
          <a:p>
            <a:pPr marL="0" indent="0" algn="l">
              <a:lnSpc>
                <a:spcPct val="108000"/>
              </a:lnSpc>
              <a:buNone/>
            </a:pPr>
            <a:r>
              <a:rPr lang="en-US" sz="1300" dirty="0">
                <a:solidFill>
                  <a:srgbClr val="FFFFFF"/>
                </a:solidFill>
                <a:latin typeface="Montserrat" pitchFamily="34" charset="0"/>
                <a:ea typeface="Montserrat" pitchFamily="34" charset="-122"/>
                <a:cs typeface="Montserrat" pitchFamily="34" charset="-120"/>
              </a:rPr>
              <a:t>The line does not slope upward or downward at any point.</a:t>
            </a:r>
            <a:endParaRPr lang="en-US" sz="1300" dirty="0"/>
          </a:p>
        </p:txBody>
      </p:sp>
      <p:sp>
        <p:nvSpPr>
          <p:cNvPr id="9" name="Text 7"/>
          <p:cNvSpPr/>
          <p:nvPr/>
        </p:nvSpPr>
        <p:spPr>
          <a:xfrm>
            <a:off x="6867452" y="3201095"/>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Your Options</a:t>
            </a:r>
            <a:endParaRPr lang="en-US" sz="1850" dirty="0"/>
          </a:p>
        </p:txBody>
      </p:sp>
      <p:sp>
        <p:nvSpPr>
          <p:cNvPr id="10" name="Text 8"/>
          <p:cNvSpPr/>
          <p:nvPr/>
        </p:nvSpPr>
        <p:spPr>
          <a:xfrm>
            <a:off x="6867452" y="3675360"/>
            <a:ext cx="4668919" cy="1033562"/>
          </a:xfrm>
          <a:prstGeom prst="rect">
            <a:avLst/>
          </a:prstGeom>
          <a:noFill/>
          <a:ln/>
        </p:spPr>
        <p:txBody>
          <a:bodyPr wrap="square" lIns="0" tIns="0" rIns="0" bIns="0" rtlCol="0" anchor="t">
            <a:normAutofit/>
          </a:bodyPr>
          <a:lstStyle/>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At rest</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Constant velocity</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Speeding up</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Slowing down</a:t>
            </a:r>
            <a:endParaRPr lang="en-US" sz="1300" dirty="0"/>
          </a:p>
        </p:txBody>
      </p:sp>
      <p:sp>
        <p:nvSpPr>
          <p:cNvPr id="11" name="Text 9"/>
          <p:cNvSpPr/>
          <p:nvPr/>
        </p:nvSpPr>
        <p:spPr>
          <a:xfrm>
            <a:off x="6867452" y="4857750"/>
            <a:ext cx="4668919"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Move to your corner now. Discuss your reasoning with the group before the answer is revealed.</a:t>
            </a:r>
            <a:endParaRPr lang="en-US" sz="1300" dirty="0"/>
          </a:p>
        </p:txBody>
      </p:sp>
      <p:sp>
        <p:nvSpPr>
          <p:cNvPr id="12" name="Text 10"/>
          <p:cNvSpPr/>
          <p:nvPr/>
        </p:nvSpPr>
        <p:spPr>
          <a:xfrm>
            <a:off x="51989" y="5622627"/>
            <a:ext cx="11478132" cy="172045"/>
          </a:xfrm>
          <a:prstGeom prst="rect">
            <a:avLst/>
          </a:prstGeom>
          <a:noFill/>
          <a:ln/>
        </p:spPr>
        <p:txBody>
          <a:bodyPr wrap="none" lIns="0" tIns="0" rIns="0" bIns="0" rtlCol="0" anchor="t"/>
          <a:lstStyle/>
          <a:p>
            <a:pPr marL="0" indent="0" algn="r">
              <a:lnSpc>
                <a:spcPct val="108000"/>
              </a:lnSpc>
              <a:buNone/>
            </a:pPr>
            <a:r>
              <a:rPr lang="en-US" sz="1000" b="1" u="sng" dirty="0">
                <a:solidFill>
                  <a:srgbClr val="FF954F"/>
                </a:solidFill>
                <a:latin typeface="Montserrat Bold" pitchFamily="34" charset="0"/>
                <a:ea typeface="Montserrat Bold" pitchFamily="34" charset="-122"/>
                <a:cs typeface="Montserrat Bold" pitchFamily="34" charset="-120"/>
                <a:hlinkClick r:id="rId3">
                  <a:extLst>
                    <a:ext uri="{A12FA001-AC4F-418D-AE19-62706E023703}">
                      <ahyp:hlinkClr xmlns:ahyp="http://schemas.microsoft.com/office/drawing/2018/hyperlinkcolor" val="tx"/>
                    </a:ext>
                  </a:extLst>
                </a:hlinkClick>
              </a:rPr>
              <a:t>thelucidstem.com</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954F"/>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1407</Words>
  <Application>Microsoft Office PowerPoint</Application>
  <PresentationFormat>Widescreen</PresentationFormat>
  <Paragraphs>189</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Montserrat</vt:lpstr>
      <vt:lpstr>Montserrat Bold</vt:lpstr>
      <vt:lpstr>Arial</vt:lpstr>
      <vt:lpstr>Marcellus Light</vt:lpstr>
      <vt:lpstr>Marcellus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REJO</dc:creator>
  <cp:lastModifiedBy>Rejo Raghuvaran</cp:lastModifiedBy>
  <cp:revision>3</cp:revision>
  <dcterms:created xsi:type="dcterms:W3CDTF">2026-06-22T19:07:48Z</dcterms:created>
  <dcterms:modified xsi:type="dcterms:W3CDTF">2026-06-22T19:12:18Z</dcterms:modified>
</cp:coreProperties>
</file>