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6858000" cy="12192000"/>
  <p:embeddedFontLst>
    <p:embeddedFont>
      <p:font typeface="Marcellus" panose="020E0602050203020307" pitchFamily="34" charset="0"/>
      <p:regular r:id="rId14"/>
    </p:embeddedFont>
    <p:embeddedFont>
      <p:font typeface="Montserrat" pitchFamily="2" charset="0"/>
      <p:regular r:id="rId15"/>
      <p:bold r:id="rId16"/>
      <p:italic r:id="rId17"/>
      <p:boldItalic r:id="rId18"/>
    </p:embeddedFont>
    <p:embeddedFont>
      <p:font typeface="Montserrat Bold" pitchFamily="2" charset="0"/>
      <p:regular r:id="rId19"/>
      <p:bold r:id="rId20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88" d="100"/>
          <a:sy n="88" d="100"/>
        </p:scale>
        <p:origin x="228" y="5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font" Target="fonts/font5.fntdata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4.fntdata"/><Relationship Id="rId2" Type="http://schemas.openxmlformats.org/officeDocument/2006/relationships/slide" Target="slides/slide1.xml"/><Relationship Id="rId16" Type="http://schemas.openxmlformats.org/officeDocument/2006/relationships/font" Target="fonts/font3.fntdata"/><Relationship Id="rId20" Type="http://schemas.openxmlformats.org/officeDocument/2006/relationships/font" Target="fonts/font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font" Target="fonts/font2.fntdata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font" Target="fonts/font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1.fntdata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661798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master 1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DEC8AB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4">
              <a:alpha val="95000"/>
            </a:srgbClr>
          </a:solidFill>
          <a:ln/>
        </p:spPr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thelucidstem.com" TargetMode="Externa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thelucidstem.com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thelucidstem.com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thelucidstem.com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thelucidstem.com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thelucidstem.com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hyperlink" Target="http://thelucidstem.com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hyperlink" Target="http://thelucidstem.com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thelucidstem.com" TargetMode="External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thelucidstem.com" TargetMode="External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thelucidstem.com" TargetMode="External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480048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233360" y="1299468"/>
            <a:ext cx="6328410" cy="6181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370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The Foundation of Motion</a:t>
            </a:r>
            <a:endParaRPr lang="en-US" sz="3700" dirty="0"/>
          </a:p>
        </p:txBody>
      </p:sp>
      <p:sp>
        <p:nvSpPr>
          <p:cNvPr id="4" name="Text 1"/>
          <p:cNvSpPr/>
          <p:nvPr/>
        </p:nvSpPr>
        <p:spPr>
          <a:xfrm>
            <a:off x="5233360" y="2165648"/>
            <a:ext cx="6296860" cy="64502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Every straight-line journey with constant acceleration can be described by just four equations. These equations are not magic -- they all emerge from one simple picture: the </a:t>
            </a:r>
            <a:r>
              <a:rPr lang="en-US" sz="130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velocity-time graph</a:t>
            </a: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.</a:t>
            </a:r>
            <a:endParaRPr lang="en-US" sz="1300" dirty="0"/>
          </a:p>
        </p:txBody>
      </p:sp>
      <p:sp>
        <p:nvSpPr>
          <p:cNvPr id="5" name="Shape 2"/>
          <p:cNvSpPr/>
          <p:nvPr/>
        </p:nvSpPr>
        <p:spPr>
          <a:xfrm>
            <a:off x="5233360" y="2996704"/>
            <a:ext cx="6296860" cy="2160687"/>
          </a:xfrm>
          <a:prstGeom prst="roundRect">
            <a:avLst>
              <a:gd name="adj" fmla="val 3215"/>
            </a:avLst>
          </a:prstGeom>
          <a:solidFill>
            <a:srgbClr val="FFFFF4"/>
          </a:solidFill>
          <a:ln w="19050">
            <a:solidFill>
              <a:srgbClr val="FFE0CC"/>
            </a:solidFill>
            <a:prstDash val="solid"/>
          </a:ln>
        </p:spPr>
      </p:sp>
      <p:sp>
        <p:nvSpPr>
          <p:cNvPr id="6" name="Shape 3"/>
          <p:cNvSpPr/>
          <p:nvPr/>
        </p:nvSpPr>
        <p:spPr>
          <a:xfrm>
            <a:off x="5252410" y="3015754"/>
            <a:ext cx="6258761" cy="1168797"/>
          </a:xfrm>
          <a:prstGeom prst="rect">
            <a:avLst/>
          </a:prstGeom>
          <a:solidFill>
            <a:srgbClr val="FFFFF4"/>
          </a:solidFill>
          <a:ln/>
        </p:spPr>
      </p:sp>
      <p:sp>
        <p:nvSpPr>
          <p:cNvPr id="7" name="Text 4"/>
          <p:cNvSpPr/>
          <p:nvPr/>
        </p:nvSpPr>
        <p:spPr>
          <a:xfrm>
            <a:off x="5417704" y="3181052"/>
            <a:ext cx="2377420" cy="3089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85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Gradient</a:t>
            </a:r>
            <a:endParaRPr lang="en-US" sz="1850" dirty="0"/>
          </a:p>
        </p:txBody>
      </p:sp>
      <p:sp>
        <p:nvSpPr>
          <p:cNvPr id="8" name="Text 5"/>
          <p:cNvSpPr/>
          <p:nvPr/>
        </p:nvSpPr>
        <p:spPr>
          <a:xfrm>
            <a:off x="5417704" y="3589238"/>
            <a:ext cx="5928172" cy="43001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What physical quantity does the slope of a velocity-time graph represent?</a:t>
            </a:r>
            <a:endParaRPr lang="en-US" sz="1300" dirty="0"/>
          </a:p>
        </p:txBody>
      </p:sp>
      <p:sp>
        <p:nvSpPr>
          <p:cNvPr id="9" name="Shape 6"/>
          <p:cNvSpPr/>
          <p:nvPr/>
        </p:nvSpPr>
        <p:spPr>
          <a:xfrm>
            <a:off x="5252410" y="4184551"/>
            <a:ext cx="6258761" cy="953790"/>
          </a:xfrm>
          <a:prstGeom prst="rect">
            <a:avLst/>
          </a:prstGeom>
          <a:solidFill>
            <a:srgbClr val="FFFFF4"/>
          </a:solidFill>
          <a:ln/>
        </p:spPr>
      </p:sp>
      <p:sp>
        <p:nvSpPr>
          <p:cNvPr id="10" name="Shape 7"/>
          <p:cNvSpPr/>
          <p:nvPr/>
        </p:nvSpPr>
        <p:spPr>
          <a:xfrm>
            <a:off x="5252410" y="4184551"/>
            <a:ext cx="6258761" cy="19050"/>
          </a:xfrm>
          <a:prstGeom prst="roundRect">
            <a:avLst>
              <a:gd name="adj" fmla="val 364642"/>
            </a:avLst>
          </a:prstGeom>
          <a:solidFill>
            <a:srgbClr val="FFE0CC"/>
          </a:solidFill>
          <a:ln/>
        </p:spPr>
      </p:sp>
      <p:sp>
        <p:nvSpPr>
          <p:cNvPr id="11" name="Text 8"/>
          <p:cNvSpPr/>
          <p:nvPr/>
        </p:nvSpPr>
        <p:spPr>
          <a:xfrm>
            <a:off x="5417704" y="4349849"/>
            <a:ext cx="2377420" cy="3089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85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Area</a:t>
            </a:r>
            <a:endParaRPr lang="en-US" sz="1850" dirty="0"/>
          </a:p>
        </p:txBody>
      </p:sp>
      <p:sp>
        <p:nvSpPr>
          <p:cNvPr id="12" name="Text 9"/>
          <p:cNvSpPr/>
          <p:nvPr/>
        </p:nvSpPr>
        <p:spPr>
          <a:xfrm>
            <a:off x="5417704" y="4758035"/>
            <a:ext cx="5928172" cy="2150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What physical quantity does the area beneath the line represent?</a:t>
            </a:r>
            <a:endParaRPr lang="en-US" sz="1300" dirty="0"/>
          </a:p>
        </p:txBody>
      </p:sp>
      <p:sp>
        <p:nvSpPr>
          <p:cNvPr id="13" name="Text 10"/>
          <p:cNvSpPr/>
          <p:nvPr/>
        </p:nvSpPr>
        <p:spPr>
          <a:xfrm>
            <a:off x="4623776" y="5343426"/>
            <a:ext cx="6906444" cy="2150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ct val="108000"/>
              </a:lnSpc>
              <a:buNone/>
            </a:pPr>
            <a:r>
              <a:rPr lang="en-US" sz="1300" b="1" u="sng" dirty="0">
                <a:solidFill>
                  <a:srgbClr val="FF95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thelucidstem.com</a:t>
            </a:r>
            <a:endParaRPr lang="en-US" sz="13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1574" y="1117600"/>
            <a:ext cx="8083745" cy="6181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370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How to Choose the Right Equation</a:t>
            </a:r>
            <a:endParaRPr lang="en-US" sz="3700" dirty="0"/>
          </a:p>
        </p:txBody>
      </p:sp>
      <p:sp>
        <p:nvSpPr>
          <p:cNvPr id="3" name="Text 1"/>
          <p:cNvSpPr/>
          <p:nvPr/>
        </p:nvSpPr>
        <p:spPr>
          <a:xfrm>
            <a:off x="661574" y="2066429"/>
            <a:ext cx="11478132" cy="2150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Never guess. Follow this strict, systematic method every time.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661574" y="2467471"/>
            <a:ext cx="330688" cy="21500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300" dirty="0">
                <a:solidFill>
                  <a:srgbClr val="67534F"/>
                </a:solidFill>
                <a:latin typeface="Marcellus Light" pitchFamily="34" charset="0"/>
                <a:ea typeface="Marcellus Light" pitchFamily="34" charset="-122"/>
                <a:cs typeface="Marcellus Light" pitchFamily="34" charset="-120"/>
              </a:rPr>
              <a:t>01</a:t>
            </a:r>
            <a:endParaRPr lang="en-US" sz="1300" dirty="0"/>
          </a:p>
        </p:txBody>
      </p:sp>
      <p:sp>
        <p:nvSpPr>
          <p:cNvPr id="5" name="Shape 3"/>
          <p:cNvSpPr/>
          <p:nvPr/>
        </p:nvSpPr>
        <p:spPr>
          <a:xfrm>
            <a:off x="661574" y="2737743"/>
            <a:ext cx="3512653" cy="19050"/>
          </a:xfrm>
          <a:prstGeom prst="rect">
            <a:avLst/>
          </a:prstGeom>
          <a:solidFill>
            <a:srgbClr val="FF954F"/>
          </a:solidFill>
          <a:ln/>
        </p:spPr>
      </p:sp>
      <p:sp>
        <p:nvSpPr>
          <p:cNvPr id="6" name="Text 4"/>
          <p:cNvSpPr/>
          <p:nvPr/>
        </p:nvSpPr>
        <p:spPr>
          <a:xfrm>
            <a:off x="661574" y="2858492"/>
            <a:ext cx="2377420" cy="3089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85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List all five symbols</a:t>
            </a:r>
            <a:endParaRPr lang="en-US" sz="1850" dirty="0"/>
          </a:p>
        </p:txBody>
      </p:sp>
      <p:sp>
        <p:nvSpPr>
          <p:cNvPr id="7" name="Text 5"/>
          <p:cNvSpPr/>
          <p:nvPr/>
        </p:nvSpPr>
        <p:spPr>
          <a:xfrm>
            <a:off x="661574" y="3266678"/>
            <a:ext cx="3512653" cy="43001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Write </a:t>
            </a:r>
            <a:r>
              <a:rPr lang="en-US" sz="1300" i="1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s, u, v, a, t</a:t>
            </a: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vertically down the side of your working.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4339521" y="2467471"/>
            <a:ext cx="330688" cy="21500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300" dirty="0">
                <a:solidFill>
                  <a:srgbClr val="67534F"/>
                </a:solidFill>
                <a:latin typeface="Marcellus Light" pitchFamily="34" charset="0"/>
                <a:ea typeface="Marcellus Light" pitchFamily="34" charset="-122"/>
                <a:cs typeface="Marcellus Light" pitchFamily="34" charset="-120"/>
              </a:rPr>
              <a:t>02</a:t>
            </a:r>
            <a:endParaRPr lang="en-US" sz="1300" dirty="0"/>
          </a:p>
        </p:txBody>
      </p:sp>
      <p:sp>
        <p:nvSpPr>
          <p:cNvPr id="9" name="Shape 7"/>
          <p:cNvSpPr/>
          <p:nvPr/>
        </p:nvSpPr>
        <p:spPr>
          <a:xfrm>
            <a:off x="4339521" y="2737743"/>
            <a:ext cx="3512653" cy="19050"/>
          </a:xfrm>
          <a:prstGeom prst="rect">
            <a:avLst/>
          </a:prstGeom>
          <a:solidFill>
            <a:srgbClr val="FF954F"/>
          </a:solidFill>
          <a:ln/>
        </p:spPr>
      </p:sp>
      <p:sp>
        <p:nvSpPr>
          <p:cNvPr id="10" name="Text 8"/>
          <p:cNvSpPr/>
          <p:nvPr/>
        </p:nvSpPr>
        <p:spPr>
          <a:xfrm>
            <a:off x="4339521" y="2858492"/>
            <a:ext cx="2377420" cy="3089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85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Fill in known values</a:t>
            </a:r>
            <a:endParaRPr lang="en-US" sz="1850" dirty="0"/>
          </a:p>
        </p:txBody>
      </p:sp>
      <p:sp>
        <p:nvSpPr>
          <p:cNvPr id="11" name="Text 9"/>
          <p:cNvSpPr/>
          <p:nvPr/>
        </p:nvSpPr>
        <p:spPr>
          <a:xfrm>
            <a:off x="4339521" y="3266678"/>
            <a:ext cx="3512653" cy="43001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Assign the three given quantities to their correct symbols, taking care with signs.</a:t>
            </a:r>
            <a:endParaRPr lang="en-US" sz="1300" dirty="0"/>
          </a:p>
        </p:txBody>
      </p:sp>
      <p:sp>
        <p:nvSpPr>
          <p:cNvPr id="12" name="Text 10"/>
          <p:cNvSpPr/>
          <p:nvPr/>
        </p:nvSpPr>
        <p:spPr>
          <a:xfrm>
            <a:off x="8017468" y="2467471"/>
            <a:ext cx="330688" cy="21500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300" dirty="0">
                <a:solidFill>
                  <a:srgbClr val="67534F"/>
                </a:solidFill>
                <a:latin typeface="Marcellus Light" pitchFamily="34" charset="0"/>
                <a:ea typeface="Marcellus Light" pitchFamily="34" charset="-122"/>
                <a:cs typeface="Marcellus Light" pitchFamily="34" charset="-120"/>
              </a:rPr>
              <a:t>03</a:t>
            </a:r>
            <a:endParaRPr lang="en-US" sz="1300" dirty="0"/>
          </a:p>
        </p:txBody>
      </p:sp>
      <p:sp>
        <p:nvSpPr>
          <p:cNvPr id="13" name="Shape 11"/>
          <p:cNvSpPr/>
          <p:nvPr/>
        </p:nvSpPr>
        <p:spPr>
          <a:xfrm>
            <a:off x="8017468" y="2737743"/>
            <a:ext cx="3512653" cy="19050"/>
          </a:xfrm>
          <a:prstGeom prst="rect">
            <a:avLst/>
          </a:prstGeom>
          <a:solidFill>
            <a:srgbClr val="FF954F"/>
          </a:solidFill>
          <a:ln/>
        </p:spPr>
      </p:sp>
      <p:sp>
        <p:nvSpPr>
          <p:cNvPr id="14" name="Text 12"/>
          <p:cNvSpPr/>
          <p:nvPr/>
        </p:nvSpPr>
        <p:spPr>
          <a:xfrm>
            <a:off x="8017468" y="2858492"/>
            <a:ext cx="2377420" cy="3089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85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Mark the target</a:t>
            </a:r>
            <a:endParaRPr lang="en-US" sz="1850" dirty="0"/>
          </a:p>
        </p:txBody>
      </p:sp>
      <p:sp>
        <p:nvSpPr>
          <p:cNvPr id="15" name="Text 13"/>
          <p:cNvSpPr/>
          <p:nvPr/>
        </p:nvSpPr>
        <p:spPr>
          <a:xfrm>
            <a:off x="8017468" y="3266678"/>
            <a:ext cx="3512653" cy="43001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Place a question mark next to the quantity you are required to find.</a:t>
            </a:r>
            <a:endParaRPr lang="en-US" sz="1300" dirty="0"/>
          </a:p>
        </p:txBody>
      </p:sp>
      <p:sp>
        <p:nvSpPr>
          <p:cNvPr id="16" name="Text 14"/>
          <p:cNvSpPr/>
          <p:nvPr/>
        </p:nvSpPr>
        <p:spPr>
          <a:xfrm>
            <a:off x="661574" y="3986014"/>
            <a:ext cx="330688" cy="21500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300" dirty="0">
                <a:solidFill>
                  <a:srgbClr val="67534F"/>
                </a:solidFill>
                <a:latin typeface="Marcellus Light" pitchFamily="34" charset="0"/>
                <a:ea typeface="Marcellus Light" pitchFamily="34" charset="-122"/>
                <a:cs typeface="Marcellus Light" pitchFamily="34" charset="-120"/>
              </a:rPr>
              <a:t>04</a:t>
            </a:r>
            <a:endParaRPr lang="en-US" sz="1300" dirty="0"/>
          </a:p>
        </p:txBody>
      </p:sp>
      <p:sp>
        <p:nvSpPr>
          <p:cNvPr id="17" name="Shape 15"/>
          <p:cNvSpPr/>
          <p:nvPr/>
        </p:nvSpPr>
        <p:spPr>
          <a:xfrm>
            <a:off x="661574" y="4256286"/>
            <a:ext cx="5351626" cy="19050"/>
          </a:xfrm>
          <a:prstGeom prst="rect">
            <a:avLst/>
          </a:prstGeom>
          <a:solidFill>
            <a:srgbClr val="FF954F"/>
          </a:solidFill>
          <a:ln/>
        </p:spPr>
      </p:sp>
      <p:sp>
        <p:nvSpPr>
          <p:cNvPr id="18" name="Text 16"/>
          <p:cNvSpPr/>
          <p:nvPr/>
        </p:nvSpPr>
        <p:spPr>
          <a:xfrm>
            <a:off x="661574" y="4377035"/>
            <a:ext cx="2377420" cy="3089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85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Cross out the blank</a:t>
            </a:r>
            <a:endParaRPr lang="en-US" sz="1850" dirty="0"/>
          </a:p>
        </p:txBody>
      </p:sp>
      <p:sp>
        <p:nvSpPr>
          <p:cNvPr id="19" name="Text 17"/>
          <p:cNvSpPr/>
          <p:nvPr/>
        </p:nvSpPr>
        <p:spPr>
          <a:xfrm>
            <a:off x="661574" y="4785221"/>
            <a:ext cx="5351626" cy="43001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The symbol with no value and no question mark is the missing quantity. Cross it out.</a:t>
            </a:r>
            <a:endParaRPr lang="en-US" sz="1300" dirty="0"/>
          </a:p>
        </p:txBody>
      </p:sp>
      <p:sp>
        <p:nvSpPr>
          <p:cNvPr id="20" name="Text 18"/>
          <p:cNvSpPr/>
          <p:nvPr/>
        </p:nvSpPr>
        <p:spPr>
          <a:xfrm>
            <a:off x="6178495" y="3986014"/>
            <a:ext cx="330688" cy="21500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300" dirty="0">
                <a:solidFill>
                  <a:srgbClr val="67534F"/>
                </a:solidFill>
                <a:latin typeface="Marcellus Light" pitchFamily="34" charset="0"/>
                <a:ea typeface="Marcellus Light" pitchFamily="34" charset="-122"/>
                <a:cs typeface="Marcellus Light" pitchFamily="34" charset="-120"/>
              </a:rPr>
              <a:t>05</a:t>
            </a:r>
            <a:endParaRPr lang="en-US" sz="1300" dirty="0"/>
          </a:p>
        </p:txBody>
      </p:sp>
      <p:sp>
        <p:nvSpPr>
          <p:cNvPr id="21" name="Shape 19"/>
          <p:cNvSpPr/>
          <p:nvPr/>
        </p:nvSpPr>
        <p:spPr>
          <a:xfrm>
            <a:off x="6178495" y="4256286"/>
            <a:ext cx="5351626" cy="19050"/>
          </a:xfrm>
          <a:prstGeom prst="rect">
            <a:avLst/>
          </a:prstGeom>
          <a:solidFill>
            <a:srgbClr val="FF954F"/>
          </a:solidFill>
          <a:ln/>
        </p:spPr>
      </p:sp>
      <p:sp>
        <p:nvSpPr>
          <p:cNvPr id="22" name="Text 20"/>
          <p:cNvSpPr/>
          <p:nvPr/>
        </p:nvSpPr>
        <p:spPr>
          <a:xfrm>
            <a:off x="6178495" y="4377035"/>
            <a:ext cx="2377420" cy="3089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85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Select the equation</a:t>
            </a:r>
            <a:endParaRPr lang="en-US" sz="1850" dirty="0"/>
          </a:p>
        </p:txBody>
      </p:sp>
      <p:sp>
        <p:nvSpPr>
          <p:cNvPr id="23" name="Text 21"/>
          <p:cNvSpPr/>
          <p:nvPr/>
        </p:nvSpPr>
        <p:spPr>
          <a:xfrm>
            <a:off x="6178495" y="4785221"/>
            <a:ext cx="5351626" cy="43001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Choose the suvat equation that </a:t>
            </a:r>
            <a:r>
              <a:rPr lang="en-US" sz="1300" i="1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does not contain</a:t>
            </a: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the crossed-out symbol. That is your equation.</a:t>
            </a:r>
            <a:endParaRPr lang="en-US" sz="1300" dirty="0"/>
          </a:p>
        </p:txBody>
      </p:sp>
      <p:sp>
        <p:nvSpPr>
          <p:cNvPr id="24" name="Text 22"/>
          <p:cNvSpPr/>
          <p:nvPr/>
        </p:nvSpPr>
        <p:spPr>
          <a:xfrm>
            <a:off x="51989" y="5525294"/>
            <a:ext cx="11478132" cy="2150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ct val="108000"/>
              </a:lnSpc>
              <a:buNone/>
            </a:pPr>
            <a:r>
              <a:rPr lang="en-US" sz="1300" b="1" u="sng" dirty="0">
                <a:solidFill>
                  <a:srgbClr val="FF95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thelucidstem.com</a:t>
            </a:r>
            <a:endParaRPr lang="en-US" sz="13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91215" y="0"/>
            <a:ext cx="480048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61475" y="483195"/>
            <a:ext cx="4889080" cy="55622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335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Prove It.</a:t>
            </a:r>
            <a:endParaRPr lang="en-US" sz="3350" dirty="0"/>
          </a:p>
        </p:txBody>
      </p:sp>
      <p:sp>
        <p:nvSpPr>
          <p:cNvPr id="4" name="Text 1"/>
          <p:cNvSpPr/>
          <p:nvPr/>
        </p:nvSpPr>
        <p:spPr>
          <a:xfrm>
            <a:off x="661475" y="1240334"/>
            <a:ext cx="6296860" cy="36750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3000"/>
              </a:lnSpc>
              <a:buNone/>
            </a:pPr>
            <a:r>
              <a:rPr lang="en-US" sz="11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Complete the following independently and in silence before leaving. Show all working, including your suvat list for each question.</a:t>
            </a:r>
            <a:endParaRPr lang="en-US" sz="1150" dirty="0"/>
          </a:p>
        </p:txBody>
      </p:sp>
      <p:sp>
        <p:nvSpPr>
          <p:cNvPr id="5" name="Shape 2"/>
          <p:cNvSpPr/>
          <p:nvPr/>
        </p:nvSpPr>
        <p:spPr>
          <a:xfrm>
            <a:off x="661475" y="1758553"/>
            <a:ext cx="6296860" cy="878086"/>
          </a:xfrm>
          <a:prstGeom prst="roundRect">
            <a:avLst>
              <a:gd name="adj" fmla="val 7120"/>
            </a:avLst>
          </a:prstGeom>
          <a:solidFill>
            <a:srgbClr val="FFFFF4">
              <a:alpha val="95000"/>
            </a:srgbClr>
          </a:solidFill>
          <a:ln w="19050">
            <a:solidFill>
              <a:srgbClr val="FFE0CC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829349" y="1926431"/>
            <a:ext cx="2139698" cy="2782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65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Question 1</a:t>
            </a:r>
            <a:endParaRPr lang="en-US" sz="1650" dirty="0"/>
          </a:p>
        </p:txBody>
      </p:sp>
      <p:sp>
        <p:nvSpPr>
          <p:cNvPr id="7" name="Text 4"/>
          <p:cNvSpPr/>
          <p:nvPr/>
        </p:nvSpPr>
        <p:spPr>
          <a:xfrm>
            <a:off x="829349" y="2285008"/>
            <a:ext cx="5961112" cy="18375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3000"/>
              </a:lnSpc>
              <a:buNone/>
            </a:pPr>
            <a:r>
              <a:rPr lang="en-US" sz="11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 train accelerates from 12 m s-1 at 0.50 m s-2 for 20 s. Find its final velocity.</a:t>
            </a:r>
            <a:endParaRPr lang="en-US" sz="1150" dirty="0"/>
          </a:p>
        </p:txBody>
      </p:sp>
      <p:sp>
        <p:nvSpPr>
          <p:cNvPr id="8" name="Shape 5"/>
          <p:cNvSpPr/>
          <p:nvPr/>
        </p:nvSpPr>
        <p:spPr>
          <a:xfrm>
            <a:off x="661475" y="2770584"/>
            <a:ext cx="6296860" cy="878086"/>
          </a:xfrm>
          <a:prstGeom prst="roundRect">
            <a:avLst>
              <a:gd name="adj" fmla="val 7120"/>
            </a:avLst>
          </a:prstGeom>
          <a:solidFill>
            <a:srgbClr val="FFFFF4">
              <a:alpha val="95000"/>
            </a:srgbClr>
          </a:solidFill>
          <a:ln w="19050">
            <a:solidFill>
              <a:srgbClr val="FFE0CC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829349" y="2938463"/>
            <a:ext cx="2139698" cy="2782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65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Question 2</a:t>
            </a:r>
            <a:endParaRPr lang="en-US" sz="1650" dirty="0"/>
          </a:p>
        </p:txBody>
      </p:sp>
      <p:sp>
        <p:nvSpPr>
          <p:cNvPr id="10" name="Text 7"/>
          <p:cNvSpPr/>
          <p:nvPr/>
        </p:nvSpPr>
        <p:spPr>
          <a:xfrm>
            <a:off x="829349" y="3297039"/>
            <a:ext cx="5961112" cy="18375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3000"/>
              </a:lnSpc>
              <a:buNone/>
            </a:pPr>
            <a:r>
              <a:rPr lang="en-US" sz="11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 cyclist speeds up from 4.0 m s-1 to 10 m s-1 in 8.0 s. Find the distance travelled.</a:t>
            </a:r>
            <a:endParaRPr lang="en-US" sz="1150" dirty="0"/>
          </a:p>
        </p:txBody>
      </p:sp>
      <p:sp>
        <p:nvSpPr>
          <p:cNvPr id="11" name="Shape 8"/>
          <p:cNvSpPr/>
          <p:nvPr/>
        </p:nvSpPr>
        <p:spPr>
          <a:xfrm>
            <a:off x="661475" y="3782616"/>
            <a:ext cx="6296860" cy="1061839"/>
          </a:xfrm>
          <a:prstGeom prst="roundRect">
            <a:avLst>
              <a:gd name="adj" fmla="val 5888"/>
            </a:avLst>
          </a:prstGeom>
          <a:solidFill>
            <a:srgbClr val="FFFFF4">
              <a:alpha val="95000"/>
            </a:srgbClr>
          </a:solidFill>
          <a:ln w="19050">
            <a:solidFill>
              <a:srgbClr val="FFE0CC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829349" y="3950494"/>
            <a:ext cx="2139698" cy="2782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65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Question 3</a:t>
            </a:r>
            <a:endParaRPr lang="en-US" sz="1650" dirty="0"/>
          </a:p>
        </p:txBody>
      </p:sp>
      <p:sp>
        <p:nvSpPr>
          <p:cNvPr id="13" name="Text 10"/>
          <p:cNvSpPr/>
          <p:nvPr/>
        </p:nvSpPr>
        <p:spPr>
          <a:xfrm>
            <a:off x="829349" y="4309070"/>
            <a:ext cx="5961112" cy="36750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3000"/>
              </a:lnSpc>
              <a:buNone/>
            </a:pPr>
            <a:r>
              <a:rPr lang="en-US" sz="11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 car starts from rest and accelerates at 3.0 m s-2 for 5.0 s. Find the distance travelled.</a:t>
            </a:r>
            <a:endParaRPr lang="en-US" sz="1150" dirty="0"/>
          </a:p>
        </p:txBody>
      </p:sp>
      <p:sp>
        <p:nvSpPr>
          <p:cNvPr id="14" name="Shape 11"/>
          <p:cNvSpPr/>
          <p:nvPr/>
        </p:nvSpPr>
        <p:spPr>
          <a:xfrm>
            <a:off x="661475" y="4978400"/>
            <a:ext cx="6296860" cy="1061839"/>
          </a:xfrm>
          <a:prstGeom prst="roundRect">
            <a:avLst>
              <a:gd name="adj" fmla="val 5888"/>
            </a:avLst>
          </a:prstGeom>
          <a:solidFill>
            <a:srgbClr val="FFFFF4">
              <a:alpha val="95000"/>
            </a:srgbClr>
          </a:solidFill>
          <a:ln w="19050">
            <a:solidFill>
              <a:srgbClr val="FFE0CC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829349" y="5146278"/>
            <a:ext cx="2139698" cy="2782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65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Question 4</a:t>
            </a:r>
            <a:endParaRPr lang="en-US" sz="1650" dirty="0"/>
          </a:p>
        </p:txBody>
      </p:sp>
      <p:sp>
        <p:nvSpPr>
          <p:cNvPr id="16" name="Text 13"/>
          <p:cNvSpPr/>
          <p:nvPr/>
        </p:nvSpPr>
        <p:spPr>
          <a:xfrm>
            <a:off x="829349" y="5504855"/>
            <a:ext cx="5961112" cy="36750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3000"/>
              </a:lnSpc>
              <a:buNone/>
            </a:pPr>
            <a:r>
              <a:rPr lang="en-US" sz="11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 ball moving at 2.0 m s-1 accelerates uniformly over 4.0 m to reach 6.0 m s-1. Find the acceleration.</a:t>
            </a:r>
            <a:endParaRPr lang="en-US" sz="1150" dirty="0"/>
          </a:p>
        </p:txBody>
      </p:sp>
      <p:sp>
        <p:nvSpPr>
          <p:cNvPr id="17" name="Text 14"/>
          <p:cNvSpPr/>
          <p:nvPr/>
        </p:nvSpPr>
        <p:spPr>
          <a:xfrm>
            <a:off x="51890" y="6190952"/>
            <a:ext cx="6906444" cy="18375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ct val="103000"/>
              </a:lnSpc>
              <a:buNone/>
            </a:pPr>
            <a:r>
              <a:rPr lang="en-US" sz="1150" b="1" u="sng" dirty="0">
                <a:solidFill>
                  <a:srgbClr val="FF95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thelucidstem.com</a:t>
            </a:r>
            <a:endParaRPr lang="en-US" sz="11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61574" y="990302"/>
            <a:ext cx="2047625" cy="271264"/>
          </a:xfrm>
          <a:prstGeom prst="roundRect">
            <a:avLst>
              <a:gd name="adj" fmla="val 20486"/>
            </a:avLst>
          </a:prstGeom>
          <a:solidFill>
            <a:srgbClr val="FFE0CC"/>
          </a:solidFill>
          <a:ln/>
        </p:spPr>
      </p:sp>
      <p:sp>
        <p:nvSpPr>
          <p:cNvPr id="3" name="Text 1"/>
          <p:cNvSpPr/>
          <p:nvPr/>
        </p:nvSpPr>
        <p:spPr>
          <a:xfrm>
            <a:off x="760790" y="1039912"/>
            <a:ext cx="2458778" cy="17204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0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AS &amp; A LEVEL PHYSICS 9702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661574" y="1327646"/>
            <a:ext cx="7370777" cy="6181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370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Topic: The Equations of Motion</a:t>
            </a:r>
            <a:endParaRPr lang="en-US" sz="3700" dirty="0"/>
          </a:p>
        </p:txBody>
      </p:sp>
      <p:sp>
        <p:nvSpPr>
          <p:cNvPr id="5" name="Text 3"/>
          <p:cNvSpPr/>
          <p:nvPr/>
        </p:nvSpPr>
        <p:spPr>
          <a:xfrm>
            <a:off x="661574" y="2193826"/>
            <a:ext cx="11478132" cy="2150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By the end of this lesson, you will be able to: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661574" y="2594868"/>
            <a:ext cx="330688" cy="21500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300" dirty="0">
                <a:solidFill>
                  <a:srgbClr val="67534F"/>
                </a:solidFill>
                <a:latin typeface="Marcellus Light" pitchFamily="34" charset="0"/>
                <a:ea typeface="Marcellus Light" pitchFamily="34" charset="-122"/>
                <a:cs typeface="Marcellus Light" pitchFamily="34" charset="-120"/>
              </a:rPr>
              <a:t>01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661574" y="2865140"/>
            <a:ext cx="5351626" cy="19050"/>
          </a:xfrm>
          <a:prstGeom prst="rect">
            <a:avLst/>
          </a:prstGeom>
          <a:solidFill>
            <a:srgbClr val="FF954F"/>
          </a:solidFill>
          <a:ln/>
        </p:spPr>
      </p:sp>
      <p:sp>
        <p:nvSpPr>
          <p:cNvPr id="8" name="Text 6"/>
          <p:cNvSpPr/>
          <p:nvPr/>
        </p:nvSpPr>
        <p:spPr>
          <a:xfrm>
            <a:off x="661574" y="2985889"/>
            <a:ext cx="2377420" cy="3089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85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Recall</a:t>
            </a:r>
            <a:endParaRPr lang="en-US" sz="1850" dirty="0"/>
          </a:p>
        </p:txBody>
      </p:sp>
      <p:sp>
        <p:nvSpPr>
          <p:cNvPr id="9" name="Text 7"/>
          <p:cNvSpPr/>
          <p:nvPr/>
        </p:nvSpPr>
        <p:spPr>
          <a:xfrm>
            <a:off x="661574" y="3394075"/>
            <a:ext cx="5351626" cy="2150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State all four equations for uniformly accelerated motion (suvat).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6178495" y="2594868"/>
            <a:ext cx="330688" cy="21500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300" dirty="0">
                <a:solidFill>
                  <a:srgbClr val="67534F"/>
                </a:solidFill>
                <a:latin typeface="Marcellus Light" pitchFamily="34" charset="0"/>
                <a:ea typeface="Marcellus Light" pitchFamily="34" charset="-122"/>
                <a:cs typeface="Marcellus Light" pitchFamily="34" charset="-120"/>
              </a:rPr>
              <a:t>02</a:t>
            </a:r>
            <a:endParaRPr lang="en-US" sz="1300" dirty="0"/>
          </a:p>
        </p:txBody>
      </p:sp>
      <p:sp>
        <p:nvSpPr>
          <p:cNvPr id="11" name="Shape 9"/>
          <p:cNvSpPr/>
          <p:nvPr/>
        </p:nvSpPr>
        <p:spPr>
          <a:xfrm>
            <a:off x="6178495" y="2865140"/>
            <a:ext cx="5351626" cy="19050"/>
          </a:xfrm>
          <a:prstGeom prst="rect">
            <a:avLst/>
          </a:prstGeom>
          <a:solidFill>
            <a:srgbClr val="FF954F"/>
          </a:solidFill>
          <a:ln/>
        </p:spPr>
      </p:sp>
      <p:sp>
        <p:nvSpPr>
          <p:cNvPr id="12" name="Text 10"/>
          <p:cNvSpPr/>
          <p:nvPr/>
        </p:nvSpPr>
        <p:spPr>
          <a:xfrm>
            <a:off x="6178495" y="2985889"/>
            <a:ext cx="2377420" cy="3089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85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Derive</a:t>
            </a:r>
            <a:endParaRPr lang="en-US" sz="1850" dirty="0"/>
          </a:p>
        </p:txBody>
      </p:sp>
      <p:sp>
        <p:nvSpPr>
          <p:cNvPr id="13" name="Text 11"/>
          <p:cNvSpPr/>
          <p:nvPr/>
        </p:nvSpPr>
        <p:spPr>
          <a:xfrm>
            <a:off x="6178495" y="3394075"/>
            <a:ext cx="5351626" cy="2150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Derive each equation directly from the velocity-time graph.</a:t>
            </a:r>
            <a:endParaRPr lang="en-US" sz="1300" dirty="0"/>
          </a:p>
        </p:txBody>
      </p:sp>
      <p:sp>
        <p:nvSpPr>
          <p:cNvPr id="14" name="Text 12"/>
          <p:cNvSpPr/>
          <p:nvPr/>
        </p:nvSpPr>
        <p:spPr>
          <a:xfrm>
            <a:off x="661574" y="3898404"/>
            <a:ext cx="330688" cy="21500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300" dirty="0">
                <a:solidFill>
                  <a:srgbClr val="67534F"/>
                </a:solidFill>
                <a:latin typeface="Marcellus Light" pitchFamily="34" charset="0"/>
                <a:ea typeface="Marcellus Light" pitchFamily="34" charset="-122"/>
                <a:cs typeface="Marcellus Light" pitchFamily="34" charset="-120"/>
              </a:rPr>
              <a:t>03</a:t>
            </a:r>
            <a:endParaRPr lang="en-US" sz="1300" dirty="0"/>
          </a:p>
        </p:txBody>
      </p:sp>
      <p:sp>
        <p:nvSpPr>
          <p:cNvPr id="15" name="Shape 13"/>
          <p:cNvSpPr/>
          <p:nvPr/>
        </p:nvSpPr>
        <p:spPr>
          <a:xfrm>
            <a:off x="661574" y="4168676"/>
            <a:ext cx="5351626" cy="19050"/>
          </a:xfrm>
          <a:prstGeom prst="rect">
            <a:avLst/>
          </a:prstGeom>
          <a:solidFill>
            <a:srgbClr val="FF954F"/>
          </a:solidFill>
          <a:ln/>
        </p:spPr>
      </p:sp>
      <p:sp>
        <p:nvSpPr>
          <p:cNvPr id="16" name="Text 14"/>
          <p:cNvSpPr/>
          <p:nvPr/>
        </p:nvSpPr>
        <p:spPr>
          <a:xfrm>
            <a:off x="661574" y="4289425"/>
            <a:ext cx="2377420" cy="3089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85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Condition</a:t>
            </a:r>
            <a:endParaRPr lang="en-US" sz="1850" dirty="0"/>
          </a:p>
        </p:txBody>
      </p:sp>
      <p:sp>
        <p:nvSpPr>
          <p:cNvPr id="17" name="Text 15"/>
          <p:cNvSpPr/>
          <p:nvPr/>
        </p:nvSpPr>
        <p:spPr>
          <a:xfrm>
            <a:off x="661574" y="4697611"/>
            <a:ext cx="5351626" cy="43001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State that these equations apply </a:t>
            </a:r>
            <a:r>
              <a:rPr lang="en-US" sz="130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only</a:t>
            </a: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when acceleration is constant.</a:t>
            </a:r>
            <a:endParaRPr lang="en-US" sz="1300" dirty="0"/>
          </a:p>
        </p:txBody>
      </p:sp>
      <p:sp>
        <p:nvSpPr>
          <p:cNvPr id="18" name="Text 16"/>
          <p:cNvSpPr/>
          <p:nvPr/>
        </p:nvSpPr>
        <p:spPr>
          <a:xfrm>
            <a:off x="6178495" y="3898404"/>
            <a:ext cx="330688" cy="21500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300" dirty="0">
                <a:solidFill>
                  <a:srgbClr val="67534F"/>
                </a:solidFill>
                <a:latin typeface="Marcellus Light" pitchFamily="34" charset="0"/>
                <a:ea typeface="Marcellus Light" pitchFamily="34" charset="-122"/>
                <a:cs typeface="Marcellus Light" pitchFamily="34" charset="-120"/>
              </a:rPr>
              <a:t>04</a:t>
            </a:r>
            <a:endParaRPr lang="en-US" sz="1300" dirty="0"/>
          </a:p>
        </p:txBody>
      </p:sp>
      <p:sp>
        <p:nvSpPr>
          <p:cNvPr id="19" name="Shape 17"/>
          <p:cNvSpPr/>
          <p:nvPr/>
        </p:nvSpPr>
        <p:spPr>
          <a:xfrm>
            <a:off x="6178495" y="4168676"/>
            <a:ext cx="5351626" cy="19050"/>
          </a:xfrm>
          <a:prstGeom prst="rect">
            <a:avLst/>
          </a:prstGeom>
          <a:solidFill>
            <a:srgbClr val="FF954F"/>
          </a:solidFill>
          <a:ln/>
        </p:spPr>
      </p:sp>
      <p:sp>
        <p:nvSpPr>
          <p:cNvPr id="20" name="Text 18"/>
          <p:cNvSpPr/>
          <p:nvPr/>
        </p:nvSpPr>
        <p:spPr>
          <a:xfrm>
            <a:off x="6178495" y="4289425"/>
            <a:ext cx="2377420" cy="3089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85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Select &amp; Apply</a:t>
            </a:r>
            <a:endParaRPr lang="en-US" sz="1850" dirty="0"/>
          </a:p>
        </p:txBody>
      </p:sp>
      <p:sp>
        <p:nvSpPr>
          <p:cNvPr id="21" name="Text 19"/>
          <p:cNvSpPr/>
          <p:nvPr/>
        </p:nvSpPr>
        <p:spPr>
          <a:xfrm>
            <a:off x="6178495" y="4697611"/>
            <a:ext cx="5351626" cy="64502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Choose the correct equation by identifying the missing quantity, and apply it to problems involving deceleration and sign convention.</a:t>
            </a:r>
            <a:endParaRPr lang="en-US" sz="1300" dirty="0"/>
          </a:p>
        </p:txBody>
      </p:sp>
      <p:sp>
        <p:nvSpPr>
          <p:cNvPr id="22" name="Text 20"/>
          <p:cNvSpPr/>
          <p:nvPr/>
        </p:nvSpPr>
        <p:spPr>
          <a:xfrm>
            <a:off x="51989" y="5652691"/>
            <a:ext cx="11478132" cy="2150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ct val="108000"/>
              </a:lnSpc>
              <a:buNone/>
            </a:pPr>
            <a:r>
              <a:rPr lang="en-US" sz="1300" b="1" u="sng" dirty="0">
                <a:solidFill>
                  <a:srgbClr val="FF95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thelucidstem.com</a:t>
            </a:r>
            <a:endParaRPr lang="en-US" sz="13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1574" y="559098"/>
            <a:ext cx="5769228" cy="6181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370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The Five Symbols (suvat)</a:t>
            </a:r>
            <a:endParaRPr lang="en-US" sz="3700" dirty="0"/>
          </a:p>
        </p:txBody>
      </p:sp>
      <p:sp>
        <p:nvSpPr>
          <p:cNvPr id="3" name="Text 1"/>
          <p:cNvSpPr/>
          <p:nvPr/>
        </p:nvSpPr>
        <p:spPr>
          <a:xfrm>
            <a:off x="661574" y="1507927"/>
            <a:ext cx="10868547" cy="43001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Every kinematics problem involves a combination of these five variables. Every equation we use today contains exactly </a:t>
            </a:r>
            <a:r>
              <a:rPr lang="en-US" sz="130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four</a:t>
            </a: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of these five symbols.</a:t>
            </a:r>
            <a:endParaRPr lang="en-US" sz="1300" dirty="0"/>
          </a:p>
        </p:txBody>
      </p:sp>
      <p:sp>
        <p:nvSpPr>
          <p:cNvPr id="4" name="Shape 2"/>
          <p:cNvSpPr/>
          <p:nvPr/>
        </p:nvSpPr>
        <p:spPr>
          <a:xfrm>
            <a:off x="661574" y="2123976"/>
            <a:ext cx="3512653" cy="1306116"/>
          </a:xfrm>
          <a:prstGeom prst="roundRect">
            <a:avLst>
              <a:gd name="adj" fmla="val 5318"/>
            </a:avLst>
          </a:prstGeom>
          <a:solidFill>
            <a:srgbClr val="FFFFF4"/>
          </a:solidFill>
          <a:ln w="19050">
            <a:solidFill>
              <a:srgbClr val="FFE0CC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45918" y="2308324"/>
            <a:ext cx="2377420" cy="3089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850" dirty="0">
                <a:solidFill>
                  <a:srgbClr val="FF95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s</a:t>
            </a:r>
            <a:endParaRPr lang="en-US" sz="1850" dirty="0"/>
          </a:p>
        </p:txBody>
      </p:sp>
      <p:sp>
        <p:nvSpPr>
          <p:cNvPr id="6" name="Text 4"/>
          <p:cNvSpPr/>
          <p:nvPr/>
        </p:nvSpPr>
        <p:spPr>
          <a:xfrm>
            <a:off x="845918" y="2716510"/>
            <a:ext cx="3143965" cy="5292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8000"/>
              </a:lnSpc>
              <a:spcAft>
                <a:spcPts val="750"/>
              </a:spcAft>
              <a:buNone/>
            </a:pP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displacement</a:t>
            </a:r>
            <a:endParaRPr lang="en-US" sz="1300" dirty="0"/>
          </a:p>
          <a:p>
            <a:pPr marL="0" indent="0" algn="l">
              <a:lnSpc>
                <a:spcPct val="108000"/>
              </a:lnSpc>
              <a:buNone/>
            </a:pP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metres (m)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4339521" y="2123976"/>
            <a:ext cx="3512653" cy="1306116"/>
          </a:xfrm>
          <a:prstGeom prst="roundRect">
            <a:avLst>
              <a:gd name="adj" fmla="val 5318"/>
            </a:avLst>
          </a:prstGeom>
          <a:solidFill>
            <a:srgbClr val="FFFFF4"/>
          </a:solidFill>
          <a:ln w="19050">
            <a:solidFill>
              <a:srgbClr val="FFE0CC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4523865" y="2308324"/>
            <a:ext cx="2377420" cy="3089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850" dirty="0">
                <a:solidFill>
                  <a:srgbClr val="FF95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u</a:t>
            </a:r>
            <a:endParaRPr lang="en-US" sz="1850" dirty="0"/>
          </a:p>
        </p:txBody>
      </p:sp>
      <p:sp>
        <p:nvSpPr>
          <p:cNvPr id="9" name="Text 7"/>
          <p:cNvSpPr/>
          <p:nvPr/>
        </p:nvSpPr>
        <p:spPr>
          <a:xfrm>
            <a:off x="4523865" y="2716510"/>
            <a:ext cx="3143965" cy="5292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8000"/>
              </a:lnSpc>
              <a:spcAft>
                <a:spcPts val="750"/>
              </a:spcAft>
              <a:buNone/>
            </a:pP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initial velocity</a:t>
            </a:r>
            <a:endParaRPr lang="en-US" sz="1300" dirty="0"/>
          </a:p>
          <a:p>
            <a:pPr marL="0" indent="0" algn="l">
              <a:lnSpc>
                <a:spcPct val="108000"/>
              </a:lnSpc>
              <a:buNone/>
            </a:pP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 s-1</a:t>
            </a:r>
            <a:endParaRPr lang="en-US" sz="1300" dirty="0"/>
          </a:p>
        </p:txBody>
      </p:sp>
      <p:sp>
        <p:nvSpPr>
          <p:cNvPr id="10" name="Shape 8"/>
          <p:cNvSpPr/>
          <p:nvPr/>
        </p:nvSpPr>
        <p:spPr>
          <a:xfrm>
            <a:off x="8017468" y="2123976"/>
            <a:ext cx="3512653" cy="1306116"/>
          </a:xfrm>
          <a:prstGeom prst="roundRect">
            <a:avLst>
              <a:gd name="adj" fmla="val 5318"/>
            </a:avLst>
          </a:prstGeom>
          <a:solidFill>
            <a:srgbClr val="FFFFF4"/>
          </a:solidFill>
          <a:ln w="19050">
            <a:solidFill>
              <a:srgbClr val="FFE0CC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201812" y="2308324"/>
            <a:ext cx="2377420" cy="3089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850" dirty="0">
                <a:solidFill>
                  <a:srgbClr val="FF95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v</a:t>
            </a:r>
            <a:endParaRPr lang="en-US" sz="1850" dirty="0"/>
          </a:p>
        </p:txBody>
      </p:sp>
      <p:sp>
        <p:nvSpPr>
          <p:cNvPr id="12" name="Text 10"/>
          <p:cNvSpPr/>
          <p:nvPr/>
        </p:nvSpPr>
        <p:spPr>
          <a:xfrm>
            <a:off x="8201812" y="2716510"/>
            <a:ext cx="3143965" cy="5292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8000"/>
              </a:lnSpc>
              <a:spcAft>
                <a:spcPts val="750"/>
              </a:spcAft>
              <a:buNone/>
            </a:pP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final velocity</a:t>
            </a:r>
            <a:endParaRPr lang="en-US" sz="1300" dirty="0"/>
          </a:p>
          <a:p>
            <a:pPr marL="0" indent="0" algn="l">
              <a:lnSpc>
                <a:spcPct val="108000"/>
              </a:lnSpc>
              <a:buNone/>
            </a:pP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 s-1</a:t>
            </a:r>
            <a:endParaRPr lang="en-US" sz="1300" dirty="0"/>
          </a:p>
        </p:txBody>
      </p:sp>
      <p:sp>
        <p:nvSpPr>
          <p:cNvPr id="13" name="Shape 11"/>
          <p:cNvSpPr/>
          <p:nvPr/>
        </p:nvSpPr>
        <p:spPr>
          <a:xfrm>
            <a:off x="661574" y="3595390"/>
            <a:ext cx="5351626" cy="1306116"/>
          </a:xfrm>
          <a:prstGeom prst="roundRect">
            <a:avLst>
              <a:gd name="adj" fmla="val 5318"/>
            </a:avLst>
          </a:prstGeom>
          <a:solidFill>
            <a:srgbClr val="FFFFF4"/>
          </a:solidFill>
          <a:ln w="19050">
            <a:solidFill>
              <a:srgbClr val="FFE0CC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45918" y="3779738"/>
            <a:ext cx="2377420" cy="3089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850" dirty="0">
                <a:solidFill>
                  <a:srgbClr val="FF95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a</a:t>
            </a:r>
            <a:endParaRPr lang="en-US" sz="1850" dirty="0"/>
          </a:p>
        </p:txBody>
      </p:sp>
      <p:sp>
        <p:nvSpPr>
          <p:cNvPr id="15" name="Text 13"/>
          <p:cNvSpPr/>
          <p:nvPr/>
        </p:nvSpPr>
        <p:spPr>
          <a:xfrm>
            <a:off x="845918" y="4187924"/>
            <a:ext cx="4982939" cy="5292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8000"/>
              </a:lnSpc>
              <a:spcAft>
                <a:spcPts val="750"/>
              </a:spcAft>
              <a:buNone/>
            </a:pP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acceleration</a:t>
            </a:r>
            <a:endParaRPr lang="en-US" sz="1300" dirty="0"/>
          </a:p>
          <a:p>
            <a:pPr marL="0" indent="0" algn="l">
              <a:lnSpc>
                <a:spcPct val="108000"/>
              </a:lnSpc>
              <a:buNone/>
            </a:pP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 s-2</a:t>
            </a:r>
            <a:endParaRPr lang="en-US" sz="1300" dirty="0"/>
          </a:p>
        </p:txBody>
      </p:sp>
      <p:sp>
        <p:nvSpPr>
          <p:cNvPr id="16" name="Shape 14"/>
          <p:cNvSpPr/>
          <p:nvPr/>
        </p:nvSpPr>
        <p:spPr>
          <a:xfrm>
            <a:off x="6178495" y="3595390"/>
            <a:ext cx="5351626" cy="1306116"/>
          </a:xfrm>
          <a:prstGeom prst="roundRect">
            <a:avLst>
              <a:gd name="adj" fmla="val 5318"/>
            </a:avLst>
          </a:prstGeom>
          <a:solidFill>
            <a:srgbClr val="FFFFF4"/>
          </a:solidFill>
          <a:ln w="19050">
            <a:solidFill>
              <a:srgbClr val="FFE0CC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6362838" y="3779738"/>
            <a:ext cx="2377420" cy="3089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850" dirty="0">
                <a:solidFill>
                  <a:srgbClr val="FF95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t</a:t>
            </a:r>
            <a:endParaRPr lang="en-US" sz="1850" dirty="0"/>
          </a:p>
        </p:txBody>
      </p:sp>
      <p:sp>
        <p:nvSpPr>
          <p:cNvPr id="18" name="Text 16"/>
          <p:cNvSpPr/>
          <p:nvPr/>
        </p:nvSpPr>
        <p:spPr>
          <a:xfrm>
            <a:off x="6362838" y="4187924"/>
            <a:ext cx="4982939" cy="5292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8000"/>
              </a:lnSpc>
              <a:spcAft>
                <a:spcPts val="750"/>
              </a:spcAft>
              <a:buNone/>
            </a:pP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time</a:t>
            </a:r>
            <a:endParaRPr lang="en-US" sz="1300" dirty="0"/>
          </a:p>
          <a:p>
            <a:pPr marL="0" indent="0" algn="l">
              <a:lnSpc>
                <a:spcPct val="108000"/>
              </a:lnSpc>
              <a:buNone/>
            </a:pP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seconds (s)</a:t>
            </a:r>
            <a:endParaRPr lang="en-US" sz="1300" dirty="0"/>
          </a:p>
        </p:txBody>
      </p:sp>
      <p:sp>
        <p:nvSpPr>
          <p:cNvPr id="19" name="Shape 17"/>
          <p:cNvSpPr/>
          <p:nvPr/>
        </p:nvSpPr>
        <p:spPr>
          <a:xfrm>
            <a:off x="661574" y="5087541"/>
            <a:ext cx="10868547" cy="810220"/>
          </a:xfrm>
          <a:prstGeom prst="roundRect">
            <a:avLst>
              <a:gd name="adj" fmla="val 8574"/>
            </a:avLst>
          </a:prstGeom>
          <a:solidFill>
            <a:srgbClr val="FFE0CC"/>
          </a:solidFill>
          <a:ln/>
        </p:spPr>
      </p:sp>
      <p:pic>
        <p:nvPicPr>
          <p:cNvPr id="20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6868" y="5301853"/>
            <a:ext cx="206667" cy="165298"/>
          </a:xfrm>
          <a:prstGeom prst="rect">
            <a:avLst/>
          </a:prstGeom>
        </p:spPr>
      </p:pic>
      <p:sp>
        <p:nvSpPr>
          <p:cNvPr id="21" name="Text 18"/>
          <p:cNvSpPr/>
          <p:nvPr/>
        </p:nvSpPr>
        <p:spPr>
          <a:xfrm>
            <a:off x="1198830" y="5277644"/>
            <a:ext cx="10165996" cy="43001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3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Every suvat equation omits exactly one of these five quantities. Identifying the missing quantity is the key to selecting the right equation.</a:t>
            </a:r>
            <a:endParaRPr lang="en-US" sz="1300" dirty="0"/>
          </a:p>
        </p:txBody>
      </p:sp>
      <p:sp>
        <p:nvSpPr>
          <p:cNvPr id="22" name="Text 19"/>
          <p:cNvSpPr/>
          <p:nvPr/>
        </p:nvSpPr>
        <p:spPr>
          <a:xfrm>
            <a:off x="51989" y="6083796"/>
            <a:ext cx="11478132" cy="2150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ct val="108000"/>
              </a:lnSpc>
              <a:buNone/>
            </a:pPr>
            <a:r>
              <a:rPr lang="en-US" sz="1300" b="1" u="sng" dirty="0">
                <a:solidFill>
                  <a:srgbClr val="FF95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thelucidstem.com</a:t>
            </a:r>
            <a:endParaRPr lang="en-US" sz="13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1574" y="1299369"/>
            <a:ext cx="6047033" cy="6181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370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The Acceleration Illusions</a:t>
            </a:r>
            <a:endParaRPr lang="en-US" sz="3700" dirty="0"/>
          </a:p>
        </p:txBody>
      </p:sp>
      <p:sp>
        <p:nvSpPr>
          <p:cNvPr id="3" name="Text 1"/>
          <p:cNvSpPr/>
          <p:nvPr/>
        </p:nvSpPr>
        <p:spPr>
          <a:xfrm>
            <a:off x="661574" y="2165548"/>
            <a:ext cx="10868547" cy="43001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30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Examiner Report Warning:</a:t>
            </a: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These are the most common and most costly errors seen in AS examination scripts. Eliminate them before you sit the paper.</a:t>
            </a:r>
            <a:endParaRPr lang="en-US" sz="1300" dirty="0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42525" y="2781598"/>
            <a:ext cx="3531702" cy="2375892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903066" y="2965946"/>
            <a:ext cx="3086817" cy="61793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85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Trap 1: Non-uniform Acceleration</a:t>
            </a:r>
            <a:endParaRPr lang="en-US" sz="1850" dirty="0"/>
          </a:p>
        </p:txBody>
      </p:sp>
      <p:sp>
        <p:nvSpPr>
          <p:cNvPr id="6" name="Text 3"/>
          <p:cNvSpPr/>
          <p:nvPr/>
        </p:nvSpPr>
        <p:spPr>
          <a:xfrm>
            <a:off x="903066" y="3683099"/>
            <a:ext cx="3086817" cy="129004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Using suvat equations when the acceleration is changing. </a:t>
            </a:r>
            <a:r>
              <a:rPr lang="en-US" sz="130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Correction:</a:t>
            </a: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These equations hold </a:t>
            </a:r>
            <a:r>
              <a:rPr lang="en-US" sz="1300" i="1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only</a:t>
            </a: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for uniform (constant) acceleration. If acceleration varies, a different method is required.</a:t>
            </a:r>
            <a:endParaRPr lang="en-US" sz="1300" dirty="0"/>
          </a:p>
        </p:txBody>
      </p:sp>
      <p:pic>
        <p:nvPicPr>
          <p:cNvPr id="7" name="Image 1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320472" y="2781598"/>
            <a:ext cx="3531702" cy="2375892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4581014" y="2965946"/>
            <a:ext cx="3086817" cy="61793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85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Trap 2: Mixed Sign Conventions</a:t>
            </a:r>
            <a:endParaRPr lang="en-US" sz="1850" dirty="0"/>
          </a:p>
        </p:txBody>
      </p:sp>
      <p:sp>
        <p:nvSpPr>
          <p:cNvPr id="9" name="Text 5"/>
          <p:cNvSpPr/>
          <p:nvPr/>
        </p:nvSpPr>
        <p:spPr>
          <a:xfrm>
            <a:off x="4581014" y="3683099"/>
            <a:ext cx="3086817" cy="107503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Switching the positive direction mid-problem. </a:t>
            </a:r>
            <a:r>
              <a:rPr lang="en-US" sz="130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Correction:</a:t>
            </a: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Define one positive direction at the outset and apply it consistently to </a:t>
            </a:r>
            <a:r>
              <a:rPr lang="en-US" sz="1300" i="1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u</a:t>
            </a: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, </a:t>
            </a:r>
            <a:r>
              <a:rPr lang="en-US" sz="1300" i="1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v</a:t>
            </a: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, </a:t>
            </a:r>
            <a:r>
              <a:rPr lang="en-US" sz="1300" i="1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</a:t>
            </a: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, and </a:t>
            </a:r>
            <a:r>
              <a:rPr lang="en-US" sz="1300" i="1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</a:t>
            </a: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throughout.</a:t>
            </a:r>
            <a:endParaRPr lang="en-US" sz="1300" dirty="0"/>
          </a:p>
        </p:txBody>
      </p:sp>
      <p:pic>
        <p:nvPicPr>
          <p:cNvPr id="10" name="Image 2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998419" y="2781598"/>
            <a:ext cx="3531702" cy="2375892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8258961" y="2965946"/>
            <a:ext cx="3086817" cy="61793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85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Trap 3: Confusion over Deceleration</a:t>
            </a:r>
            <a:endParaRPr lang="en-US" sz="1850" dirty="0"/>
          </a:p>
        </p:txBody>
      </p:sp>
      <p:sp>
        <p:nvSpPr>
          <p:cNvPr id="12" name="Text 7"/>
          <p:cNvSpPr/>
          <p:nvPr/>
        </p:nvSpPr>
        <p:spPr>
          <a:xfrm>
            <a:off x="8258961" y="3683099"/>
            <a:ext cx="3086817" cy="129004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Treating deceleration as a special case. </a:t>
            </a:r>
            <a:r>
              <a:rPr lang="en-US" sz="130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Correction:</a:t>
            </a: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Deceleration is simply an acceleration directed opposite to the velocity. Assign it a negative value and proceed normally.</a:t>
            </a:r>
            <a:endParaRPr lang="en-US" sz="1300" dirty="0"/>
          </a:p>
        </p:txBody>
      </p:sp>
      <p:sp>
        <p:nvSpPr>
          <p:cNvPr id="13" name="Text 8"/>
          <p:cNvSpPr/>
          <p:nvPr/>
        </p:nvSpPr>
        <p:spPr>
          <a:xfrm>
            <a:off x="51989" y="5343525"/>
            <a:ext cx="11478132" cy="2150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ct val="108000"/>
              </a:lnSpc>
              <a:buNone/>
            </a:pPr>
            <a:r>
              <a:rPr lang="en-US" sz="1300" b="1" u="sng" dirty="0">
                <a:solidFill>
                  <a:srgbClr val="FF95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thelucidstem.com</a:t>
            </a:r>
            <a:endParaRPr lang="en-US" sz="13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1574" y="508198"/>
            <a:ext cx="5807227" cy="6181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370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Cooperative Task: Jigsaw</a:t>
            </a:r>
            <a:endParaRPr lang="en-US" sz="3700" dirty="0"/>
          </a:p>
        </p:txBody>
      </p:sp>
      <p:sp>
        <p:nvSpPr>
          <p:cNvPr id="3" name="Text 1"/>
          <p:cNvSpPr/>
          <p:nvPr/>
        </p:nvSpPr>
        <p:spPr>
          <a:xfrm>
            <a:off x="661574" y="1457027"/>
            <a:ext cx="10868547" cy="43001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This lesson uses a structured cooperative learning protocol. Follow each stage carefully -- your home group's success depends on every individual expert.</a:t>
            </a:r>
            <a:endParaRPr lang="en-US" sz="1300" dirty="0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1574" y="2073077"/>
            <a:ext cx="5434273" cy="661491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826868" y="2899866"/>
            <a:ext cx="2377420" cy="3089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85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Form Home Groups</a:t>
            </a:r>
            <a:endParaRPr lang="en-US" sz="1850" dirty="0"/>
          </a:p>
        </p:txBody>
      </p:sp>
      <p:sp>
        <p:nvSpPr>
          <p:cNvPr id="6" name="Text 3"/>
          <p:cNvSpPr/>
          <p:nvPr/>
        </p:nvSpPr>
        <p:spPr>
          <a:xfrm>
            <a:off x="826868" y="3308052"/>
            <a:ext cx="5103685" cy="43001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Sit in groups of four. Each member is assigned one equation: A, B, C, or D.</a:t>
            </a:r>
            <a:endParaRPr lang="en-US" sz="1300" dirty="0"/>
          </a:p>
        </p:txBody>
      </p:sp>
      <p:pic>
        <p:nvPicPr>
          <p:cNvPr id="7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5848" y="2073077"/>
            <a:ext cx="5434273" cy="661491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6261142" y="2899866"/>
            <a:ext cx="2377420" cy="3089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85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Expert Groups</a:t>
            </a:r>
            <a:endParaRPr lang="en-US" sz="1850" dirty="0"/>
          </a:p>
        </p:txBody>
      </p:sp>
      <p:sp>
        <p:nvSpPr>
          <p:cNvPr id="9" name="Text 5"/>
          <p:cNvSpPr/>
          <p:nvPr/>
        </p:nvSpPr>
        <p:spPr>
          <a:xfrm>
            <a:off x="6261142" y="3308052"/>
            <a:ext cx="5103685" cy="64502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Leave your home group. Meet all other students assigned your same equation. Master its derivation, conditions, and worked example.</a:t>
            </a:r>
            <a:endParaRPr lang="en-US" sz="1300" dirty="0"/>
          </a:p>
        </p:txBody>
      </p:sp>
      <p:pic>
        <p:nvPicPr>
          <p:cNvPr id="10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1574" y="4118372"/>
            <a:ext cx="5434273" cy="661491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826868" y="4945162"/>
            <a:ext cx="2377420" cy="3089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85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Teach Back</a:t>
            </a:r>
            <a:endParaRPr lang="en-US" sz="1850" dirty="0"/>
          </a:p>
        </p:txBody>
      </p:sp>
      <p:sp>
        <p:nvSpPr>
          <p:cNvPr id="12" name="Text 7"/>
          <p:cNvSpPr/>
          <p:nvPr/>
        </p:nvSpPr>
        <p:spPr>
          <a:xfrm>
            <a:off x="826868" y="5353348"/>
            <a:ext cx="5103685" cy="43001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Return to your home group. You are now the sole expert on your equation. Teach it clearly to your three teammates.</a:t>
            </a:r>
            <a:endParaRPr lang="en-US" sz="1300" dirty="0"/>
          </a:p>
        </p:txBody>
      </p:sp>
      <p:pic>
        <p:nvPicPr>
          <p:cNvPr id="13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95848" y="4118372"/>
            <a:ext cx="5434273" cy="661491"/>
          </a:xfrm>
          <a:prstGeom prst="rect">
            <a:avLst/>
          </a:prstGeom>
        </p:spPr>
      </p:pic>
      <p:sp>
        <p:nvSpPr>
          <p:cNvPr id="14" name="Text 8"/>
          <p:cNvSpPr/>
          <p:nvPr/>
        </p:nvSpPr>
        <p:spPr>
          <a:xfrm>
            <a:off x="6261142" y="4945162"/>
            <a:ext cx="2377420" cy="3089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85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Individual Quiz</a:t>
            </a:r>
            <a:endParaRPr lang="en-US" sz="1850" dirty="0"/>
          </a:p>
        </p:txBody>
      </p:sp>
      <p:sp>
        <p:nvSpPr>
          <p:cNvPr id="15" name="Text 9"/>
          <p:cNvSpPr/>
          <p:nvPr/>
        </p:nvSpPr>
        <p:spPr>
          <a:xfrm>
            <a:off x="6261142" y="5353348"/>
            <a:ext cx="5103685" cy="43001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The session closes with an independent exit ticket. Every member of your group is relying on your teaching.</a:t>
            </a:r>
            <a:endParaRPr lang="en-US" sz="1300" dirty="0"/>
          </a:p>
        </p:txBody>
      </p:sp>
      <p:sp>
        <p:nvSpPr>
          <p:cNvPr id="16" name="Text 10"/>
          <p:cNvSpPr/>
          <p:nvPr/>
        </p:nvSpPr>
        <p:spPr>
          <a:xfrm>
            <a:off x="51989" y="6134695"/>
            <a:ext cx="11478132" cy="2150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ct val="108000"/>
              </a:lnSpc>
              <a:buNone/>
            </a:pPr>
            <a:r>
              <a:rPr lang="en-US" sz="1300" b="1" u="sng" dirty="0">
                <a:solidFill>
                  <a:srgbClr val="FF95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thelucidstem.com</a:t>
            </a:r>
            <a:endParaRPr lang="en-US" sz="13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57800" y="0"/>
            <a:ext cx="6933895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73129" y="433345"/>
            <a:ext cx="6424519" cy="4542518"/>
          </a:xfrm>
          <a:prstGeom prst="rect">
            <a:avLst/>
          </a:prstGeom>
        </p:spPr>
      </p:pic>
      <p:sp>
        <p:nvSpPr>
          <p:cNvPr id="4" name="Shape 0"/>
          <p:cNvSpPr/>
          <p:nvPr/>
        </p:nvSpPr>
        <p:spPr>
          <a:xfrm>
            <a:off x="661475" y="605234"/>
            <a:ext cx="1213415" cy="253504"/>
          </a:xfrm>
          <a:prstGeom prst="roundRect">
            <a:avLst>
              <a:gd name="adj" fmla="val 20825"/>
            </a:avLst>
          </a:prstGeom>
          <a:solidFill>
            <a:srgbClr val="FFE0CC"/>
          </a:solidFill>
          <a:ln/>
        </p:spPr>
      </p:sp>
      <p:sp>
        <p:nvSpPr>
          <p:cNvPr id="5" name="Text 1"/>
          <p:cNvSpPr/>
          <p:nvPr/>
        </p:nvSpPr>
        <p:spPr>
          <a:xfrm>
            <a:off x="755730" y="652363"/>
            <a:ext cx="1634489" cy="1592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6000"/>
              </a:lnSpc>
              <a:buNone/>
            </a:pPr>
            <a:r>
              <a:rPr lang="en-US" sz="9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EXPERT CARD A</a:t>
            </a:r>
            <a:endParaRPr lang="en-US" sz="950" dirty="0"/>
          </a:p>
        </p:txBody>
      </p:sp>
      <p:sp>
        <p:nvSpPr>
          <p:cNvPr id="6" name="Text 2"/>
          <p:cNvSpPr/>
          <p:nvPr/>
        </p:nvSpPr>
        <p:spPr>
          <a:xfrm>
            <a:off x="661475" y="918369"/>
            <a:ext cx="4772898" cy="117435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355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Equation A: The Gradient</a:t>
            </a:r>
            <a:endParaRPr lang="en-US" sz="3550" dirty="0"/>
          </a:p>
        </p:txBody>
      </p:sp>
      <p:sp>
        <p:nvSpPr>
          <p:cNvPr id="7" name="Text 3"/>
          <p:cNvSpPr/>
          <p:nvPr/>
        </p:nvSpPr>
        <p:spPr>
          <a:xfrm>
            <a:off x="661475" y="2316559"/>
            <a:ext cx="5382483" cy="19913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6000"/>
              </a:lnSpc>
              <a:buNone/>
            </a:pPr>
            <a:r>
              <a:rPr lang="en-US" sz="120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The Equation:</a:t>
            </a:r>
            <a:endParaRPr lang="en-US" sz="1200" dirty="0"/>
          </a:p>
        </p:txBody>
      </p:sp>
      <p:sp>
        <p:nvSpPr>
          <p:cNvPr id="8" name="Text 4"/>
          <p:cNvSpPr/>
          <p:nvPr/>
        </p:nvSpPr>
        <p:spPr>
          <a:xfrm>
            <a:off x="661475" y="2704604"/>
            <a:ext cx="5382483" cy="2693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6000"/>
              </a:lnSpc>
              <a:buNone/>
            </a:pPr>
            <a:endParaRPr lang="en-US" sz="1350" dirty="0"/>
          </a:p>
        </p:txBody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1475" y="2704604"/>
            <a:ext cx="4772898" cy="269379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661475" y="3162895"/>
            <a:ext cx="4772898" cy="39826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6000"/>
              </a:lnSpc>
              <a:buNone/>
            </a:pPr>
            <a:r>
              <a:rPr lang="en-US" sz="120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Derivation:</a:t>
            </a:r>
            <a:r>
              <a:rPr lang="en-US" sz="12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Acceleration is defined as the gradient of the velocity-time graph:</a:t>
            </a:r>
            <a:endParaRPr lang="en-US" sz="1200" dirty="0"/>
          </a:p>
        </p:txBody>
      </p:sp>
      <p:sp>
        <p:nvSpPr>
          <p:cNvPr id="11" name="Text 6"/>
          <p:cNvSpPr/>
          <p:nvPr/>
        </p:nvSpPr>
        <p:spPr>
          <a:xfrm>
            <a:off x="661475" y="3750072"/>
            <a:ext cx="4772898" cy="41622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6000"/>
              </a:lnSpc>
              <a:buNone/>
            </a:pPr>
            <a:endParaRPr lang="en-US" sz="1350" dirty="0"/>
          </a:p>
        </p:txBody>
      </p:sp>
      <p:pic>
        <p:nvPicPr>
          <p:cNvPr id="12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1475" y="3750072"/>
            <a:ext cx="4772898" cy="416223"/>
          </a:xfrm>
          <a:prstGeom prst="rect">
            <a:avLst/>
          </a:prstGeom>
        </p:spPr>
      </p:pic>
      <p:sp>
        <p:nvSpPr>
          <p:cNvPr id="13" name="Text 7"/>
          <p:cNvSpPr/>
          <p:nvPr/>
        </p:nvSpPr>
        <p:spPr>
          <a:xfrm>
            <a:off x="661475" y="4355207"/>
            <a:ext cx="4772898" cy="15305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6000"/>
              </a:lnSpc>
              <a:buNone/>
            </a:pPr>
            <a:r>
              <a:rPr lang="en-US" sz="12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Rearranging gives </a:t>
            </a:r>
            <a:r>
              <a:rPr lang="en-US" sz="1200" i="1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v = u + at</a:t>
            </a:r>
            <a:r>
              <a:rPr lang="en-US" sz="12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directly.</a:t>
            </a:r>
            <a:endParaRPr lang="en-US" sz="1200" dirty="0"/>
          </a:p>
          <a:p>
            <a:pPr marL="0" indent="0" algn="l">
              <a:lnSpc>
                <a:spcPct val="106000"/>
              </a:lnSpc>
              <a:buNone/>
            </a:pPr>
            <a:r>
              <a:rPr lang="en-US" sz="120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When to use it:</a:t>
            </a:r>
            <a:r>
              <a:rPr lang="en-US" sz="12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Use this equation when displacement (</a:t>
            </a:r>
            <a:r>
              <a:rPr lang="en-US" sz="1200" i="1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</a:t>
            </a:r>
            <a:r>
              <a:rPr lang="en-US" sz="12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) is </a:t>
            </a:r>
            <a:r>
              <a:rPr lang="en-US" sz="1200" i="1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not</a:t>
            </a:r>
            <a:r>
              <a:rPr lang="en-US" sz="12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involved in the problem.</a:t>
            </a:r>
            <a:endParaRPr lang="en-US" sz="1200" dirty="0"/>
          </a:p>
          <a:p>
            <a:pPr marL="0" indent="0" algn="l">
              <a:lnSpc>
                <a:spcPct val="106000"/>
              </a:lnSpc>
              <a:buNone/>
            </a:pPr>
            <a:r>
              <a:rPr lang="en-US" sz="120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Worked Example:</a:t>
            </a:r>
            <a:r>
              <a:rPr lang="en-US" sz="12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A particle has </a:t>
            </a:r>
            <a:r>
              <a:rPr lang="en-US" sz="1200" i="1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u</a:t>
            </a:r>
            <a:r>
              <a:rPr lang="en-US" sz="12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= 10 m s-1, </a:t>
            </a:r>
            <a:r>
              <a:rPr lang="en-US" sz="1200" i="1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</a:t>
            </a:r>
            <a:r>
              <a:rPr lang="en-US" sz="12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= 2.0 m s-2, </a:t>
            </a:r>
            <a:r>
              <a:rPr lang="en-US" sz="1200" i="1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</a:t>
            </a:r>
            <a:r>
              <a:rPr lang="en-US" sz="12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= 5.0 s. Find </a:t>
            </a:r>
            <a:r>
              <a:rPr lang="en-US" sz="1200" i="1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v</a:t>
            </a:r>
            <a:r>
              <a:rPr lang="en-US" sz="12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.</a:t>
            </a:r>
            <a:endParaRPr lang="en-US" sz="1200" dirty="0"/>
          </a:p>
          <a:p>
            <a:pPr marL="0" indent="0" algn="l">
              <a:lnSpc>
                <a:spcPct val="106000"/>
              </a:lnSpc>
              <a:buNone/>
            </a:pPr>
            <a:r>
              <a:rPr lang="en-US" sz="1200" i="1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v</a:t>
            </a:r>
            <a:r>
              <a:rPr lang="en-US" sz="12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= 10 + (2.0)(5.0) = </a:t>
            </a:r>
            <a:r>
              <a:rPr lang="en-US" sz="120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20 m s-1</a:t>
            </a:r>
            <a:endParaRPr lang="en-US" sz="1200" dirty="0"/>
          </a:p>
        </p:txBody>
      </p:sp>
      <p:sp>
        <p:nvSpPr>
          <p:cNvPr id="14" name="Text 8"/>
          <p:cNvSpPr/>
          <p:nvPr/>
        </p:nvSpPr>
        <p:spPr>
          <a:xfrm>
            <a:off x="51890" y="6053634"/>
            <a:ext cx="5382483" cy="19913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ct val="106000"/>
              </a:lnSpc>
              <a:buNone/>
            </a:pPr>
            <a:r>
              <a:rPr lang="en-US" sz="1200" b="1" u="sng" dirty="0">
                <a:solidFill>
                  <a:srgbClr val="FF95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thelucidstem.com</a:t>
            </a:r>
            <a:endParaRPr lang="en-US" sz="1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61574" y="513854"/>
            <a:ext cx="1282469" cy="271264"/>
          </a:xfrm>
          <a:prstGeom prst="roundRect">
            <a:avLst>
              <a:gd name="adj" fmla="val 20486"/>
            </a:avLst>
          </a:prstGeom>
          <a:solidFill>
            <a:srgbClr val="FFE0CC"/>
          </a:solidFill>
          <a:ln/>
        </p:spPr>
      </p:sp>
      <p:sp>
        <p:nvSpPr>
          <p:cNvPr id="3" name="Text 1"/>
          <p:cNvSpPr/>
          <p:nvPr/>
        </p:nvSpPr>
        <p:spPr>
          <a:xfrm>
            <a:off x="760790" y="563463"/>
            <a:ext cx="1693622" cy="17204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0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EXPERT CARD B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661574" y="851198"/>
            <a:ext cx="5364524" cy="6181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370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Equation B: The Area</a:t>
            </a:r>
            <a:endParaRPr lang="en-US" sz="3700" dirty="0"/>
          </a:p>
        </p:txBody>
      </p:sp>
      <p:sp>
        <p:nvSpPr>
          <p:cNvPr id="5" name="Text 3"/>
          <p:cNvSpPr/>
          <p:nvPr/>
        </p:nvSpPr>
        <p:spPr>
          <a:xfrm>
            <a:off x="661574" y="1866205"/>
            <a:ext cx="6111524" cy="2150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30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The Equation: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661574" y="2290465"/>
            <a:ext cx="5501939" cy="45194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8000"/>
              </a:lnSpc>
              <a:buNone/>
            </a:pPr>
            <a:endParaRPr lang="en-US" sz="1450" dirty="0"/>
          </a:p>
        </p:txBody>
      </p:sp>
      <p:pic>
        <p:nvPicPr>
          <p:cNvPr id="7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1574" y="2290465"/>
            <a:ext cx="5501939" cy="451941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661574" y="2951659"/>
            <a:ext cx="5501939" cy="64502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30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Derivation:</a:t>
            </a: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Displacement equals the area beneath the velocity-time graph. The shape formed is a </a:t>
            </a:r>
            <a:r>
              <a:rPr lang="en-US" sz="130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trapezium</a:t>
            </a: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with parallel sides of length </a:t>
            </a:r>
            <a:r>
              <a:rPr lang="en-US" sz="1300" i="1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u</a:t>
            </a: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and </a:t>
            </a:r>
            <a:r>
              <a:rPr lang="en-US" sz="1300" i="1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v</a:t>
            </a: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, and a width of </a:t>
            </a:r>
            <a:r>
              <a:rPr lang="en-US" sz="1300" i="1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</a:t>
            </a: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:</a:t>
            </a:r>
            <a:endParaRPr lang="en-US" sz="1300" dirty="0"/>
          </a:p>
        </p:txBody>
      </p:sp>
      <p:sp>
        <p:nvSpPr>
          <p:cNvPr id="9" name="Text 6"/>
          <p:cNvSpPr/>
          <p:nvPr/>
        </p:nvSpPr>
        <p:spPr>
          <a:xfrm>
            <a:off x="661574" y="3805932"/>
            <a:ext cx="5501939" cy="45194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8000"/>
              </a:lnSpc>
              <a:buNone/>
            </a:pPr>
            <a:endParaRPr lang="en-US" sz="1450" dirty="0"/>
          </a:p>
        </p:txBody>
      </p:sp>
      <p:pic>
        <p:nvPicPr>
          <p:cNvPr id="10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1574" y="3805932"/>
            <a:ext cx="5501939" cy="451941"/>
          </a:xfrm>
          <a:prstGeom prst="rect">
            <a:avLst/>
          </a:prstGeom>
        </p:spPr>
      </p:pic>
      <p:sp>
        <p:nvSpPr>
          <p:cNvPr id="11" name="Text 7"/>
          <p:cNvSpPr/>
          <p:nvPr/>
        </p:nvSpPr>
        <p:spPr>
          <a:xfrm>
            <a:off x="661574" y="4467126"/>
            <a:ext cx="5501939" cy="10088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30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When to use it:</a:t>
            </a: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Use this equation when acceleration (</a:t>
            </a:r>
            <a:r>
              <a:rPr lang="en-US" sz="1300" i="1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</a:t>
            </a: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) is </a:t>
            </a:r>
            <a:r>
              <a:rPr lang="en-US" sz="1300" i="1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not</a:t>
            </a: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involved in the problem.</a:t>
            </a:r>
            <a:endParaRPr lang="en-US" sz="1300" dirty="0"/>
          </a:p>
          <a:p>
            <a:pPr marL="0" indent="0" algn="l">
              <a:lnSpc>
                <a:spcPct val="108000"/>
              </a:lnSpc>
              <a:buNone/>
            </a:pPr>
            <a:r>
              <a:rPr lang="en-US" sz="130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Worked Example:</a:t>
            </a: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</a:t>
            </a:r>
            <a:r>
              <a:rPr lang="en-US" sz="1300" i="1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u</a:t>
            </a: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= 4.0 m s-1, </a:t>
            </a:r>
            <a:r>
              <a:rPr lang="en-US" sz="1300" i="1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v</a:t>
            </a: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= 10 m s-1, </a:t>
            </a:r>
            <a:r>
              <a:rPr lang="en-US" sz="1300" i="1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</a:t>
            </a: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= 8.0 s. Find </a:t>
            </a:r>
            <a:r>
              <a:rPr lang="en-US" sz="1300" i="1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</a:t>
            </a: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.</a:t>
            </a:r>
            <a:endParaRPr lang="en-US" sz="1300" dirty="0"/>
          </a:p>
          <a:p>
            <a:pPr marL="0" indent="0" algn="l">
              <a:lnSpc>
                <a:spcPct val="108000"/>
              </a:lnSpc>
              <a:buNone/>
            </a:pPr>
            <a:r>
              <a:rPr lang="en-US" sz="1300" i="1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</a:t>
            </a: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= (1/2)(4.0 + 10)(8.0) = </a:t>
            </a:r>
            <a:r>
              <a:rPr lang="en-US" sz="130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56 m</a:t>
            </a:r>
            <a:endParaRPr lang="en-US" sz="1300" dirty="0"/>
          </a:p>
        </p:txBody>
      </p:sp>
      <p:pic>
        <p:nvPicPr>
          <p:cNvPr id="12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73276" y="1903413"/>
            <a:ext cx="4963095" cy="3489722"/>
          </a:xfrm>
          <a:prstGeom prst="rect">
            <a:avLst/>
          </a:prstGeom>
        </p:spPr>
      </p:pic>
      <p:sp>
        <p:nvSpPr>
          <p:cNvPr id="13" name="Text 8"/>
          <p:cNvSpPr/>
          <p:nvPr/>
        </p:nvSpPr>
        <p:spPr>
          <a:xfrm>
            <a:off x="6573276" y="5579170"/>
            <a:ext cx="5572680" cy="2150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endParaRPr lang="en-US" sz="1300" dirty="0"/>
          </a:p>
        </p:txBody>
      </p:sp>
      <p:sp>
        <p:nvSpPr>
          <p:cNvPr id="14" name="Text 9"/>
          <p:cNvSpPr/>
          <p:nvPr/>
        </p:nvSpPr>
        <p:spPr>
          <a:xfrm>
            <a:off x="51989" y="6129040"/>
            <a:ext cx="11478132" cy="2150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ct val="108000"/>
              </a:lnSpc>
              <a:buNone/>
            </a:pPr>
            <a:r>
              <a:rPr lang="en-US" sz="1300" b="1" u="sng" dirty="0">
                <a:solidFill>
                  <a:srgbClr val="FF95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thelucidstem.com</a:t>
            </a:r>
            <a:endParaRPr lang="en-US" sz="13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61574" y="1125736"/>
            <a:ext cx="1276517" cy="271264"/>
          </a:xfrm>
          <a:prstGeom prst="roundRect">
            <a:avLst>
              <a:gd name="adj" fmla="val 20486"/>
            </a:avLst>
          </a:prstGeom>
          <a:solidFill>
            <a:srgbClr val="FFE0CC"/>
          </a:solidFill>
          <a:ln/>
        </p:spPr>
      </p:sp>
      <p:sp>
        <p:nvSpPr>
          <p:cNvPr id="3" name="Text 1"/>
          <p:cNvSpPr/>
          <p:nvPr/>
        </p:nvSpPr>
        <p:spPr>
          <a:xfrm>
            <a:off x="760790" y="1175345"/>
            <a:ext cx="1687669" cy="17204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0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EXPERT CARD C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661574" y="1463080"/>
            <a:ext cx="5742439" cy="6181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370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Equation C: Substitution</a:t>
            </a:r>
            <a:endParaRPr lang="en-US" sz="3700" dirty="0"/>
          </a:p>
        </p:txBody>
      </p:sp>
      <p:sp>
        <p:nvSpPr>
          <p:cNvPr id="5" name="Text 3"/>
          <p:cNvSpPr/>
          <p:nvPr/>
        </p:nvSpPr>
        <p:spPr>
          <a:xfrm>
            <a:off x="661574" y="2329259"/>
            <a:ext cx="11478132" cy="2150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30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The Equation: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661574" y="2753519"/>
            <a:ext cx="10868547" cy="45194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8000"/>
              </a:lnSpc>
              <a:buNone/>
            </a:pPr>
            <a:endParaRPr lang="en-US" sz="1450" dirty="0"/>
          </a:p>
        </p:txBody>
      </p:sp>
      <p:pic>
        <p:nvPicPr>
          <p:cNvPr id="7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1574" y="2753519"/>
            <a:ext cx="10868547" cy="451941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661574" y="3414712"/>
            <a:ext cx="11478132" cy="2150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30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Derivation:</a:t>
            </a: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Begin with the area equation from Card B. Substitute </a:t>
            </a:r>
            <a:r>
              <a:rPr lang="en-US" sz="1300" i="1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v = u + at</a:t>
            </a: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(from Card A) in place of </a:t>
            </a:r>
            <a:r>
              <a:rPr lang="en-US" sz="1300" i="1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v</a:t>
            </a: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:</a:t>
            </a:r>
            <a:endParaRPr lang="en-US" sz="1300" dirty="0"/>
          </a:p>
        </p:txBody>
      </p:sp>
      <p:sp>
        <p:nvSpPr>
          <p:cNvPr id="9" name="Text 6"/>
          <p:cNvSpPr/>
          <p:nvPr/>
        </p:nvSpPr>
        <p:spPr>
          <a:xfrm>
            <a:off x="661574" y="3838972"/>
            <a:ext cx="10868547" cy="45194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8000"/>
              </a:lnSpc>
              <a:buNone/>
            </a:pPr>
            <a:endParaRPr lang="en-US" sz="1450" dirty="0"/>
          </a:p>
        </p:txBody>
      </p:sp>
      <p:pic>
        <p:nvPicPr>
          <p:cNvPr id="10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1574" y="3838972"/>
            <a:ext cx="10868547" cy="451941"/>
          </a:xfrm>
          <a:prstGeom prst="rect">
            <a:avLst/>
          </a:prstGeom>
        </p:spPr>
      </p:pic>
      <p:sp>
        <p:nvSpPr>
          <p:cNvPr id="11" name="Text 7"/>
          <p:cNvSpPr/>
          <p:nvPr/>
        </p:nvSpPr>
        <p:spPr>
          <a:xfrm>
            <a:off x="661574" y="4500166"/>
            <a:ext cx="10868547" cy="83105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30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When to use it:</a:t>
            </a: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Use this equation when final velocity (</a:t>
            </a:r>
            <a:r>
              <a:rPr lang="en-US" sz="1300" i="1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v</a:t>
            </a: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) is </a:t>
            </a:r>
            <a:r>
              <a:rPr lang="en-US" sz="1300" i="1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not</a:t>
            </a: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involved in the problem.</a:t>
            </a:r>
            <a:endParaRPr lang="en-US" sz="1300" dirty="0"/>
          </a:p>
          <a:p>
            <a:pPr marL="0" indent="0" algn="l">
              <a:lnSpc>
                <a:spcPct val="108000"/>
              </a:lnSpc>
              <a:buNone/>
            </a:pPr>
            <a:r>
              <a:rPr lang="en-US" sz="130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Worked Example:</a:t>
            </a: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</a:t>
            </a:r>
            <a:r>
              <a:rPr lang="en-US" sz="1300" i="1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u</a:t>
            </a: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= 0, </a:t>
            </a:r>
            <a:r>
              <a:rPr lang="en-US" sz="1300" i="1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</a:t>
            </a: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= 3.0 m s-2, </a:t>
            </a:r>
            <a:r>
              <a:rPr lang="en-US" sz="1300" i="1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</a:t>
            </a: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= 5.0 s. Find </a:t>
            </a:r>
            <a:r>
              <a:rPr lang="en-US" sz="1300" i="1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</a:t>
            </a: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.</a:t>
            </a:r>
            <a:endParaRPr lang="en-US" sz="1300" dirty="0"/>
          </a:p>
          <a:p>
            <a:pPr marL="0" indent="0" algn="l">
              <a:lnSpc>
                <a:spcPct val="108000"/>
              </a:lnSpc>
              <a:buNone/>
            </a:pPr>
            <a:r>
              <a:rPr lang="en-US" sz="1300" i="1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</a:t>
            </a: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= 0 + (1/2)(3.0)(25) = </a:t>
            </a:r>
            <a:r>
              <a:rPr lang="en-US" sz="130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37.5 m</a:t>
            </a:r>
            <a:endParaRPr lang="en-US" sz="1300" dirty="0"/>
          </a:p>
        </p:txBody>
      </p:sp>
      <p:sp>
        <p:nvSpPr>
          <p:cNvPr id="12" name="Text 8"/>
          <p:cNvSpPr/>
          <p:nvPr/>
        </p:nvSpPr>
        <p:spPr>
          <a:xfrm>
            <a:off x="51989" y="5517257"/>
            <a:ext cx="11478132" cy="2150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ct val="108000"/>
              </a:lnSpc>
              <a:buNone/>
            </a:pPr>
            <a:r>
              <a:rPr lang="en-US" sz="1300" b="1" u="sng" dirty="0">
                <a:solidFill>
                  <a:srgbClr val="FF95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thelucidstem.com</a:t>
            </a:r>
            <a:endParaRPr lang="en-US" sz="13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61574" y="1197471"/>
            <a:ext cx="1227107" cy="253504"/>
          </a:xfrm>
          <a:prstGeom prst="roundRect">
            <a:avLst>
              <a:gd name="adj" fmla="val 20825"/>
            </a:avLst>
          </a:prstGeom>
          <a:solidFill>
            <a:srgbClr val="FFE0CC"/>
          </a:solidFill>
          <a:ln/>
        </p:spPr>
      </p:sp>
      <p:sp>
        <p:nvSpPr>
          <p:cNvPr id="3" name="Text 1"/>
          <p:cNvSpPr/>
          <p:nvPr/>
        </p:nvSpPr>
        <p:spPr>
          <a:xfrm>
            <a:off x="755830" y="1244600"/>
            <a:ext cx="1648181" cy="1592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6000"/>
              </a:lnSpc>
              <a:buNone/>
            </a:pPr>
            <a:r>
              <a:rPr lang="en-US" sz="9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EXPERT CARD D</a:t>
            </a:r>
            <a:endParaRPr lang="en-US" sz="950" dirty="0"/>
          </a:p>
        </p:txBody>
      </p:sp>
      <p:sp>
        <p:nvSpPr>
          <p:cNvPr id="4" name="Text 2"/>
          <p:cNvSpPr/>
          <p:nvPr/>
        </p:nvSpPr>
        <p:spPr>
          <a:xfrm>
            <a:off x="661574" y="1510605"/>
            <a:ext cx="6478624" cy="58717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355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Equation D: Eliminating Time</a:t>
            </a:r>
            <a:endParaRPr lang="en-US" sz="3550" dirty="0"/>
          </a:p>
        </p:txBody>
      </p:sp>
      <p:sp>
        <p:nvSpPr>
          <p:cNvPr id="5" name="Text 3"/>
          <p:cNvSpPr/>
          <p:nvPr/>
        </p:nvSpPr>
        <p:spPr>
          <a:xfrm>
            <a:off x="661574" y="2321620"/>
            <a:ext cx="11478132" cy="19913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6000"/>
              </a:lnSpc>
              <a:buNone/>
            </a:pPr>
            <a:r>
              <a:rPr lang="en-US" sz="120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The Equation: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661574" y="2709664"/>
            <a:ext cx="11478132" cy="2693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6000"/>
              </a:lnSpc>
              <a:buNone/>
            </a:pPr>
            <a:endParaRPr lang="en-US" sz="1350" dirty="0"/>
          </a:p>
        </p:txBody>
      </p:sp>
      <p:pic>
        <p:nvPicPr>
          <p:cNvPr id="7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1574" y="2709664"/>
            <a:ext cx="10868547" cy="269379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661574" y="3167955"/>
            <a:ext cx="11478132" cy="19913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6000"/>
              </a:lnSpc>
              <a:buNone/>
            </a:pPr>
            <a:r>
              <a:rPr lang="en-US" sz="120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Derivation:</a:t>
            </a:r>
            <a:r>
              <a:rPr lang="en-US" sz="12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From Card A, express time as:</a:t>
            </a:r>
            <a:endParaRPr lang="en-US" sz="1200" dirty="0"/>
          </a:p>
        </p:txBody>
      </p:sp>
      <p:sp>
        <p:nvSpPr>
          <p:cNvPr id="9" name="Text 6"/>
          <p:cNvSpPr/>
          <p:nvPr/>
        </p:nvSpPr>
        <p:spPr>
          <a:xfrm>
            <a:off x="661574" y="3556000"/>
            <a:ext cx="10868547" cy="41622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6000"/>
              </a:lnSpc>
              <a:buNone/>
            </a:pPr>
            <a:endParaRPr lang="en-US" sz="1350" dirty="0"/>
          </a:p>
        </p:txBody>
      </p:sp>
      <p:pic>
        <p:nvPicPr>
          <p:cNvPr id="10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1574" y="3556000"/>
            <a:ext cx="10868547" cy="416223"/>
          </a:xfrm>
          <a:prstGeom prst="rect">
            <a:avLst/>
          </a:prstGeom>
        </p:spPr>
      </p:pic>
      <p:sp>
        <p:nvSpPr>
          <p:cNvPr id="11" name="Text 7"/>
          <p:cNvSpPr/>
          <p:nvPr/>
        </p:nvSpPr>
        <p:spPr>
          <a:xfrm>
            <a:off x="661574" y="4161135"/>
            <a:ext cx="10868547" cy="11322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6000"/>
              </a:lnSpc>
              <a:buNone/>
            </a:pPr>
            <a:r>
              <a:rPr lang="en-US" sz="12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Substitute this expression for </a:t>
            </a:r>
            <a:r>
              <a:rPr lang="en-US" sz="1200" i="1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</a:t>
            </a:r>
            <a:r>
              <a:rPr lang="en-US" sz="12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into the area equation from Card B. Simplify to eliminate </a:t>
            </a:r>
            <a:r>
              <a:rPr lang="en-US" sz="1200" i="1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</a:t>
            </a:r>
            <a:r>
              <a:rPr lang="en-US" sz="12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entirely, yielding </a:t>
            </a:r>
            <a:r>
              <a:rPr lang="en-US" sz="1200" i="1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v</a:t>
            </a:r>
            <a:r>
              <a:rPr lang="en-US" sz="12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2 = </a:t>
            </a:r>
            <a:r>
              <a:rPr lang="en-US" sz="1200" i="1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u</a:t>
            </a:r>
            <a:r>
              <a:rPr lang="en-US" sz="12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2 + 2</a:t>
            </a:r>
            <a:r>
              <a:rPr lang="en-US" sz="1200" i="1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as</a:t>
            </a:r>
            <a:r>
              <a:rPr lang="en-US" sz="12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.</a:t>
            </a:r>
            <a:endParaRPr lang="en-US" sz="1200" dirty="0"/>
          </a:p>
          <a:p>
            <a:pPr marL="0" indent="0" algn="l">
              <a:lnSpc>
                <a:spcPct val="106000"/>
              </a:lnSpc>
              <a:buNone/>
            </a:pPr>
            <a:r>
              <a:rPr lang="en-US" sz="120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When to use it:</a:t>
            </a:r>
            <a:r>
              <a:rPr lang="en-US" sz="12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Use this equation when time (</a:t>
            </a:r>
            <a:r>
              <a:rPr lang="en-US" sz="1200" i="1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</a:t>
            </a:r>
            <a:r>
              <a:rPr lang="en-US" sz="12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) is </a:t>
            </a:r>
            <a:r>
              <a:rPr lang="en-US" sz="1200" i="1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not</a:t>
            </a:r>
            <a:r>
              <a:rPr lang="en-US" sz="12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involved in the problem.</a:t>
            </a:r>
            <a:endParaRPr lang="en-US" sz="1200" dirty="0"/>
          </a:p>
          <a:p>
            <a:pPr marL="0" indent="0" algn="l">
              <a:lnSpc>
                <a:spcPct val="106000"/>
              </a:lnSpc>
              <a:buNone/>
            </a:pPr>
            <a:r>
              <a:rPr lang="en-US" sz="120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Worked Example:</a:t>
            </a:r>
            <a:r>
              <a:rPr lang="en-US" sz="12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</a:t>
            </a:r>
            <a:r>
              <a:rPr lang="en-US" sz="1200" i="1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u</a:t>
            </a:r>
            <a:r>
              <a:rPr lang="en-US" sz="12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= 2.0 m s-1, </a:t>
            </a:r>
            <a:r>
              <a:rPr lang="en-US" sz="1200" i="1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</a:t>
            </a:r>
            <a:r>
              <a:rPr lang="en-US" sz="12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= 4.0 m s-2, </a:t>
            </a:r>
            <a:r>
              <a:rPr lang="en-US" sz="1200" i="1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</a:t>
            </a:r>
            <a:r>
              <a:rPr lang="en-US" sz="12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= 4.0 m. Find </a:t>
            </a:r>
            <a:r>
              <a:rPr lang="en-US" sz="1200" i="1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v</a:t>
            </a:r>
            <a:r>
              <a:rPr lang="en-US" sz="12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.</a:t>
            </a:r>
            <a:endParaRPr lang="en-US" sz="1200" dirty="0"/>
          </a:p>
          <a:p>
            <a:pPr marL="0" indent="0" algn="l">
              <a:lnSpc>
                <a:spcPct val="106000"/>
              </a:lnSpc>
              <a:buNone/>
            </a:pPr>
            <a:r>
              <a:rPr lang="en-US" sz="1200" i="1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v</a:t>
            </a:r>
            <a:r>
              <a:rPr lang="en-US" sz="12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2 = 4 + 2(4.0)(4.0) = 36, so </a:t>
            </a:r>
            <a:r>
              <a:rPr lang="en-US" sz="1200" i="1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v</a:t>
            </a:r>
            <a:r>
              <a:rPr lang="en-US" sz="12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= </a:t>
            </a:r>
            <a:r>
              <a:rPr lang="en-US" sz="120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6.0 m s-1</a:t>
            </a:r>
            <a:endParaRPr lang="en-US" sz="1200" dirty="0"/>
          </a:p>
        </p:txBody>
      </p:sp>
      <p:sp>
        <p:nvSpPr>
          <p:cNvPr id="12" name="Text 8"/>
          <p:cNvSpPr/>
          <p:nvPr/>
        </p:nvSpPr>
        <p:spPr>
          <a:xfrm>
            <a:off x="51989" y="5461298"/>
            <a:ext cx="11478132" cy="19913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ct val="106000"/>
              </a:lnSpc>
              <a:buNone/>
            </a:pPr>
            <a:r>
              <a:rPr lang="en-US" sz="1200" b="1" u="sng" dirty="0">
                <a:solidFill>
                  <a:srgbClr val="FF95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thelucidstem.com</a:t>
            </a:r>
            <a:endParaRPr lang="en-US" sz="1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FF954F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1168</Words>
  <Application>Microsoft Office PowerPoint</Application>
  <PresentationFormat>Widescreen</PresentationFormat>
  <Paragraphs>136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7" baseType="lpstr">
      <vt:lpstr>Marcellus</vt:lpstr>
      <vt:lpstr>Montserrat Bold</vt:lpstr>
      <vt:lpstr>Marcellus Light</vt:lpstr>
      <vt:lpstr>Arial</vt:lpstr>
      <vt:lpstr>Montserrat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REJO</dc:creator>
  <cp:lastModifiedBy>Rejo Raghuvaran</cp:lastModifiedBy>
  <cp:revision>2</cp:revision>
  <dcterms:created xsi:type="dcterms:W3CDTF">2026-06-23T04:12:58Z</dcterms:created>
  <dcterms:modified xsi:type="dcterms:W3CDTF">2026-06-23T04:15:41Z</dcterms:modified>
</cp:coreProperties>
</file>