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embeddedFontLst>
    <p:embeddedFont>
      <p:font typeface="Marcellus" panose="020E0602050203020307" pitchFamily="34" charset="0"/>
      <p:regular r:id="rId19"/>
    </p:embeddedFont>
    <p:embeddedFont>
      <p:font typeface="Montserrat" pitchFamily="2" charset="0"/>
      <p:regular r:id="rId20"/>
      <p:bold r:id="rId21"/>
      <p:italic r:id="rId22"/>
      <p:boldItalic r:id="rId23"/>
    </p:embeddedFont>
    <p:embeddedFont>
      <p:font typeface="Montserrat Bold" pitchFamily="2" charset="0"/>
      <p:regular r:id="rId24"/>
      <p:bold r:id="rId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086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400300"/>
            <a:ext cx="6296860" cy="1236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Free Fall and the Acceleration of Free Fall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4928568" y="3884613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Cambridge International AS &amp; A Level Physics 9702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4928568" y="4285655"/>
            <a:ext cx="6906444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12"/>
          <p:cNvSpPr/>
          <p:nvPr/>
        </p:nvSpPr>
        <p:spPr>
          <a:xfrm>
            <a:off x="5023033" y="6533399"/>
            <a:ext cx="6906444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584331A-3510-F13A-AA52-3BC2CDB576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2967"/>
            <a:ext cx="12192000" cy="64520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337766"/>
            <a:ext cx="5413339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Truth About Mass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574" y="2286595"/>
            <a:ext cx="1456396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4" name="Text 2"/>
          <p:cNvSpPr/>
          <p:nvPr/>
        </p:nvSpPr>
        <p:spPr>
          <a:xfrm>
            <a:off x="760790" y="2336205"/>
            <a:ext cx="1867548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1 ANSWER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61574" y="2743895"/>
            <a:ext cx="10868547" cy="163691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0624" y="2762945"/>
            <a:ext cx="5415224" cy="1598811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7" name="Text 5"/>
          <p:cNvSpPr/>
          <p:nvPr/>
        </p:nvSpPr>
        <p:spPr>
          <a:xfrm>
            <a:off x="845918" y="2928243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Statement 1: </a:t>
            </a:r>
            <a:r>
              <a:rPr lang="en-US" sz="1850" dirty="0">
                <a:solidFill>
                  <a:srgbClr val="FAF1DC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AGREE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845918" y="3336429"/>
            <a:ext cx="5084635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Without air resistance, both balls experience the same acceleration g = 9.81 m/s2 regardless of their mass. They fall together and land simultaneously. This was demonstrated by Galileo and confirmed in vacuum experiments repeatedly.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095848" y="2762945"/>
            <a:ext cx="5415224" cy="1598811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0" name="Shape 8"/>
          <p:cNvSpPr/>
          <p:nvPr/>
        </p:nvSpPr>
        <p:spPr>
          <a:xfrm>
            <a:off x="6095848" y="2762945"/>
            <a:ext cx="19050" cy="1598811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1" name="Text 9"/>
          <p:cNvSpPr/>
          <p:nvPr/>
        </p:nvSpPr>
        <p:spPr>
          <a:xfrm>
            <a:off x="6261142" y="2928243"/>
            <a:ext cx="2468898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Statement 5: </a:t>
            </a:r>
            <a:r>
              <a:rPr lang="en-US" sz="1850" dirty="0">
                <a:solidFill>
                  <a:srgbClr val="FAF1DC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DISAGREE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6261142" y="3336429"/>
            <a:ext cx="5084635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acceleration of free fall is identical for all masses. A 10 kg ball and a 0.01 kg ball fall with exactly the same acceleration in a vacuum. Mass does not appear in the equation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 = g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1574" y="4566841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4781153"/>
            <a:ext cx="206667" cy="16529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198830" y="4756944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principle: In a vacuum, </a:t>
            </a: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g = 9.81 m/s2 for every object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regardless of mass, size, or material.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1989" y="5348089"/>
            <a:ext cx="1147813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382525C-B8A8-5123-8424-1B473378C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</p:spPr>
      </p:pic>
      <p:sp>
        <p:nvSpPr>
          <p:cNvPr id="19" name="Text 12">
            <a:extLst>
              <a:ext uri="{FF2B5EF4-FFF2-40B4-BE49-F238E27FC236}">
                <a16:creationId xmlns:a16="http://schemas.microsoft.com/office/drawing/2014/main" id="{F3176F93-E02F-A6B8-7FB8-746DAF4B150A}"/>
              </a:ext>
            </a:extLst>
          </p:cNvPr>
          <p:cNvSpPr/>
          <p:nvPr/>
        </p:nvSpPr>
        <p:spPr>
          <a:xfrm>
            <a:off x="5129962" y="6564653"/>
            <a:ext cx="6906444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337766"/>
            <a:ext cx="6269476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Truth About The Peak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574" y="2286595"/>
            <a:ext cx="1483779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4" name="Text 2"/>
          <p:cNvSpPr/>
          <p:nvPr/>
        </p:nvSpPr>
        <p:spPr>
          <a:xfrm>
            <a:off x="760790" y="2336205"/>
            <a:ext cx="189493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2 ANSWER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61574" y="2743895"/>
            <a:ext cx="10868547" cy="163691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0624" y="2762945"/>
            <a:ext cx="5415224" cy="1598811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7" name="Text 5"/>
          <p:cNvSpPr/>
          <p:nvPr/>
        </p:nvSpPr>
        <p:spPr>
          <a:xfrm>
            <a:off x="845918" y="2928243"/>
            <a:ext cx="2484772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Statement 2: </a:t>
            </a:r>
            <a:r>
              <a:rPr lang="en-US" sz="1850" dirty="0">
                <a:solidFill>
                  <a:srgbClr val="FAF1DC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DISAGREE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845918" y="3336429"/>
            <a:ext cx="5084635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velocity is zero at the top, but acceleration is still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9.81 m/s2 downward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Gravity acts continuously. The object is not in equilibrium; it is instantaneously at rest whilst being accelerated downward.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095848" y="2762945"/>
            <a:ext cx="5415224" cy="1598811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0" name="Shape 8"/>
          <p:cNvSpPr/>
          <p:nvPr/>
        </p:nvSpPr>
        <p:spPr>
          <a:xfrm>
            <a:off x="6095848" y="2762945"/>
            <a:ext cx="19050" cy="1598811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1" name="Text 9"/>
          <p:cNvSpPr/>
          <p:nvPr/>
        </p:nvSpPr>
        <p:spPr>
          <a:xfrm>
            <a:off x="6261142" y="2928243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Statement 6: </a:t>
            </a:r>
            <a:r>
              <a:rPr lang="en-US" sz="1850" dirty="0">
                <a:solidFill>
                  <a:srgbClr val="FAF1DC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AGREE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6261142" y="3336429"/>
            <a:ext cx="5084635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no air resistance, the motion is perfectly symmetric. The ball loses 9.81 m/s per second on the way up, and gains 9.81 m/s per second on the way down. It returns to the launch height with exactly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 m/s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1574" y="4566841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FCF2B5"/>
          </a:solidFill>
          <a:ln/>
        </p:spPr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4781153"/>
            <a:ext cx="206667" cy="16529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198830" y="4756944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confuse </a:t>
            </a: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velocity = 0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with </a:t>
            </a: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acceleration = 0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at the highest point. This is the single most penalised error in this topic.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1989" y="5348089"/>
            <a:ext cx="1147813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0AC8A6B-7B67-595C-0124-8374F339F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5178949" y="6619861"/>
            <a:ext cx="6906444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122759"/>
            <a:ext cx="5386550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Truth About Drag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574" y="2071588"/>
            <a:ext cx="1483184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4" name="Text 2"/>
          <p:cNvSpPr/>
          <p:nvPr/>
        </p:nvSpPr>
        <p:spPr>
          <a:xfrm>
            <a:off x="760790" y="2121198"/>
            <a:ext cx="1894336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3 ANSWER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61574" y="2528888"/>
            <a:ext cx="10868547" cy="1851918"/>
          </a:xfrm>
          <a:prstGeom prst="roundRect">
            <a:avLst>
              <a:gd name="adj" fmla="val 3751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0624" y="2547938"/>
            <a:ext cx="5415224" cy="1813818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7" name="Text 5"/>
          <p:cNvSpPr/>
          <p:nvPr/>
        </p:nvSpPr>
        <p:spPr>
          <a:xfrm>
            <a:off x="845918" y="271323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Statement 3: </a:t>
            </a:r>
            <a:r>
              <a:rPr lang="en-US" sz="1850" dirty="0">
                <a:solidFill>
                  <a:srgbClr val="FAF1DC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AGREE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845918" y="3121422"/>
            <a:ext cx="5084635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no air resistance, the only force is the constant gravitational force. By Newton's Second Law, a constant force produces a constant acceleration. The object speeds up by exactly 9.81 m/s every second, which is a steady, uniform rate.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095848" y="2547938"/>
            <a:ext cx="5415224" cy="1813818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0" name="Shape 8"/>
          <p:cNvSpPr/>
          <p:nvPr/>
        </p:nvSpPr>
        <p:spPr>
          <a:xfrm>
            <a:off x="6095848" y="2547938"/>
            <a:ext cx="19050" cy="1813818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1" name="Text 9"/>
          <p:cNvSpPr/>
          <p:nvPr/>
        </p:nvSpPr>
        <p:spPr>
          <a:xfrm>
            <a:off x="6261142" y="271323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Statement 4: </a:t>
            </a:r>
            <a:r>
              <a:rPr lang="en-US" sz="1850" dirty="0">
                <a:solidFill>
                  <a:srgbClr val="FAF1DC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AGREE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6261142" y="3121422"/>
            <a:ext cx="5084635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Air resistance has a relatively smaller effect on a heavier object with greater weight. The net downward force is larger relative to its mass, so the heavier object accelerates faster than a light object such as a feather, and strikes the ground first.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1574" y="4566841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FFE0CC"/>
          </a:solidFill>
          <a:ln/>
        </p:spPr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4781153"/>
            <a:ext cx="206667" cy="16529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198830" y="4756944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why a hammer and a feather land simultaneously on the Moon (no atmosphere) but not on Earth (air resistance present).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1989" y="5563096"/>
            <a:ext cx="1147813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072356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2021185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both questions independently and in silence before leaving. Show all working clearly, using correct units and a stated sign convention.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525" y="2637234"/>
            <a:ext cx="5370676" cy="200898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03066" y="2821583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1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903066" y="3229769"/>
            <a:ext cx="4925790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ball is dropped from rest from a cliff 20 m high. Using g = 9.81 m/s2: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903066" y="3759002"/>
            <a:ext cx="4925790" cy="7028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the exact time taken to reach the ground.</a:t>
            </a:r>
            <a:endParaRPr lang="en-US" sz="1300" dirty="0"/>
          </a:p>
          <a:p>
            <a:pPr marL="264160" indent="-26416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the speed of the ball at the moment of impact.</a:t>
            </a:r>
            <a:endParaRPr lang="en-US" sz="13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9445" y="2637234"/>
            <a:ext cx="5370676" cy="200898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19987" y="2821583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2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6419987" y="3229769"/>
            <a:ext cx="4925790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ball is thrown vertically upward and reaches its highest point.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6419987" y="3759002"/>
            <a:ext cx="4925790" cy="7028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the exact velocity of the ball at the highest point.</a:t>
            </a:r>
            <a:endParaRPr lang="en-US" sz="1300" dirty="0"/>
          </a:p>
          <a:p>
            <a:pPr marL="264160" indent="-26416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the exact acceleration of the ball at the highest point, including its direction.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661574" y="4832251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FFE0CC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868" y="5046563"/>
            <a:ext cx="206667" cy="16529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98830" y="5022354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Hint for Q1: Use </a:t>
            </a: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 = ut + ½at2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for time, then </a:t>
            </a: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v2 = u2 + 2as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for impact speed.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51989" y="5613499"/>
            <a:ext cx="1147813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559A041F-5B4A-3979-4AA2-03D0C64BB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031577"/>
            <a:ext cx="6807129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Topic: Motion Under Gravity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980406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AS Level lesson, you will be able to: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61574" y="2381448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574" y="2651720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661574" y="2772470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Define Free Fall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61574" y="3180655"/>
            <a:ext cx="351265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that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g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the acceleration of free fall, approximately 9.81 m/s2, directed downward.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339521" y="2381448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39521" y="2651720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8"/>
          <p:cNvSpPr/>
          <p:nvPr/>
        </p:nvSpPr>
        <p:spPr>
          <a:xfrm>
            <a:off x="4339521" y="2772470"/>
            <a:ext cx="2424151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Independence of Mass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4339521" y="3180655"/>
            <a:ext cx="351265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that with no air resistance, all objects fall with the exact same acceleration regardless of mass.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017468" y="2381448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17468" y="2651720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12"/>
          <p:cNvSpPr/>
          <p:nvPr/>
        </p:nvSpPr>
        <p:spPr>
          <a:xfrm>
            <a:off x="8017468" y="2772470"/>
            <a:ext cx="2494694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Apply SUVAT Equations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8017468" y="3180655"/>
            <a:ext cx="351265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the equations of motion for vertical problems with a consistent sign convention.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61574" y="4114998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61574" y="4385270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8" name="Text 16"/>
          <p:cNvSpPr/>
          <p:nvPr/>
        </p:nvSpPr>
        <p:spPr>
          <a:xfrm>
            <a:off x="661574" y="4506020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Solve Problems</a:t>
            </a:r>
            <a:endParaRPr lang="en-US" sz="1850" dirty="0"/>
          </a:p>
        </p:txBody>
      </p:sp>
      <p:sp>
        <p:nvSpPr>
          <p:cNvPr id="19" name="Text 17"/>
          <p:cNvSpPr/>
          <p:nvPr/>
        </p:nvSpPr>
        <p:spPr>
          <a:xfrm>
            <a:off x="661574" y="4914205"/>
            <a:ext cx="535162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Tackle dropped objects and objects projected vertically upward.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178495" y="4114998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05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178495" y="4385270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2" name="Text 20"/>
          <p:cNvSpPr/>
          <p:nvPr/>
        </p:nvSpPr>
        <p:spPr>
          <a:xfrm>
            <a:off x="6178495" y="4506020"/>
            <a:ext cx="2642824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Describe the Experiment</a:t>
            </a:r>
            <a:endParaRPr lang="en-US" sz="1850" dirty="0"/>
          </a:p>
        </p:txBody>
      </p:sp>
      <p:sp>
        <p:nvSpPr>
          <p:cNvPr id="23" name="Text 21"/>
          <p:cNvSpPr/>
          <p:nvPr/>
        </p:nvSpPr>
        <p:spPr>
          <a:xfrm>
            <a:off x="6178495" y="4914205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Outline the trapdoor and electromagnet method to determine g in the laboratory.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1989" y="5654278"/>
            <a:ext cx="1147813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68325"/>
            <a:ext cx="6131565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Definition of Free Fall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574" y="1517154"/>
            <a:ext cx="19050" cy="586978"/>
          </a:xfrm>
          <a:prstGeom prst="roundRect">
            <a:avLst>
              <a:gd name="adj" fmla="val 59999"/>
            </a:avLst>
          </a:prstGeom>
          <a:solidFill>
            <a:srgbClr val="FF954F"/>
          </a:solidFill>
          <a:ln/>
        </p:spPr>
      </p:sp>
      <p:sp>
        <p:nvSpPr>
          <p:cNvPr id="4" name="Text 2"/>
          <p:cNvSpPr/>
          <p:nvPr/>
        </p:nvSpPr>
        <p:spPr>
          <a:xfrm>
            <a:off x="909615" y="1703189"/>
            <a:ext cx="1123009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Free fall is motion under gravity alone, with absolutely no air resistance.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2515" y="2290266"/>
            <a:ext cx="5470686" cy="3641229"/>
          </a:xfrm>
          <a:prstGeom prst="roundRect">
            <a:avLst>
              <a:gd name="adj" fmla="val 3270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707809" y="2455565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Acceleration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07809" y="2929830"/>
            <a:ext cx="5140097" cy="2472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74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 = 9.81 m/s²</a:t>
            </a:r>
            <a:endParaRPr lang="en-US" sz="7450" dirty="0"/>
          </a:p>
        </p:txBody>
      </p:sp>
      <p:sp>
        <p:nvSpPr>
          <p:cNvPr id="8" name="Text 6"/>
          <p:cNvSpPr/>
          <p:nvPr/>
        </p:nvSpPr>
        <p:spPr>
          <a:xfrm>
            <a:off x="403016" y="5567660"/>
            <a:ext cx="574968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directed vertically downward, near the Earth's surface.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303904" y="2455565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Key Implications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6303904" y="2929830"/>
            <a:ext cx="5232567" cy="1893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value of g does not depend on the mass of the falling object.</a:t>
            </a:r>
            <a:endParaRPr lang="en-US" sz="1300" dirty="0"/>
          </a:p>
          <a:p>
            <a:pPr marL="264160" indent="-26416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heavy and a light object released together in a vacuum reach the ground at exactly the same time.</a:t>
            </a:r>
            <a:endParaRPr lang="en-US" sz="1300" dirty="0"/>
          </a:p>
          <a:p>
            <a:pPr marL="264160" indent="-26416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direction of g is always downward, throughout the entire flight.</a:t>
            </a:r>
            <a:endParaRPr lang="en-US" sz="1300" dirty="0"/>
          </a:p>
          <a:p>
            <a:pPr marL="264160" indent="-26416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a vacuum, this relationship is exact and universal near Earth's surface.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1989" y="6117530"/>
            <a:ext cx="1147813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4457" y="480120"/>
            <a:ext cx="4413536" cy="494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Peak of the Flight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24457" y="1180448"/>
            <a:ext cx="11478132" cy="154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an object is thrown vertically upwards in a vacuum, the motion is perfectly symmetric about the highest point.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263523" y="1675011"/>
            <a:ext cx="2511561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On the Way Up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6263523" y="2028031"/>
            <a:ext cx="5272948" cy="3095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ball decelerates at a steady 9.81 m/s2. Speed decreases uniformly until it reaches zero.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273788" y="2975485"/>
            <a:ext cx="2511561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At the Highest Point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6257173" y="3429000"/>
            <a:ext cx="5272948" cy="4643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Velocity is exactly </a:t>
            </a: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zero</a:t>
            </a: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However, acceleration remains </a:t>
            </a: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9.81 m/s2 downward</a:t>
            </a: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Gravity does not switch off simply because the object paused for a microsecond.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273789" y="4315221"/>
            <a:ext cx="2511561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On the Way Down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6336095" y="5028207"/>
            <a:ext cx="5272948" cy="3095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ball accelerates back at exactly 9.81 m/s2. It returns to its launch point with the same speed it had when it left.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1989" y="6144816"/>
            <a:ext cx="11478132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97000"/>
              </a:lnSpc>
              <a:buNone/>
            </a:pPr>
            <a:r>
              <a:rPr lang="en-US" sz="8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8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67BE6E7-0DA2-BABE-4A24-3F02AA1377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40883" r="15217"/>
          <a:stretch>
            <a:fillRect/>
          </a:stretch>
        </p:blipFill>
        <p:spPr>
          <a:xfrm>
            <a:off x="-2887288" y="1533525"/>
            <a:ext cx="8927869" cy="53244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8473A4C2-FEA2-5EB3-1C5A-A9F4B77F1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11" y="107347"/>
            <a:ext cx="12169489" cy="66433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548F270-2A38-C666-BD0F-BC1807AE8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4" y="130629"/>
            <a:ext cx="12057604" cy="658222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488198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Top-Point Illusion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661574" y="1596600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Examiner Report Warning: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These are the most common fatal errors seen in AS Level examination scripts. Learn to recognise and avoid each one.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61574" y="3015456"/>
            <a:ext cx="3512653" cy="2434658"/>
          </a:xfrm>
          <a:prstGeom prst="roundRect">
            <a:avLst>
              <a:gd name="adj" fmla="val 356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5918" y="319980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845918" y="3607991"/>
            <a:ext cx="3143965" cy="11742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Error: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Stating that acceleration is zero at the highest point.</a:t>
            </a:r>
            <a:endParaRPr lang="en-US" sz="1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Correction: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Only </a:t>
            </a:r>
            <a:r>
              <a:rPr lang="en-US" sz="16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velocity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zero. Acceleration remains 9.81 m/s2 downward throughout.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339521" y="3015456"/>
            <a:ext cx="3512653" cy="2572544"/>
          </a:xfrm>
          <a:prstGeom prst="roundRect">
            <a:avLst>
              <a:gd name="adj" fmla="val 356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23865" y="319980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23865" y="3607991"/>
            <a:ext cx="3143965" cy="11742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Error: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Changing the sign of g halfway through a vertical throw calculation.</a:t>
            </a:r>
            <a:endParaRPr lang="en-US" sz="1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Correction: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Choose a positive direction at the start and maintain it for the entire flight without switching.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017468" y="3015456"/>
            <a:ext cx="3512653" cy="1951137"/>
          </a:xfrm>
          <a:prstGeom prst="roundRect">
            <a:avLst>
              <a:gd name="adj" fmla="val 356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01812" y="319980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8201812" y="3607991"/>
            <a:ext cx="3143965" cy="11742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Error:</a:t>
            </a: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Using g = 10 m/s2 in AS Level calculations.</a:t>
            </a:r>
            <a:endParaRPr lang="en-US" sz="14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Correction:</a:t>
            </a: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At AS Level, you must use </a:t>
            </a: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g = 9.81 m/s2</a:t>
            </a: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unless the question explicitly states otherwise.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1989" y="5152628"/>
            <a:ext cx="1147813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744736"/>
            <a:ext cx="10111527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Anticipation and Reaction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69356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Return to your Anticipation Guide and complete the activity in full. This is an active learning task, not a passive review.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2094607"/>
            <a:ext cx="5434273" cy="66149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6868" y="2921397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Step 1: Complete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26868" y="3329583"/>
            <a:ext cx="5103685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Fill in the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After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column for all six statements, now that you have studied the physics.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48" y="2094607"/>
            <a:ext cx="5434273" cy="6614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261142" y="2921397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Step 2: Compare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6261142" y="3329583"/>
            <a:ext cx="5103685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Compare your Before and After columns. Identify where your thinking has changed and where it has been confirmed.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74" y="3924895"/>
            <a:ext cx="5434273" cy="6614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6868" y="475168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Step 3: Pair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26868" y="5159871"/>
            <a:ext cx="5103685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Turn to your partner. Discuss which statements caused you to change your mind the most, and explain the physics.</a:t>
            </a:r>
            <a:endParaRPr lang="en-US" sz="13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848" y="3924895"/>
            <a:ext cx="5434273" cy="6614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261142" y="475168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Step 4: Share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6261142" y="5159871"/>
            <a:ext cx="5103685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Selected pairs will be asked to explain the reasoning behind the trickiest statements to the class.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51989" y="5941219"/>
            <a:ext cx="1147813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954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32FD027-035D-4E99-9D06-5E384051375A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3aa3eae5-c407-4e25-9d99-cadd10778cb2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1181</Words>
  <Application>Microsoft Office PowerPoint</Application>
  <PresentationFormat>Widescreen</PresentationFormat>
  <Paragraphs>119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Marcellus</vt:lpstr>
      <vt:lpstr>Arial</vt:lpstr>
      <vt:lpstr>Montserrat</vt:lpstr>
      <vt:lpstr>Montserrat Bold</vt:lpstr>
      <vt:lpstr>Marcellus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5</cp:revision>
  <dcterms:created xsi:type="dcterms:W3CDTF">2026-06-23T05:37:42Z</dcterms:created>
  <dcterms:modified xsi:type="dcterms:W3CDTF">2026-06-23T06:50:54Z</dcterms:modified>
</cp:coreProperties>
</file>