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embeddedFontLst>
    <p:embeddedFont>
      <p:font typeface="Marcellus" panose="020E0602050203020307" pitchFamily="34" charset="0"/>
      <p:regular r:id="rId19"/>
    </p:embeddedFont>
    <p:embeddedFont>
      <p:font typeface="Montserrat" pitchFamily="2" charset="0"/>
      <p:regular r:id="rId20"/>
      <p:bold r:id="rId21"/>
      <p:italic r:id="rId22"/>
      <p:boldItalic r:id="rId23"/>
    </p:embeddedFont>
    <p:embeddedFont>
      <p:font typeface="Montserrat Bold" pitchFamily="2" charset="0"/>
      <p:regular r:id="rId24"/>
      <p:bold r:id="rId2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820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elucidstem.com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thelucidstem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thelucidstem.com" TargetMode="Externa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2257623"/>
            <a:ext cx="6296860" cy="12362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Measurement &amp; Uncertainties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3741936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Cambridge International AS &amp; A Level Physics 9702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233360" y="4142978"/>
            <a:ext cx="1616828" cy="271264"/>
          </a:xfrm>
          <a:prstGeom prst="roundRect">
            <a:avLst>
              <a:gd name="adj" fmla="val 20486"/>
            </a:avLst>
          </a:prstGeom>
          <a:noFill/>
          <a:ln/>
          <a:effectLst>
            <a:outerShdw blurRad="101600" dist="50800" dir="16200000" algn="bl" rotWithShape="0">
              <a:srgbClr val="FF954F">
                <a:alpha val="100000"/>
              </a:srgbClr>
            </a:outerShdw>
          </a:effectLst>
        </p:spPr>
      </p:sp>
      <p:sp>
        <p:nvSpPr>
          <p:cNvPr id="6" name="Text 3"/>
          <p:cNvSpPr/>
          <p:nvPr/>
        </p:nvSpPr>
        <p:spPr>
          <a:xfrm>
            <a:off x="5332577" y="4192588"/>
            <a:ext cx="2027981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000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274831" y="509488"/>
            <a:ext cx="2281180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Rally Coach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2274831" y="759420"/>
            <a:ext cx="4160138" cy="434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6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1: Reading Scales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2274831" y="1316732"/>
            <a:ext cx="8251519" cy="128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Partner A solves. Partner B coaches.</a:t>
            </a:r>
            <a:endParaRPr lang="en-US" sz="9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4831" y="1629370"/>
            <a:ext cx="4075407" cy="407550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274831" y="5796855"/>
            <a:ext cx="4075407" cy="257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length is measured as </a:t>
            </a: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24.5 cm</a:t>
            </a: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on a ruler whose smallest division is </a:t>
            </a: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 mm</a:t>
            </a: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00" dirty="0"/>
          </a:p>
        </p:txBody>
      </p:sp>
      <p:sp>
        <p:nvSpPr>
          <p:cNvPr id="7" name="Shape 4"/>
          <p:cNvSpPr/>
          <p:nvPr/>
        </p:nvSpPr>
        <p:spPr>
          <a:xfrm>
            <a:off x="6556509" y="1537395"/>
            <a:ext cx="3450147" cy="4590355"/>
          </a:xfrm>
          <a:prstGeom prst="roundRect">
            <a:avLst>
              <a:gd name="adj" fmla="val 2427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6672790" y="1619151"/>
            <a:ext cx="2281180" cy="217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Your Task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6672790" y="1918196"/>
            <a:ext cx="3217584" cy="7904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2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Part 1:</a:t>
            </a: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State the absolute uncertainty in this reading.</a:t>
            </a:r>
            <a:endParaRPr lang="en-US" sz="900" dirty="0"/>
          </a:p>
          <a:p>
            <a:pPr marL="0" indent="0" algn="l">
              <a:lnSpc>
                <a:spcPct val="9200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Part 2:</a:t>
            </a: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Calculate the percentage uncertainty in this length.</a:t>
            </a:r>
            <a:endParaRPr lang="en-US" sz="900" dirty="0"/>
          </a:p>
          <a:p>
            <a:pPr marL="0" indent="0" algn="l">
              <a:lnSpc>
                <a:spcPct val="92000"/>
              </a:lnSpc>
              <a:buNone/>
            </a:pPr>
            <a:r>
              <a:rPr lang="en-US" sz="9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Show all working clearly. The Coach should check each step before Partner A moves on.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1665246" y="6219726"/>
            <a:ext cx="8251519" cy="128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92000"/>
              </a:lnSpc>
              <a:buNone/>
            </a:pPr>
            <a:r>
              <a:rPr lang="en-US" sz="9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447602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Rally Coach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61574" y="1822648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1: Answer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661574" y="2688828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your pair's solution against the worked answer below. The Coach should confirm every line of reasoning was correct.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61574" y="3089870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61574" y="3360142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574" y="348089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Absolute Uncertainty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61574" y="3889077"/>
            <a:ext cx="535162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Half the smallest division: ½ × 1 mm =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0.5 mm = 0.05 cm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178495" y="3089870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178495" y="3360142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178495" y="3480891"/>
            <a:ext cx="2538746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Percentage Uncertainty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6178495" y="3889077"/>
            <a:ext cx="535162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(0.05 / 24.5) × 100 =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0.20%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1574" y="4414143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FCB8"/>
          </a:solidFill>
          <a:ln/>
        </p:spPr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4628455"/>
            <a:ext cx="206667" cy="16529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198830" y="4604246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Final Answer: Length = 24.5 ± 0.05 cm. Percentage uncertainty = 0.20%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1989" y="519539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616174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Rally Coach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61574" y="1991221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2: Subtraction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661574" y="285740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SWAP ROLES. Partner B solves. Partner A coaches.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2515" y="3258443"/>
            <a:ext cx="5470686" cy="1582241"/>
          </a:xfrm>
          <a:prstGeom prst="roundRect">
            <a:avLst>
              <a:gd name="adj" fmla="val 7526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707809" y="3423741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Given Values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07809" y="3898007"/>
            <a:ext cx="5140097" cy="5788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x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5.00 ± 0.05 cm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y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= 3.00 ± 0.05 cm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303904" y="3423741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Your Task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6303904" y="3898007"/>
            <a:ext cx="5232567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 = x - y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state its absolute uncertainty.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Apply the correct combining rule for a difference. Be especially careful: do not subtract the uncertainties.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1989" y="5026720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340048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Rally Coach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61574" y="1715095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2: Answer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661574" y="258127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your pair's solution. Every line should be visible and clearly reasoned.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61574" y="2982317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61574" y="3252589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574" y="337333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 z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61574" y="3781524"/>
            <a:ext cx="535162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z = 5.00 - 3.00 =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2.00 cm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178495" y="2982317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178495" y="3252589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178495" y="3373338"/>
            <a:ext cx="245907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Combine Uncertainties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6178495" y="3781524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a difference, add absolute uncertainties: 0.05 + 0.05 =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0.10 cm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1574" y="4521597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FCB8"/>
          </a:solidFill>
          <a:ln/>
        </p:spPr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4735909"/>
            <a:ext cx="206667" cy="16529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198830" y="4711700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Final Answer: z = 2.00 ± 0.10 cm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1989" y="530284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65355" y="484882"/>
            <a:ext cx="2504119" cy="246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Rally Coach</a:t>
            </a:r>
            <a:endParaRPr lang="en-US" sz="1450" dirty="0"/>
          </a:p>
        </p:txBody>
      </p:sp>
      <p:sp>
        <p:nvSpPr>
          <p:cNvPr id="3" name="Text 1"/>
          <p:cNvSpPr/>
          <p:nvPr/>
        </p:nvSpPr>
        <p:spPr>
          <a:xfrm>
            <a:off x="1765355" y="773212"/>
            <a:ext cx="4398654" cy="492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9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3: Powers</a:t>
            </a:r>
            <a:endParaRPr lang="en-US" sz="2950" dirty="0"/>
          </a:p>
        </p:txBody>
      </p:sp>
      <p:sp>
        <p:nvSpPr>
          <p:cNvPr id="4" name="Text 2"/>
          <p:cNvSpPr/>
          <p:nvPr/>
        </p:nvSpPr>
        <p:spPr>
          <a:xfrm>
            <a:off x="1765355" y="1423194"/>
            <a:ext cx="9270470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0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SWAP ROLES. Partner A solves. Partner B coaches.</a:t>
            </a:r>
            <a:endParaRPr lang="en-US" sz="10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55" y="1813223"/>
            <a:ext cx="4169663" cy="4169767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167978" y="1695152"/>
            <a:ext cx="4359364" cy="4405908"/>
          </a:xfrm>
          <a:prstGeom prst="roundRect">
            <a:avLst>
              <a:gd name="adj" fmla="val 2177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299737" y="1800126"/>
            <a:ext cx="2504119" cy="246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Given Value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299737" y="2151459"/>
            <a:ext cx="4095846" cy="402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Side length: </a:t>
            </a:r>
            <a:r>
              <a:rPr lang="en-US" sz="10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 = 2.00 ± 0.02 cm</a:t>
            </a:r>
            <a:endParaRPr lang="en-US" sz="1000" dirty="0"/>
          </a:p>
          <a:p>
            <a:pPr marL="0" indent="0" algn="l">
              <a:lnSpc>
                <a:spcPct val="97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Volume: </a:t>
            </a:r>
            <a:r>
              <a:rPr lang="en-US" sz="10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 = a3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6299737" y="2658666"/>
            <a:ext cx="2504119" cy="2463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Your Task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6299737" y="3009999"/>
            <a:ext cx="4095846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0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the </a:t>
            </a:r>
            <a:r>
              <a:rPr lang="en-US" sz="10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percentage uncertainty</a:t>
            </a:r>
            <a:r>
              <a:rPr lang="en-US" sz="10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 the volume V. Apply the power rule carefully and show all steps.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155770" y="6219130"/>
            <a:ext cx="9270470" cy="1538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97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447602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Rally Coach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61574" y="1822648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Round 3: Answer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661574" y="2688828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Check your pair's solution. Both the intermediate step and the final answer must be present.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61574" y="3089870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61574" y="3360142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574" y="3480891"/>
            <a:ext cx="3505708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Percentage Uncertainty in Side a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61574" y="3889077"/>
            <a:ext cx="535162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(0.02 / 2.00) × 100 =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1%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178495" y="3089870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178495" y="3360142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178495" y="348089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Apply the Power Rule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6178495" y="3889077"/>
            <a:ext cx="535162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%ΔV = 3 × %Δa = 3 × 1% =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3%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1574" y="4414143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FCB8"/>
          </a:solidFill>
          <a:ln/>
        </p:spPr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4628455"/>
            <a:ext cx="206667" cy="16529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198830" y="4604246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Final Answer: Percentage uncertainty in Volume = 3%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1989" y="519539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687784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Formative Assessment</a:t>
            </a:r>
            <a:endParaRPr lang="en-US" sz="1850" dirty="0"/>
          </a:p>
        </p:txBody>
      </p:sp>
      <p:sp>
        <p:nvSpPr>
          <p:cNvPr id="4" name="Text 1"/>
          <p:cNvSpPr/>
          <p:nvPr/>
        </p:nvSpPr>
        <p:spPr>
          <a:xfrm>
            <a:off x="661475" y="1062831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3700" dirty="0"/>
          </a:p>
        </p:txBody>
      </p:sp>
      <p:sp>
        <p:nvSpPr>
          <p:cNvPr id="5" name="Text 2"/>
          <p:cNvSpPr/>
          <p:nvPr/>
        </p:nvSpPr>
        <p:spPr>
          <a:xfrm>
            <a:off x="661475" y="1929011"/>
            <a:ext cx="6296860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Complete the following independently and in silence before leaving. No discussion with your partner.</a:t>
            </a:r>
            <a:endParaRPr lang="en-US" sz="13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1475" y="2545060"/>
            <a:ext cx="6296860" cy="142190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77667" y="3094732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1507294" y="2729409"/>
            <a:ext cx="3361249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1: Potential Difference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1507294" y="3137595"/>
            <a:ext cx="5266697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current of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I = 2.0 ± 0.1 A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flows through a resistor of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 = 10.0 ± 0.5 Ω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Find the potential difference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V = IR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its absolute uncertainty. Show all working.</a:t>
            </a:r>
            <a:endParaRPr lang="en-US" sz="13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475" y="4132263"/>
            <a:ext cx="6296860" cy="163691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77667" y="4789488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950" dirty="0"/>
          </a:p>
        </p:txBody>
      </p:sp>
      <p:sp>
        <p:nvSpPr>
          <p:cNvPr id="12" name="Text 7"/>
          <p:cNvSpPr/>
          <p:nvPr/>
        </p:nvSpPr>
        <p:spPr>
          <a:xfrm>
            <a:off x="1507294" y="4316611"/>
            <a:ext cx="3627644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Question 2: Identifying Error Type</a:t>
            </a:r>
            <a:endParaRPr lang="en-US" sz="1850" dirty="0"/>
          </a:p>
        </p:txBody>
      </p:sp>
      <p:sp>
        <p:nvSpPr>
          <p:cNvPr id="13" name="Text 8"/>
          <p:cNvSpPr/>
          <p:nvPr/>
        </p:nvSpPr>
        <p:spPr>
          <a:xfrm>
            <a:off x="1507294" y="4724797"/>
            <a:ext cx="5266697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Five repeated readings cluster tightly together but all lie 5% above the true value. State whether the data are precise, accurate, both, or neither, and name the likely type of error present.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51890" y="5955209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6503" y="475952"/>
            <a:ext cx="2481796" cy="243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Starter Activity</a:t>
            </a:r>
            <a:endParaRPr lang="en-US" sz="1450" dirty="0"/>
          </a:p>
        </p:txBody>
      </p:sp>
      <p:sp>
        <p:nvSpPr>
          <p:cNvPr id="3" name="Text 1"/>
          <p:cNvSpPr/>
          <p:nvPr/>
        </p:nvSpPr>
        <p:spPr>
          <a:xfrm>
            <a:off x="746503" y="760313"/>
            <a:ext cx="4354106" cy="4867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29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Target Practice</a:t>
            </a:r>
            <a:endParaRPr lang="en-US" sz="2900" dirty="0"/>
          </a:p>
        </p:txBody>
      </p:sp>
      <p:sp>
        <p:nvSpPr>
          <p:cNvPr id="4" name="Text 2"/>
          <p:cNvSpPr/>
          <p:nvPr/>
        </p:nvSpPr>
        <p:spPr>
          <a:xfrm>
            <a:off x="746503" y="1400870"/>
            <a:ext cx="10698689" cy="3026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 the two sets of experimental readings below. Each represents a different type of measurement problem that every physicist must be able to identify and name precisely.</a:t>
            </a:r>
            <a:endParaRPr lang="en-US" sz="10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503" y="1818878"/>
            <a:ext cx="3044253" cy="304432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6503" y="4991398"/>
            <a:ext cx="1872211" cy="243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Set A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746503" y="5296297"/>
            <a:ext cx="5285251" cy="3026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Readings are tightly grouped together, but miss the true centre completely. The cluster is consistent but displaced.</a:t>
            </a:r>
            <a:endParaRPr lang="en-US" sz="10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9941" y="1818878"/>
            <a:ext cx="3044253" cy="304432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159941" y="4991398"/>
            <a:ext cx="1872211" cy="243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4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Set B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6159941" y="5296297"/>
            <a:ext cx="5285251" cy="3026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Readings are widely scattered, but evenly spread around the true centre. The spread is large but unbiased.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746503" y="5714305"/>
            <a:ext cx="10698689" cy="400943"/>
          </a:xfrm>
          <a:prstGeom prst="roundRect">
            <a:avLst>
              <a:gd name="adj" fmla="val 13644"/>
            </a:avLst>
          </a:prstGeom>
          <a:solidFill>
            <a:srgbClr val="FFE0CC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6675" y="5877024"/>
            <a:ext cx="162715" cy="1301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69561" y="5839123"/>
            <a:ext cx="10755043" cy="151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7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physics, we must use precise vocabulary to describe exactly what is wrong with each set. Which set is "better" and why?</a:t>
            </a:r>
            <a:endParaRPr lang="en-US" sz="1000" dirty="0"/>
          </a:p>
        </p:txBody>
      </p:sp>
      <p:sp>
        <p:nvSpPr>
          <p:cNvPr id="14" name="Text 9"/>
          <p:cNvSpPr/>
          <p:nvPr/>
        </p:nvSpPr>
        <p:spPr>
          <a:xfrm>
            <a:off x="136918" y="6230640"/>
            <a:ext cx="11308273" cy="151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97000"/>
              </a:lnSpc>
              <a:buNone/>
            </a:pPr>
            <a:r>
              <a:rPr lang="en-US" sz="10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971451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Topic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61574" y="1346498"/>
            <a:ext cx="7088506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Measurement &amp; Uncertainties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661574" y="2212677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AS Level lesson, you will be able to: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61574" y="2613720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61574" y="2883991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574" y="300474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Errors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61574" y="3412927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Distinguish random and systematic errors and state how each can be reduced.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339521" y="2613720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339521" y="2883991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4339521" y="300474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Precision &amp; Accuracy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4339521" y="3412927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Distinguish precision from accuracy and apply both terms correctly.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017468" y="2613720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017468" y="2883991"/>
            <a:ext cx="3512653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8017468" y="300474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Uncertainties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8017468" y="3412927"/>
            <a:ext cx="351265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absolute, fractional, and percentage uncertainty in a measurement.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61574" y="4132263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61574" y="4402534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9" name="Text 17"/>
          <p:cNvSpPr/>
          <p:nvPr/>
        </p:nvSpPr>
        <p:spPr>
          <a:xfrm>
            <a:off x="661574" y="4523284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Combining Rules</a:t>
            </a:r>
            <a:endParaRPr lang="en-US" sz="1850" dirty="0"/>
          </a:p>
        </p:txBody>
      </p:sp>
      <p:sp>
        <p:nvSpPr>
          <p:cNvPr id="20" name="Text 18"/>
          <p:cNvSpPr/>
          <p:nvPr/>
        </p:nvSpPr>
        <p:spPr>
          <a:xfrm>
            <a:off x="661574" y="4931470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Combine uncertainties for sums, differences, products, quotients, and powers.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178495" y="4132263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05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6178495" y="4402534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23" name="Text 21"/>
          <p:cNvSpPr/>
          <p:nvPr/>
        </p:nvSpPr>
        <p:spPr>
          <a:xfrm>
            <a:off x="6178495" y="4523284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Final Expression</a:t>
            </a:r>
            <a:endParaRPr lang="en-US" sz="1850" dirty="0"/>
          </a:p>
        </p:txBody>
      </p:sp>
      <p:sp>
        <p:nvSpPr>
          <p:cNvPr id="24" name="Text 22"/>
          <p:cNvSpPr/>
          <p:nvPr/>
        </p:nvSpPr>
        <p:spPr>
          <a:xfrm>
            <a:off x="6178495" y="4931470"/>
            <a:ext cx="535162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Express a result correctly as a value plus or minus its uncertainty.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1989" y="5671542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219299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Error Analysis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61574" y="1594346"/>
            <a:ext cx="7448562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Random versus Systematic Error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661574" y="2460526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Every measurement carries uncertainty. The source of that uncertainty determines how it must be treated and reduced.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2515" y="2861568"/>
            <a:ext cx="5470686" cy="2376091"/>
          </a:xfrm>
          <a:prstGeom prst="roundRect">
            <a:avLst>
              <a:gd name="adj" fmla="val 5012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707809" y="3026866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Random Error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07809" y="3501132"/>
            <a:ext cx="5140097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Scatters readings unpredictably on either side of the true value. No single reading is shifted in a fixed direction.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Example: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Human reaction time when starting and stopping a stopwatch.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How to reduce it: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Take a large number of repeat readings and calculate their mean average.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303904" y="3026866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Systematic Error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6303904" y="3501132"/>
            <a:ext cx="5232567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Shifts every single reading by the same amount, in the same direction. The entire dataset is offset from the true value.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Example: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 ruler whose end is worn or damaged, adding a constant offset to every measurement.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How to reduce it: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Recalibrate the instrument against a known standard or improve the experimental technique.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1989" y="5423694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983258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Key Vocabulary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61574" y="1358305"/>
            <a:ext cx="6238818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Vocabulary of Quality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661574" y="2224484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These two terms are frequently confused in examinations. They have distinct, technical meanings and must never be used interchangeably.</a:t>
            </a:r>
            <a:endParaRPr lang="en-US" sz="13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2525" y="2840534"/>
            <a:ext cx="5370676" cy="163691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03066" y="302488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Precision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903066" y="3433068"/>
            <a:ext cx="4925790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close your repeated readings are to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one another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A small spread or scatter between readings indicates high precision. Precision is a property of the </a:t>
            </a: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method and instrument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independent of the true value.</a:t>
            </a:r>
            <a:endParaRPr lang="en-US" sz="13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9445" y="2840534"/>
            <a:ext cx="5370676" cy="163691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419987" y="302488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Accuracy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6419987" y="3433068"/>
            <a:ext cx="4925790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How close a reading is to the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true, accepted value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A highly accurate result has minimal difference from the actual quantity being measured. Accuracy can be affected by systematic errors.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661574" y="4663480"/>
            <a:ext cx="10868547" cy="810220"/>
          </a:xfrm>
          <a:prstGeom prst="roundRect">
            <a:avLst>
              <a:gd name="adj" fmla="val 8574"/>
            </a:avLst>
          </a:prstGeom>
          <a:solidFill>
            <a:srgbClr val="FCF2B5"/>
          </a:solidFill>
          <a:ln/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868" y="4877792"/>
            <a:ext cx="206667" cy="16529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198830" y="4853583"/>
            <a:ext cx="1016599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set of readings can be highly precise yet completely inaccurate if a systematic error is present. Precision does not guarantee accuracy.</a:t>
            </a:r>
            <a:endParaRPr lang="en-US" sz="1300" dirty="0"/>
          </a:p>
        </p:txBody>
      </p:sp>
      <p:sp>
        <p:nvSpPr>
          <p:cNvPr id="14" name="Text 9"/>
          <p:cNvSpPr/>
          <p:nvPr/>
        </p:nvSpPr>
        <p:spPr>
          <a:xfrm>
            <a:off x="51989" y="565973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481336"/>
            <a:ext cx="3270962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Combining Uncertainties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61574" y="1856383"/>
            <a:ext cx="662417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Rule 1: Sums and Differences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661574" y="2722563"/>
            <a:ext cx="1086854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you add or subtract two measured quantities, the uncertainty in the result is always larger than either individual uncertainty. The rule is simple and absolute.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574" y="3338612"/>
            <a:ext cx="3512653" cy="163691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918" y="3522960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Rule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845918" y="3931146"/>
            <a:ext cx="3143965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any sum or difference, add the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absolute uncertainties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together to find the total uncertainty in the result.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39521" y="3338612"/>
            <a:ext cx="3512653" cy="163691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23865" y="3522960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Formula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4523865" y="3931146"/>
            <a:ext cx="3143965" cy="5292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 = x + y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or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 = x - y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then: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Δz = Δx + Δy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017468" y="3338612"/>
            <a:ext cx="3512653" cy="163691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201812" y="3522960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Critical Note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8201812" y="3931146"/>
            <a:ext cx="3143965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Even when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subtracting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two values, their absolute uncertainties are always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added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together. Uncertainties never cancel.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1989" y="5161558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043682"/>
            <a:ext cx="3270962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Combining Uncertainties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61574" y="1418729"/>
            <a:ext cx="8978477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Rule 2: Products, Quotients and Powers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661574" y="2284909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When measurements are multiplied, divided, or raised to a power, switch from absolute to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percentage uncertainties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2515" y="2685951"/>
            <a:ext cx="5470686" cy="1946077"/>
          </a:xfrm>
          <a:prstGeom prst="roundRect">
            <a:avLst>
              <a:gd name="adj" fmla="val 6119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707809" y="2851249"/>
            <a:ext cx="3142874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Products and Quotients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07809" y="3325515"/>
            <a:ext cx="5140097" cy="9426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</a:t>
            </a:r>
            <a:r>
              <a:rPr lang="en-US" sz="13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 = x × y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or </a:t>
            </a:r>
            <a:r>
              <a:rPr lang="en-US" sz="13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 = x / y</a:t>
            </a: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then:</a:t>
            </a:r>
            <a:endParaRPr lang="en-US" sz="1300" dirty="0"/>
          </a:p>
          <a:p>
            <a:pPr marL="0" indent="0" algn="l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%Δz = %Δx + %Δy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 the percentage uncertainties of all quantities involved.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303904" y="2851249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Powers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6303904" y="3325515"/>
            <a:ext cx="5232567" cy="11576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If </a:t>
            </a: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z = xn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then:</a:t>
            </a:r>
            <a:endParaRPr lang="en-US" sz="1300" dirty="0"/>
          </a:p>
          <a:p>
            <a:pPr marL="0" indent="0" algn="l">
              <a:lnSpc>
                <a:spcPct val="108000"/>
              </a:lnSpc>
              <a:spcAft>
                <a:spcPts val="1150"/>
              </a:spcAft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%Δz = n × %Δx</a:t>
            </a:r>
            <a:endParaRPr lang="en-US" sz="1300" dirty="0"/>
          </a:p>
          <a:p>
            <a:pPr marL="0" indent="0" algn="l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Example:</a:t>
            </a: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If Volume = length3, the percentage uncertainty in volume equals 3 times the percentage uncertainty in length.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61574" y="4818063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FFE0CC"/>
          </a:solidFill>
          <a:ln/>
        </p:spPr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868" y="5032375"/>
            <a:ext cx="206667" cy="165298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198830" y="5008166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convert back to an absolute uncertainty at the end of a calculation when expressing your final answer.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51989" y="559931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530920"/>
            <a:ext cx="3247150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Examiner Report Warning</a:t>
            </a:r>
            <a:endParaRPr lang="en-US" sz="1750" dirty="0"/>
          </a:p>
        </p:txBody>
      </p:sp>
      <p:sp>
        <p:nvSpPr>
          <p:cNvPr id="4" name="Text 1"/>
          <p:cNvSpPr/>
          <p:nvPr/>
        </p:nvSpPr>
        <p:spPr>
          <a:xfrm>
            <a:off x="5233360" y="884039"/>
            <a:ext cx="5126802" cy="587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Examiner's Traps</a:t>
            </a:r>
            <a:endParaRPr lang="en-US" sz="3550" dirty="0"/>
          </a:p>
        </p:txBody>
      </p:sp>
      <p:sp>
        <p:nvSpPr>
          <p:cNvPr id="5" name="Text 2"/>
          <p:cNvSpPr/>
          <p:nvPr/>
        </p:nvSpPr>
        <p:spPr>
          <a:xfrm>
            <a:off x="5233360" y="1695053"/>
            <a:ext cx="6296860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These are the most common and most costly errors seen in AS Level examination scripts. Avoid them precisely.</a:t>
            </a:r>
            <a:endParaRPr lang="en-US" sz="12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4311" y="2261195"/>
            <a:ext cx="6315909" cy="11334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66618" y="2437309"/>
            <a:ext cx="3526146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 Repeats fix systematic error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5466618" y="2820293"/>
            <a:ext cx="5887493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Taking more readings only reduces </a:t>
            </a: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random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scatter. Averaging does absolutely nothing to correct a systematic shift in every reading.</a:t>
            </a:r>
            <a:endParaRPr lang="en-US" sz="12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4311" y="3543895"/>
            <a:ext cx="6315909" cy="113347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466618" y="3720009"/>
            <a:ext cx="3729440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 Adding percentages for sums</a:t>
            </a:r>
            <a:endParaRPr lang="en-US" sz="1750" dirty="0"/>
          </a:p>
        </p:txBody>
      </p:sp>
      <p:sp>
        <p:nvSpPr>
          <p:cNvPr id="11" name="Text 6"/>
          <p:cNvSpPr/>
          <p:nvPr/>
        </p:nvSpPr>
        <p:spPr>
          <a:xfrm>
            <a:off x="5466618" y="4102993"/>
            <a:ext cx="5887493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sums and differences, you must add the </a:t>
            </a: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absolute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uncertainties. Percentage uncertainties apply only to products, quotients, and powers.</a:t>
            </a:r>
            <a:endParaRPr lang="en-US" sz="12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14311" y="4826595"/>
            <a:ext cx="6315909" cy="113347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466618" y="5002709"/>
            <a:ext cx="331689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3: Too many decimal places</a:t>
            </a:r>
            <a:endParaRPr lang="en-US" sz="1750" dirty="0"/>
          </a:p>
        </p:txBody>
      </p:sp>
      <p:sp>
        <p:nvSpPr>
          <p:cNvPr id="14" name="Text 8"/>
          <p:cNvSpPr/>
          <p:nvPr/>
        </p:nvSpPr>
        <p:spPr>
          <a:xfrm>
            <a:off x="5466618" y="5385693"/>
            <a:ext cx="5887493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 uncertainty must be quoted to just </a:t>
            </a:r>
            <a:r>
              <a:rPr lang="en-US" sz="12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one significant figure</a:t>
            </a: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The final value must then match that number of decimal places.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4623776" y="6127948"/>
            <a:ext cx="6906444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6000"/>
              </a:lnSpc>
              <a:buNone/>
            </a:pPr>
            <a:r>
              <a:rPr lang="en-US" sz="12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588889"/>
            <a:ext cx="3256774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Active Learning Protocol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61574" y="1963936"/>
            <a:ext cx="7025603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Rally Coach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661574" y="2830116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You will work in pairs using a single problem sheet. Both partners engage with every problem, alternating roles after each question.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61574" y="3231158"/>
            <a:ext cx="10868547" cy="1636911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80624" y="3250208"/>
            <a:ext cx="3610083" cy="1598811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7" name="Text 5"/>
          <p:cNvSpPr/>
          <p:nvPr/>
        </p:nvSpPr>
        <p:spPr>
          <a:xfrm>
            <a:off x="845918" y="341550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Partner A: Solver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845918" y="3823692"/>
            <a:ext cx="3279495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Thinks aloud through each step and writes the complete solution on the paper. Verbalising the reasoning is essential.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290707" y="3250208"/>
            <a:ext cx="3610182" cy="1598811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0" name="Shape 8"/>
          <p:cNvSpPr/>
          <p:nvPr/>
        </p:nvSpPr>
        <p:spPr>
          <a:xfrm>
            <a:off x="4290707" y="3250208"/>
            <a:ext cx="19050" cy="1598811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1" name="Text 9"/>
          <p:cNvSpPr/>
          <p:nvPr/>
        </p:nvSpPr>
        <p:spPr>
          <a:xfrm>
            <a:off x="4456001" y="341550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Partner B: Coach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4456001" y="3823692"/>
            <a:ext cx="3279594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Watches every step carefully. Praises correct working. Questions any step that appears incorrect. Does not take the pen.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900889" y="3250208"/>
            <a:ext cx="3610083" cy="1598811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4" name="Shape 12"/>
          <p:cNvSpPr/>
          <p:nvPr/>
        </p:nvSpPr>
        <p:spPr>
          <a:xfrm>
            <a:off x="7900889" y="3250208"/>
            <a:ext cx="19050" cy="1598811"/>
          </a:xfrm>
          <a:prstGeom prst="roundRect">
            <a:avLst>
              <a:gd name="adj" fmla="val 364642"/>
            </a:avLst>
          </a:prstGeom>
          <a:solidFill>
            <a:srgbClr val="FFE0CC"/>
          </a:solidFill>
          <a:ln/>
        </p:spPr>
      </p:sp>
      <p:sp>
        <p:nvSpPr>
          <p:cNvPr id="15" name="Text 13"/>
          <p:cNvSpPr/>
          <p:nvPr/>
        </p:nvSpPr>
        <p:spPr>
          <a:xfrm>
            <a:off x="8066183" y="3415506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Switch Roles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8066183" y="3823692"/>
            <a:ext cx="3279495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After each question, swap roles completely. By the end, both partners will have solved and coached equally.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1989" y="5054104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8000"/>
              </a:lnSpc>
              <a:buNone/>
            </a:pPr>
            <a:r>
              <a:rPr lang="en-US" sz="1300" b="1" u="sng" dirty="0">
                <a:solidFill>
                  <a:srgbClr val="FF95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thelucidstem.com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954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1481</Words>
  <Application>Microsoft Office PowerPoint</Application>
  <PresentationFormat>Widescreen</PresentationFormat>
  <Paragraphs>183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Montserrat Bold</vt:lpstr>
      <vt:lpstr>Marcellus Light</vt:lpstr>
      <vt:lpstr>Marcellus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REJO</dc:creator>
  <cp:lastModifiedBy>Rejo Raghuvaran</cp:lastModifiedBy>
  <cp:revision>2</cp:revision>
  <dcterms:created xsi:type="dcterms:W3CDTF">2026-06-22T18:40:06Z</dcterms:created>
  <dcterms:modified xsi:type="dcterms:W3CDTF">2026-06-22T18:51:26Z</dcterms:modified>
</cp:coreProperties>
</file>