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embeddedFontLst>
    <p:embeddedFont>
      <p:font typeface="Alexandria ExtraBold"/>
      <p:regular r:id="rId201314"/>
    </p:embeddedFont>
    <p:embeddedFont>
      <p:font typeface="Alexandria Thin"/>
      <p:regular r:id="rId201315"/>
    </p:embeddedFont>
    <p:embeddedFont>
      <p:font typeface="Alexandria ExtraLight"/>
      <p:regular r:id="rId201316"/>
    </p:embeddedFont>
    <p:embeddedFont>
      <p:font typeface="Alexandria Light"/>
      <p:regular r:id="rId201317"/>
    </p:embeddedFont>
    <p:embeddedFont>
      <p:font typeface="Alexandria"/>
      <p:regular r:id="rId201318"/>
    </p:embeddedFont>
    <p:embeddedFont>
      <p:font typeface="Alexandria Medium"/>
      <p:regular r:id="rId201319"/>
    </p:embeddedFont>
    <p:embeddedFont>
      <p:font typeface="Alexandria SemiBold"/>
      <p:regular r:id="rId201320"/>
    </p:embeddedFont>
    <p:embeddedFont>
      <p:font typeface="Alexandria Bold"/>
      <p:regular r:id="rId201321"/>
    </p:embeddedFont>
    <p:embeddedFont>
      <p:font typeface="Alexandria Black"/>
      <p:regular r:id="rId201322"/>
    </p:embeddedFont>
    <p:embeddedFont>
      <p:font typeface="Lexend Thin"/>
      <p:regular r:id="rId201323"/>
    </p:embeddedFont>
    <p:embeddedFont>
      <p:font typeface="Lexend ExtraLight"/>
      <p:regular r:id="rId201324"/>
    </p:embeddedFont>
    <p:embeddedFont>
      <p:font typeface="Lexend Light"/>
      <p:regular r:id="rId201325"/>
    </p:embeddedFont>
    <p:embeddedFont>
      <p:font typeface="Lexend"/>
      <p:regular r:id="rId201326"/>
    </p:embeddedFont>
    <p:embeddedFont>
      <p:font typeface="Lexend Medium"/>
      <p:regular r:id="rId201327"/>
    </p:embeddedFont>
    <p:embeddedFont>
      <p:font typeface="Lexend SemiBold"/>
      <p:regular r:id="rId201328"/>
    </p:embeddedFont>
    <p:embeddedFont>
      <p:font typeface="Lexend Bold"/>
      <p:regular r:id="rId201329"/>
    </p:embeddedFont>
    <p:embeddedFont>
      <p:font typeface="Lexend ExtraBold"/>
      <p:regular r:id="rId201330"/>
    </p:embeddedFont>
    <p:embeddedFont>
      <p:font typeface="Lexend Black"/>
      <p:regular r:id="rId20133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Relationship Id="rId201330" Target="fonts/201330.fntdata" Type="http://schemas.openxmlformats.org/officeDocument/2006/relationships/font"/><Relationship Id="rId201331" Target="fonts/201331.fntdata" Type="http://schemas.openxmlformats.org/officeDocument/2006/relationships/font"/><Relationship Id="rId201332" Target="fonts/201332.fntdata" Type="http://schemas.openxmlformats.org/officeDocument/2006/relationships/font"/><Relationship Id="rId201333" Target="fonts/201333.fntdata" Type="http://schemas.openxmlformats.org/officeDocument/2006/relationships/font"/><Relationship Id="rId201334" Target="fonts/201334.fntdata" Type="http://schemas.openxmlformats.org/officeDocument/2006/relationships/font"/><Relationship Id="rId201335" Target="fonts/20133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DEC8A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4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thelucidstem.com" TargetMode="External"/><Relationship Id="rId1" Type="http://schemas.openxmlformats.org/officeDocument/2006/relationships/image" Target="../media/image-1-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hyperlink" Target="http://thelucidstem.com" TargetMode="Externa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thelucidstem.com" TargetMode="External"/><Relationship Id="rId1" Type="http://schemas.openxmlformats.org/officeDocument/2006/relationships/image" Target="../media/image-12-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hyperlink" Target="http://thelucidstem.com" TargetMode="Externa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thelucidstem.com" TargetMode="External"/><Relationship Id="rId1" Type="http://schemas.openxmlformats.org/officeDocument/2006/relationships/image" Target="../media/image-14-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thelucidstem.com" TargetMode="External"/><Relationship Id="rId1" Type="http://schemas.openxmlformats.org/officeDocument/2006/relationships/image" Target="../media/image-15-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thelucidstem.com" TargetMode="External"/><Relationship Id="rId1" Type="http://schemas.openxmlformats.org/officeDocument/2006/relationships/image" Target="../media/image-16-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hyperlink" Target="http://thelucidstem.com" TargetMode="External"/><Relationship Id="rId1" Type="http://schemas.openxmlformats.org/officeDocument/2006/relationships/image" Target="../media/image-17-1.png"/><Relationship Id="rId2" Type="http://schemas.openxmlformats.org/officeDocument/2006/relationships/image" Target="../media/image-17-2.png"/><Relationship Id="rId3" Type="http://schemas.openxmlformats.org/officeDocument/2006/relationships/image" Target="../media/image-17-3.svg"/><Relationship Id="rId4" Type="http://schemas.openxmlformats.org/officeDocument/2006/relationships/image" Target="../media/image-17-4.png"/><Relationship Id="rId5" Type="http://schemas.openxmlformats.org/officeDocument/2006/relationships/image" Target="../media/image-17-5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thelucidstem.com" TargetMode="External"/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svg"/><Relationship Id="rId4" Type="http://schemas.openxmlformats.org/officeDocument/2006/relationships/image" Target="../media/image-2-4.png"/><Relationship Id="rId5" Type="http://schemas.openxmlformats.org/officeDocument/2006/relationships/image" Target="../media/image-2-5.svg"/><Relationship Id="rId6" Type="http://schemas.openxmlformats.org/officeDocument/2006/relationships/image" Target="../media/image-2-6.png"/><Relationship Id="rId7" Type="http://schemas.openxmlformats.org/officeDocument/2006/relationships/image" Target="../media/image-2-7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hyperlink" Target="http://thelucidstem.com" TargetMode="Externa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thelucidstem.com" TargetMode="External"/><Relationship Id="rId1" Type="http://schemas.openxmlformats.org/officeDocument/2006/relationships/image" Target="../media/image-4-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thelucidstem.com" TargetMode="External"/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thelucidstem.com" TargetMode="External"/><Relationship Id="rId1" Type="http://schemas.openxmlformats.org/officeDocument/2006/relationships/image" Target="../media/image-6-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thelucidstem.com" TargetMode="External"/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svg"/><Relationship Id="rId4" Type="http://schemas.openxmlformats.org/officeDocument/2006/relationships/image" Target="../media/image-7-4.png"/><Relationship Id="rId5" Type="http://schemas.openxmlformats.org/officeDocument/2006/relationships/image" Target="../media/image-7-5.svg"/><Relationship Id="rId6" Type="http://schemas.openxmlformats.org/officeDocument/2006/relationships/image" Target="../media/image-7-6.png"/><Relationship Id="rId7" Type="http://schemas.openxmlformats.org/officeDocument/2006/relationships/image" Target="../media/image-7-7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hyperlink" Target="http://thelucidstem.com" TargetMode="External"/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thelucidstem.com" TargetMode="External"/><Relationship Id="rId1" Type="http://schemas.openxmlformats.org/officeDocument/2006/relationships/image" Target="../media/image-9-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05041" y="1718072"/>
            <a:ext cx="6009728" cy="1308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395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Moments and the Turning Effect of Forces</a:t>
            </a:r>
            <a:endParaRPr lang="en-US" sz="3950" dirty="0"/>
          </a:p>
        </p:txBody>
      </p:sp>
      <p:sp>
        <p:nvSpPr>
          <p:cNvPr id="4" name="Text 1"/>
          <p:cNvSpPr/>
          <p:nvPr/>
        </p:nvSpPr>
        <p:spPr>
          <a:xfrm>
            <a:off x="500248" y="3328293"/>
            <a:ext cx="6619313" cy="3019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5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Cambridge International AS &amp; A Level Physics 9702</a:t>
            </a:r>
            <a:endParaRPr lang="en-US" sz="1550" dirty="0"/>
          </a:p>
        </p:txBody>
      </p:sp>
      <p:sp>
        <p:nvSpPr>
          <p:cNvPr id="5" name="Text 2"/>
          <p:cNvSpPr/>
          <p:nvPr/>
        </p:nvSpPr>
        <p:spPr>
          <a:xfrm>
            <a:off x="805041" y="3856633"/>
            <a:ext cx="6009728" cy="7548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9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How the </a:t>
            </a:r>
            <a:pPr algn="ctr" indent="0" marL="0">
              <a:lnSpc>
                <a:spcPct val="125000"/>
              </a:lnSpc>
              <a:buNone/>
            </a:pPr>
            <a:r>
              <a:rPr lang="en-US" sz="1950" b="1" dirty="0">
                <a:solidFill>
                  <a:srgbClr val="CC5200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location</a:t>
            </a:r>
            <a:pPr algn="ctr" indent="0" marL="0">
              <a:lnSpc>
                <a:spcPct val="125000"/>
              </a:lnSpc>
              <a:buNone/>
            </a:pPr>
            <a:r>
              <a:rPr lang="en-US" sz="19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of a force is just as important as its size.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195456" y="4837906"/>
            <a:ext cx="6619313" cy="3019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25000"/>
              </a:lnSpc>
              <a:buNone/>
            </a:pPr>
            <a:r>
              <a:rPr lang="en-US" sz="1550" b="1" u="sng" dirty="0">
                <a:solidFill>
                  <a:srgbClr val="7A3A27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5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05041" y="1140916"/>
            <a:ext cx="1832326" cy="362148"/>
          </a:xfrm>
          <a:prstGeom prst="roundRect">
            <a:avLst>
              <a:gd name="adj" fmla="val 18675"/>
            </a:avLst>
          </a:prstGeom>
          <a:solidFill>
            <a:srgbClr val="D8E7F3"/>
          </a:solidFill>
          <a:ln/>
        </p:spPr>
      </p:sp>
      <p:sp>
        <p:nvSpPr>
          <p:cNvPr id="3" name="Text 1"/>
          <p:cNvSpPr/>
          <p:nvPr/>
        </p:nvSpPr>
        <p:spPr>
          <a:xfrm>
            <a:off x="925787" y="1201241"/>
            <a:ext cx="2200418" cy="2414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PROMPT 1: ANSWER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805041" y="1583531"/>
            <a:ext cx="7526050" cy="654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95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Did You Explain It Like This?</a:t>
            </a:r>
            <a:endParaRPr lang="en-US" sz="3950" dirty="0"/>
          </a:p>
        </p:txBody>
      </p:sp>
      <p:sp>
        <p:nvSpPr>
          <p:cNvPr id="5" name="Shape 3"/>
          <p:cNvSpPr/>
          <p:nvPr/>
        </p:nvSpPr>
        <p:spPr>
          <a:xfrm>
            <a:off x="805041" y="2539603"/>
            <a:ext cx="452823" cy="452834"/>
          </a:xfrm>
          <a:prstGeom prst="roundRect">
            <a:avLst>
              <a:gd name="adj" fmla="val 18669"/>
            </a:avLst>
          </a:prstGeom>
          <a:solidFill>
            <a:srgbClr val="FFFFF4"/>
          </a:solidFill>
          <a:ln w="19050">
            <a:solidFill>
              <a:srgbClr val="D8E7F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80495" y="2569815"/>
            <a:ext cx="301915" cy="3924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3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1</a:t>
            </a:r>
            <a:endParaRPr lang="en-US" sz="2350" dirty="0"/>
          </a:p>
        </p:txBody>
      </p:sp>
      <p:sp>
        <p:nvSpPr>
          <p:cNvPr id="7" name="Text 5"/>
          <p:cNvSpPr/>
          <p:nvPr/>
        </p:nvSpPr>
        <p:spPr>
          <a:xfrm>
            <a:off x="1459074" y="2602409"/>
            <a:ext cx="2705429" cy="6540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9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Large Perpendicular Distance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1459074" y="3377208"/>
            <a:ext cx="2705429" cy="18115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5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Placing the handle far from the hinges gives a large perpendicular distance d between the line of action of the force and the pivot (hinge).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4416017" y="2539603"/>
            <a:ext cx="452823" cy="452834"/>
          </a:xfrm>
          <a:prstGeom prst="roundRect">
            <a:avLst>
              <a:gd name="adj" fmla="val 18669"/>
            </a:avLst>
          </a:prstGeom>
          <a:solidFill>
            <a:srgbClr val="FFFFF4"/>
          </a:solidFill>
          <a:ln w="19050">
            <a:solidFill>
              <a:srgbClr val="D8E7F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491471" y="2569815"/>
            <a:ext cx="301915" cy="3924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3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2</a:t>
            </a:r>
            <a:endParaRPr lang="en-US" sz="2350" dirty="0"/>
          </a:p>
        </p:txBody>
      </p:sp>
      <p:sp>
        <p:nvSpPr>
          <p:cNvPr id="11" name="Text 9"/>
          <p:cNvSpPr/>
          <p:nvPr/>
        </p:nvSpPr>
        <p:spPr>
          <a:xfrm>
            <a:off x="5070051" y="2602409"/>
            <a:ext cx="2705528" cy="6540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9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Larger Moment for the Same Push</a:t>
            </a:r>
            <a:endParaRPr lang="en-US" sz="1950" dirty="0"/>
          </a:p>
        </p:txBody>
      </p:sp>
      <p:sp>
        <p:nvSpPr>
          <p:cNvPr id="12" name="Text 10"/>
          <p:cNvSpPr/>
          <p:nvPr/>
        </p:nvSpPr>
        <p:spPr>
          <a:xfrm>
            <a:off x="5070051" y="3377208"/>
            <a:ext cx="2705528" cy="15096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5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Because Moment = F x d, a larger distance means the same applied force creates a much larger moment about the pivot.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8027092" y="2539603"/>
            <a:ext cx="452823" cy="452834"/>
          </a:xfrm>
          <a:prstGeom prst="roundRect">
            <a:avLst>
              <a:gd name="adj" fmla="val 18669"/>
            </a:avLst>
          </a:prstGeom>
          <a:solidFill>
            <a:srgbClr val="FFFFF4"/>
          </a:solidFill>
          <a:ln w="19050">
            <a:solidFill>
              <a:srgbClr val="D8E7F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102546" y="2569815"/>
            <a:ext cx="301915" cy="39241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3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3</a:t>
            </a:r>
            <a:endParaRPr lang="en-US" sz="2350" dirty="0"/>
          </a:p>
        </p:txBody>
      </p:sp>
      <p:sp>
        <p:nvSpPr>
          <p:cNvPr id="15" name="Text 13"/>
          <p:cNvSpPr/>
          <p:nvPr/>
        </p:nvSpPr>
        <p:spPr>
          <a:xfrm>
            <a:off x="8681126" y="2602409"/>
            <a:ext cx="2705429" cy="6540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9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Greater Turning Effect</a:t>
            </a:r>
            <a:endParaRPr lang="en-US" sz="1950" dirty="0"/>
          </a:p>
        </p:txBody>
      </p:sp>
      <p:sp>
        <p:nvSpPr>
          <p:cNvPr id="16" name="Text 14"/>
          <p:cNvSpPr/>
          <p:nvPr/>
        </p:nvSpPr>
        <p:spPr>
          <a:xfrm>
            <a:off x="8681126" y="3377208"/>
            <a:ext cx="2705429" cy="15096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5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A greater moment produces a greater turning effect, making the door much easier to open with the same effort.</a:t>
            </a:r>
            <a:endParaRPr lang="en-US" sz="1550" dirty="0"/>
          </a:p>
        </p:txBody>
      </p:sp>
      <p:sp>
        <p:nvSpPr>
          <p:cNvPr id="17" name="Text 15"/>
          <p:cNvSpPr/>
          <p:nvPr/>
        </p:nvSpPr>
        <p:spPr>
          <a:xfrm>
            <a:off x="195456" y="5415161"/>
            <a:ext cx="11191198" cy="3019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25000"/>
              </a:lnSpc>
              <a:buNone/>
            </a:pPr>
            <a:r>
              <a:rPr lang="en-US" sz="1550" b="1" u="sng" dirty="0">
                <a:solidFill>
                  <a:srgbClr val="7A3A27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5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805041" y="1510903"/>
            <a:ext cx="1046632" cy="362148"/>
          </a:xfrm>
          <a:prstGeom prst="roundRect">
            <a:avLst>
              <a:gd name="adj" fmla="val 18675"/>
            </a:avLst>
          </a:prstGeom>
          <a:solidFill>
            <a:srgbClr val="D8E7F3"/>
          </a:solidFill>
          <a:ln/>
        </p:spPr>
      </p:sp>
      <p:sp>
        <p:nvSpPr>
          <p:cNvPr id="4" name="Text 1"/>
          <p:cNvSpPr/>
          <p:nvPr/>
        </p:nvSpPr>
        <p:spPr>
          <a:xfrm>
            <a:off x="925787" y="1571228"/>
            <a:ext cx="1414725" cy="2414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PROMPT 2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500248" y="1953518"/>
            <a:ext cx="6619313" cy="9026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545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The Seesaw</a:t>
            </a:r>
            <a:endParaRPr lang="en-US" sz="5450" dirty="0"/>
          </a:p>
        </p:txBody>
      </p:sp>
      <p:sp>
        <p:nvSpPr>
          <p:cNvPr id="6" name="Text 3"/>
          <p:cNvSpPr/>
          <p:nvPr/>
        </p:nvSpPr>
        <p:spPr>
          <a:xfrm>
            <a:off x="805041" y="3158133"/>
            <a:ext cx="6009728" cy="7548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9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Mix, find a new partner, and discuss. You have </a:t>
            </a:r>
            <a:pPr algn="ctr" indent="0" marL="0">
              <a:lnSpc>
                <a:spcPct val="125000"/>
              </a:lnSpc>
              <a:buNone/>
            </a:pPr>
            <a:r>
              <a:rPr lang="en-US" sz="1950" b="1" dirty="0">
                <a:solidFill>
                  <a:srgbClr val="CC5200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2 minutes.</a:t>
            </a:r>
            <a:endParaRPr lang="en-US" sz="1950" dirty="0"/>
          </a:p>
        </p:txBody>
      </p:sp>
      <p:sp>
        <p:nvSpPr>
          <p:cNvPr id="7" name="Shape 4"/>
          <p:cNvSpPr/>
          <p:nvPr/>
        </p:nvSpPr>
        <p:spPr>
          <a:xfrm>
            <a:off x="805041" y="4139406"/>
            <a:ext cx="25399" cy="1207691"/>
          </a:xfrm>
          <a:prstGeom prst="roundRect">
            <a:avLst>
              <a:gd name="adj" fmla="val 60001"/>
            </a:avLst>
          </a:prstGeom>
          <a:solidFill>
            <a:srgbClr val="2D6899"/>
          </a:solidFill>
          <a:ln/>
        </p:spPr>
      </p:sp>
      <p:sp>
        <p:nvSpPr>
          <p:cNvPr id="8" name="Text 5"/>
          <p:cNvSpPr/>
          <p:nvPr/>
        </p:nvSpPr>
        <p:spPr>
          <a:xfrm>
            <a:off x="1106956" y="4365823"/>
            <a:ext cx="5707813" cy="7548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9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A seesaw balances exactly level. A 200 N child sits 1.5 m from the pivot on</a:t>
            </a:r>
            <a:endParaRPr lang="en-US" sz="19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05041" y="709414"/>
            <a:ext cx="1840065" cy="362148"/>
          </a:xfrm>
          <a:prstGeom prst="roundRect">
            <a:avLst>
              <a:gd name="adj" fmla="val 18675"/>
            </a:avLst>
          </a:prstGeom>
          <a:solidFill>
            <a:srgbClr val="D8E7F3"/>
          </a:solidFill>
          <a:ln/>
        </p:spPr>
      </p:sp>
      <p:sp>
        <p:nvSpPr>
          <p:cNvPr id="3" name="Text 1"/>
          <p:cNvSpPr/>
          <p:nvPr/>
        </p:nvSpPr>
        <p:spPr>
          <a:xfrm>
            <a:off x="925787" y="769739"/>
            <a:ext cx="2208157" cy="2414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PROMPT 2: ANSWER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805041" y="1152029"/>
            <a:ext cx="6981253" cy="654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95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Did You Solve It Like This?</a:t>
            </a:r>
            <a:endParaRPr lang="en-US" sz="3950" dirty="0"/>
          </a:p>
        </p:txBody>
      </p:sp>
      <p:sp>
        <p:nvSpPr>
          <p:cNvPr id="5" name="Shape 3"/>
          <p:cNvSpPr/>
          <p:nvPr/>
        </p:nvSpPr>
        <p:spPr>
          <a:xfrm>
            <a:off x="660185" y="2108101"/>
            <a:ext cx="5888684" cy="3512145"/>
          </a:xfrm>
          <a:prstGeom prst="roundRect">
            <a:avLst>
              <a:gd name="adj" fmla="val 4126"/>
            </a:avLst>
          </a:prstGeom>
          <a:solidFill>
            <a:srgbClr val="2D6899">
              <a:alpha val="95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861396" y="2309316"/>
            <a:ext cx="4983732" cy="3270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Applying the Principle of Moments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861396" y="2837557"/>
            <a:ext cx="5486263" cy="17509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5000"/>
              </a:lnSpc>
              <a:spcAft>
                <a:spcPts val="1400"/>
              </a:spcAft>
              <a:buNone/>
            </a:pPr>
            <a:r>
              <a:rPr lang="en-US" sz="155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Anticlockwise Moment = Clockwise Moment</a:t>
            </a:r>
            <a:endParaRPr lang="en-US" sz="1550" dirty="0"/>
          </a:p>
          <a:p>
            <a:pPr algn="l" indent="0" marL="0">
              <a:lnSpc>
                <a:spcPct val="1250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Left side: 200 N x 1.5 m = </a:t>
            </a:r>
            <a:pPr algn="l" indent="0" marL="0">
              <a:lnSpc>
                <a:spcPct val="125000"/>
              </a:lnSpc>
              <a:spcAft>
                <a:spcPts val="1400"/>
              </a:spcAft>
              <a:buNone/>
            </a:pPr>
            <a:r>
              <a:rPr lang="en-US" sz="1550" b="1" dirty="0">
                <a:solidFill>
                  <a:srgbClr val="FFFFF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300 N m</a:t>
            </a:r>
            <a:endParaRPr lang="en-US" sz="1550" dirty="0"/>
          </a:p>
          <a:p>
            <a:pPr algn="l" indent="0" marL="0">
              <a:lnSpc>
                <a:spcPct val="125000"/>
              </a:lnSpc>
              <a:spcAft>
                <a:spcPts val="1400"/>
              </a:spcAft>
              <a:buNone/>
            </a:pPr>
            <a:r>
              <a:rPr lang="en-US" sz="155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Right side: 300 N x d = 300 N m</a:t>
            </a:r>
            <a:endParaRPr lang="en-US" sz="1550" dirty="0"/>
          </a:p>
          <a:p>
            <a:pPr algn="l" indent="0" marL="0">
              <a:lnSpc>
                <a:spcPct val="1250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Therefore: d = 300 / 300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861396" y="4789686"/>
            <a:ext cx="5289517" cy="3270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Final Answer: d = 1.0 m from the pivot</a:t>
            </a:r>
            <a:endParaRPr lang="en-US" sz="1950" dirty="0"/>
          </a:p>
        </p:txBody>
      </p:sp>
      <p:sp>
        <p:nvSpPr>
          <p:cNvPr id="9" name="Text 7"/>
          <p:cNvSpPr/>
          <p:nvPr/>
        </p:nvSpPr>
        <p:spPr>
          <a:xfrm>
            <a:off x="6901285" y="2289175"/>
            <a:ext cx="4491719" cy="15097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9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The heavier child must sit </a:t>
            </a:r>
            <a:pPr algn="l" indent="0" marL="0">
              <a:lnSpc>
                <a:spcPct val="125000"/>
              </a:lnSpc>
              <a:buNone/>
            </a:pPr>
            <a:r>
              <a:rPr lang="en-US" sz="1950" b="1" dirty="0">
                <a:solidFill>
                  <a:srgbClr val="CC5200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closer</a:t>
            </a:r>
            <a:pPr algn="l" indent="0" marL="0">
              <a:lnSpc>
                <a:spcPct val="125000"/>
              </a:lnSpc>
              <a:buNone/>
            </a:pPr>
            <a:r>
              <a:rPr lang="en-US" sz="19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to the pivot. A greater force over a shorter distance balances a smaller force over a longer distance.</a:t>
            </a:r>
            <a:endParaRPr lang="en-US" sz="1950" dirty="0"/>
          </a:p>
        </p:txBody>
      </p:sp>
      <p:sp>
        <p:nvSpPr>
          <p:cNvPr id="10" name="Shape 8"/>
          <p:cNvSpPr/>
          <p:nvPr/>
        </p:nvSpPr>
        <p:spPr>
          <a:xfrm>
            <a:off x="6901285" y="4025305"/>
            <a:ext cx="4491719" cy="1368524"/>
          </a:xfrm>
          <a:prstGeom prst="roundRect">
            <a:avLst>
              <a:gd name="adj" fmla="val 6177"/>
            </a:avLst>
          </a:prstGeom>
          <a:solidFill>
            <a:srgbClr val="B6FCB8"/>
          </a:solidFill>
          <a:ln/>
        </p:spPr>
      </p:sp>
      <p:pic>
        <p:nvPicPr>
          <p:cNvPr id="1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02496" y="4322961"/>
            <a:ext cx="251513" cy="201216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7555220" y="4256683"/>
            <a:ext cx="3636574" cy="9057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Both sides produce equal moments: 300 N m = 300 N m. The seesaw is in equilibrium.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195456" y="5846663"/>
            <a:ext cx="11191198" cy="3019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25000"/>
              </a:lnSpc>
              <a:buNone/>
            </a:pPr>
            <a:r>
              <a:rPr lang="en-US" sz="1550" b="1" u="sng" dirty="0">
                <a:solidFill>
                  <a:srgbClr val="7A3A27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5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05041" y="1585714"/>
            <a:ext cx="991468" cy="338435"/>
          </a:xfrm>
          <a:prstGeom prst="roundRect">
            <a:avLst>
              <a:gd name="adj" fmla="val 18984"/>
            </a:avLst>
          </a:prstGeom>
          <a:solidFill>
            <a:srgbClr val="D8E7F3"/>
          </a:solidFill>
          <a:ln/>
        </p:spPr>
      </p:sp>
      <p:sp>
        <p:nvSpPr>
          <p:cNvPr id="3" name="Text 1"/>
          <p:cNvSpPr/>
          <p:nvPr/>
        </p:nvSpPr>
        <p:spPr>
          <a:xfrm>
            <a:off x="919735" y="1643062"/>
            <a:ext cx="1371665" cy="2237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PROMPT 3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2492610" y="1996777"/>
            <a:ext cx="7206375" cy="85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515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The Beam Balance</a:t>
            </a:r>
            <a:endParaRPr lang="en-US" sz="5150" dirty="0"/>
          </a:p>
        </p:txBody>
      </p:sp>
      <p:sp>
        <p:nvSpPr>
          <p:cNvPr id="5" name="Text 3"/>
          <p:cNvSpPr/>
          <p:nvPr/>
        </p:nvSpPr>
        <p:spPr>
          <a:xfrm>
            <a:off x="500248" y="3126780"/>
            <a:ext cx="11191198" cy="349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2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Mix, find a new partner, and discuss. You have </a:t>
            </a:r>
            <a:pPr algn="ctr" indent="0" marL="0">
              <a:lnSpc>
                <a:spcPct val="122000"/>
              </a:lnSpc>
              <a:buNone/>
            </a:pPr>
            <a:r>
              <a:rPr lang="en-US" sz="1850" b="1" dirty="0">
                <a:solidFill>
                  <a:srgbClr val="CC5200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2 minutes.</a:t>
            </a:r>
            <a:endParaRPr lang="en-US" sz="1850" dirty="0"/>
          </a:p>
        </p:txBody>
      </p:sp>
      <p:sp>
        <p:nvSpPr>
          <p:cNvPr id="6" name="Shape 4"/>
          <p:cNvSpPr/>
          <p:nvPr/>
        </p:nvSpPr>
        <p:spPr>
          <a:xfrm>
            <a:off x="805041" y="3680619"/>
            <a:ext cx="25399" cy="1107678"/>
          </a:xfrm>
          <a:prstGeom prst="roundRect">
            <a:avLst>
              <a:gd name="adj" fmla="val 60001"/>
            </a:avLst>
          </a:prstGeom>
          <a:solidFill>
            <a:srgbClr val="2D6899"/>
          </a:solidFill>
          <a:ln/>
        </p:spPr>
      </p:sp>
      <p:sp>
        <p:nvSpPr>
          <p:cNvPr id="7" name="Text 5"/>
          <p:cNvSpPr/>
          <p:nvPr/>
        </p:nvSpPr>
        <p:spPr>
          <a:xfrm>
            <a:off x="1091776" y="3884910"/>
            <a:ext cx="10294878" cy="6990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A horizontal beam balances on a central pivot. A 5.0 N weight sits 0.60 m to the left. An unknown weight sits 0.40 m to the right. Calculate the unknown weight.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195456" y="4992588"/>
            <a:ext cx="11191198" cy="2795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22000"/>
              </a:lnSpc>
              <a:buNone/>
            </a:pPr>
            <a:r>
              <a:rPr lang="en-US" sz="1500" b="1" u="sng" dirty="0">
                <a:solidFill>
                  <a:srgbClr val="7A3A27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05041" y="860326"/>
            <a:ext cx="1836989" cy="362148"/>
          </a:xfrm>
          <a:prstGeom prst="roundRect">
            <a:avLst>
              <a:gd name="adj" fmla="val 18675"/>
            </a:avLst>
          </a:prstGeom>
          <a:solidFill>
            <a:srgbClr val="D8E7F3"/>
          </a:solidFill>
          <a:ln/>
        </p:spPr>
      </p:sp>
      <p:sp>
        <p:nvSpPr>
          <p:cNvPr id="3" name="Text 1"/>
          <p:cNvSpPr/>
          <p:nvPr/>
        </p:nvSpPr>
        <p:spPr>
          <a:xfrm>
            <a:off x="925787" y="920651"/>
            <a:ext cx="2205082" cy="2414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PROMPT 3: ANSWER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805041" y="1302941"/>
            <a:ext cx="6981253" cy="654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95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Did You Solve It Like This?</a:t>
            </a:r>
            <a:endParaRPr lang="en-US" sz="3950" dirty="0"/>
          </a:p>
        </p:txBody>
      </p:sp>
      <p:sp>
        <p:nvSpPr>
          <p:cNvPr id="5" name="Shape 3"/>
          <p:cNvSpPr/>
          <p:nvPr/>
        </p:nvSpPr>
        <p:spPr>
          <a:xfrm>
            <a:off x="660185" y="2259013"/>
            <a:ext cx="5888684" cy="3210223"/>
          </a:xfrm>
          <a:prstGeom prst="roundRect">
            <a:avLst>
              <a:gd name="adj" fmla="val 4514"/>
            </a:avLst>
          </a:prstGeom>
          <a:solidFill>
            <a:srgbClr val="2D6899">
              <a:alpha val="95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861396" y="2460228"/>
            <a:ext cx="4983732" cy="3270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Applying the Principle of Moments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861396" y="2988469"/>
            <a:ext cx="5486263" cy="17509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5000"/>
              </a:lnSpc>
              <a:spcAft>
                <a:spcPts val="1400"/>
              </a:spcAft>
              <a:buNone/>
            </a:pPr>
            <a:r>
              <a:rPr lang="en-US" sz="155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Anticlockwise Moment = Clockwise Moment</a:t>
            </a:r>
            <a:endParaRPr lang="en-US" sz="1550" dirty="0"/>
          </a:p>
          <a:p>
            <a:pPr algn="l" indent="0" marL="0">
              <a:lnSpc>
                <a:spcPct val="1250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Left side: 5.0 N x 0.60 m = </a:t>
            </a:r>
            <a:pPr algn="l" indent="0" marL="0">
              <a:lnSpc>
                <a:spcPct val="125000"/>
              </a:lnSpc>
              <a:spcAft>
                <a:spcPts val="1400"/>
              </a:spcAft>
              <a:buNone/>
            </a:pPr>
            <a:r>
              <a:rPr lang="en-US" sz="1550" b="1" dirty="0">
                <a:solidFill>
                  <a:srgbClr val="FFFFF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3.0 N m</a:t>
            </a:r>
            <a:endParaRPr lang="en-US" sz="1550" dirty="0"/>
          </a:p>
          <a:p>
            <a:pPr algn="l" indent="0" marL="0">
              <a:lnSpc>
                <a:spcPct val="125000"/>
              </a:lnSpc>
              <a:spcAft>
                <a:spcPts val="1400"/>
              </a:spcAft>
              <a:buNone/>
            </a:pPr>
            <a:r>
              <a:rPr lang="en-US" sz="155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Right side: W x 0.40 m = 3.0 N m</a:t>
            </a:r>
            <a:endParaRPr lang="en-US" sz="1550" dirty="0"/>
          </a:p>
          <a:p>
            <a:pPr algn="l" indent="0" marL="0">
              <a:lnSpc>
                <a:spcPct val="1250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Therefore: W = 3.0 / 0.40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861396" y="4940598"/>
            <a:ext cx="3482392" cy="3270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Final Answer: W = 7.5 N</a:t>
            </a:r>
            <a:endParaRPr lang="en-US" sz="1950" dirty="0"/>
          </a:p>
        </p:txBody>
      </p:sp>
      <p:sp>
        <p:nvSpPr>
          <p:cNvPr id="9" name="Text 7"/>
          <p:cNvSpPr/>
          <p:nvPr/>
        </p:nvSpPr>
        <p:spPr>
          <a:xfrm>
            <a:off x="6901285" y="2440087"/>
            <a:ext cx="4491719" cy="15097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9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The unknown weight is </a:t>
            </a:r>
            <a:pPr algn="l" indent="0" marL="0">
              <a:lnSpc>
                <a:spcPct val="125000"/>
              </a:lnSpc>
              <a:buNone/>
            </a:pPr>
            <a:r>
              <a:rPr lang="en-US" sz="1950" b="1" dirty="0">
                <a:solidFill>
                  <a:srgbClr val="CC5200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7.5 N</a:t>
            </a:r>
            <a:pPr algn="l" indent="0" marL="0">
              <a:lnSpc>
                <a:spcPct val="125000"/>
              </a:lnSpc>
              <a:buNone/>
            </a:pPr>
            <a:r>
              <a:rPr lang="en-US" sz="19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. It is closer to the pivot, so it must be heavier to produce the same moment as the 5.0 N weight.</a:t>
            </a:r>
            <a:endParaRPr lang="en-US" sz="1950" dirty="0"/>
          </a:p>
        </p:txBody>
      </p:sp>
      <p:sp>
        <p:nvSpPr>
          <p:cNvPr id="10" name="Shape 8"/>
          <p:cNvSpPr/>
          <p:nvPr/>
        </p:nvSpPr>
        <p:spPr>
          <a:xfrm>
            <a:off x="6901285" y="4176216"/>
            <a:ext cx="4491719" cy="1066602"/>
          </a:xfrm>
          <a:prstGeom prst="roundRect">
            <a:avLst>
              <a:gd name="adj" fmla="val 7926"/>
            </a:avLst>
          </a:prstGeom>
          <a:solidFill>
            <a:srgbClr val="B6FCB8"/>
          </a:solidFill>
          <a:ln/>
        </p:spPr>
      </p:sp>
      <p:pic>
        <p:nvPicPr>
          <p:cNvPr id="1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02496" y="4473873"/>
            <a:ext cx="251513" cy="201216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7555220" y="4407595"/>
            <a:ext cx="3636574" cy="6038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Check: 5.0 x 0.60 = 3.0 N m and 7.5 x 0.40 = 3.0 N m. Balanced correctly.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195456" y="5695652"/>
            <a:ext cx="11191198" cy="3019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25000"/>
              </a:lnSpc>
              <a:buNone/>
            </a:pPr>
            <a:r>
              <a:rPr lang="en-US" sz="1550" b="1" u="sng" dirty="0">
                <a:solidFill>
                  <a:srgbClr val="7A3A27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5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05041" y="788888"/>
            <a:ext cx="1058241" cy="362148"/>
          </a:xfrm>
          <a:prstGeom prst="roundRect">
            <a:avLst>
              <a:gd name="adj" fmla="val 18675"/>
            </a:avLst>
          </a:prstGeom>
          <a:solidFill>
            <a:srgbClr val="D8E7F3"/>
          </a:solidFill>
          <a:ln/>
        </p:spPr>
      </p:sp>
      <p:sp>
        <p:nvSpPr>
          <p:cNvPr id="3" name="Text 1"/>
          <p:cNvSpPr/>
          <p:nvPr/>
        </p:nvSpPr>
        <p:spPr>
          <a:xfrm>
            <a:off x="925787" y="849213"/>
            <a:ext cx="1426333" cy="2414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PROMPT 4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2318982" y="1231503"/>
            <a:ext cx="7553632" cy="9026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545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The Angled Force</a:t>
            </a:r>
            <a:endParaRPr lang="en-US" sz="5450" dirty="0"/>
          </a:p>
        </p:txBody>
      </p:sp>
      <p:sp>
        <p:nvSpPr>
          <p:cNvPr id="5" name="Text 3"/>
          <p:cNvSpPr/>
          <p:nvPr/>
        </p:nvSpPr>
        <p:spPr>
          <a:xfrm>
            <a:off x="500248" y="2436118"/>
            <a:ext cx="11191198" cy="3774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9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Mix, find a new partner, and discuss. You have </a:t>
            </a:r>
            <a:pPr algn="ctr" indent="0" marL="0">
              <a:lnSpc>
                <a:spcPct val="125000"/>
              </a:lnSpc>
              <a:buNone/>
            </a:pPr>
            <a:r>
              <a:rPr lang="en-US" sz="1950" b="1" dirty="0">
                <a:solidFill>
                  <a:srgbClr val="CC5200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2 minutes.</a:t>
            </a:r>
            <a:endParaRPr lang="en-US" sz="1950" dirty="0"/>
          </a:p>
        </p:txBody>
      </p:sp>
      <p:sp>
        <p:nvSpPr>
          <p:cNvPr id="6" name="Shape 4"/>
          <p:cNvSpPr/>
          <p:nvPr/>
        </p:nvSpPr>
        <p:spPr>
          <a:xfrm>
            <a:off x="805041" y="3039963"/>
            <a:ext cx="25399" cy="1207691"/>
          </a:xfrm>
          <a:prstGeom prst="roundRect">
            <a:avLst>
              <a:gd name="adj" fmla="val 60001"/>
            </a:avLst>
          </a:prstGeom>
          <a:solidFill>
            <a:srgbClr val="2D6899"/>
          </a:solidFill>
          <a:ln/>
        </p:spPr>
      </p:sp>
      <p:sp>
        <p:nvSpPr>
          <p:cNvPr id="7" name="Text 5"/>
          <p:cNvSpPr/>
          <p:nvPr/>
        </p:nvSpPr>
        <p:spPr>
          <a:xfrm>
            <a:off x="1106956" y="3266380"/>
            <a:ext cx="10279698" cy="7548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9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A force of 12 N is applied at the very end of a 0.25 m lever. The force pulls at an angle of 40 degrees to the lever. Calculate the exact moment about the pivot.</a:t>
            </a:r>
            <a:endParaRPr lang="en-US" sz="1950" dirty="0"/>
          </a:p>
        </p:txBody>
      </p:sp>
      <p:sp>
        <p:nvSpPr>
          <p:cNvPr id="8" name="Shape 6"/>
          <p:cNvSpPr/>
          <p:nvPr/>
        </p:nvSpPr>
        <p:spPr>
          <a:xfrm>
            <a:off x="805041" y="4474071"/>
            <a:ext cx="10581613" cy="1066602"/>
          </a:xfrm>
          <a:prstGeom prst="roundRect">
            <a:avLst>
              <a:gd name="adj" fmla="val 7926"/>
            </a:avLst>
          </a:prstGeom>
          <a:solidFill>
            <a:srgbClr val="FCF2B5"/>
          </a:solidFill>
          <a:ln/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6251" y="4752677"/>
            <a:ext cx="251513" cy="201216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458975" y="4705449"/>
            <a:ext cx="9726468" cy="6038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Remember the examiner trap: the slanted lever length is </a:t>
            </a:r>
            <a:pPr algn="l" indent="0" marL="0">
              <a:lnSpc>
                <a:spcPct val="125000"/>
              </a:lnSpc>
              <a:buNone/>
            </a:pPr>
            <a:r>
              <a:rPr lang="en-US" sz="1550" b="1" dirty="0">
                <a:solidFill>
                  <a:srgbClr val="000000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not</a:t>
            </a:r>
            <a:pPr algn="l" indent="0" marL="0">
              <a:lnSpc>
                <a:spcPct val="1250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the perpendicular distance. You must resolve the force first.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195456" y="5767090"/>
            <a:ext cx="11191198" cy="3019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25000"/>
              </a:lnSpc>
              <a:buNone/>
            </a:pPr>
            <a:r>
              <a:rPr lang="en-US" sz="1550" b="1" u="sng" dirty="0">
                <a:solidFill>
                  <a:srgbClr val="7A3A27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5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05041" y="639366"/>
            <a:ext cx="1759104" cy="338435"/>
          </a:xfrm>
          <a:prstGeom prst="roundRect">
            <a:avLst>
              <a:gd name="adj" fmla="val 18984"/>
            </a:avLst>
          </a:prstGeom>
          <a:solidFill>
            <a:srgbClr val="D8E7F3"/>
          </a:solidFill>
          <a:ln/>
        </p:spPr>
      </p:sp>
      <p:sp>
        <p:nvSpPr>
          <p:cNvPr id="3" name="Text 1"/>
          <p:cNvSpPr/>
          <p:nvPr/>
        </p:nvSpPr>
        <p:spPr>
          <a:xfrm>
            <a:off x="919735" y="696714"/>
            <a:ext cx="2139301" cy="2237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PROMPT 4: ANSWER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805041" y="1050429"/>
            <a:ext cx="6662075" cy="6214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75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Did You Solve It Like This?</a:t>
            </a:r>
            <a:endParaRPr lang="en-US" sz="3750" dirty="0"/>
          </a:p>
        </p:txBody>
      </p:sp>
      <p:sp>
        <p:nvSpPr>
          <p:cNvPr id="5" name="Shape 3"/>
          <p:cNvSpPr/>
          <p:nvPr/>
        </p:nvSpPr>
        <p:spPr>
          <a:xfrm>
            <a:off x="667329" y="1944291"/>
            <a:ext cx="5885311" cy="3790454"/>
          </a:xfrm>
          <a:prstGeom prst="roundRect">
            <a:avLst>
              <a:gd name="adj" fmla="val 3632"/>
            </a:avLst>
          </a:prstGeom>
          <a:solidFill>
            <a:srgbClr val="2D6899">
              <a:alpha val="95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858518" y="2125861"/>
            <a:ext cx="5655923" cy="3106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Step 1: Find the Perpendicular Component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858518" y="2618085"/>
            <a:ext cx="6112516" cy="2795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Perpendicular Force = 12 x sin(40 degrees) = </a:t>
            </a:r>
            <a:pPr algn="l" indent="0" marL="0">
              <a:lnSpc>
                <a:spcPct val="122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7.71 N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58518" y="3079254"/>
            <a:ext cx="4138112" cy="3106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Step 2: Calculate the Moment</a:t>
            </a:r>
            <a:endParaRPr lang="en-US" sz="1850" dirty="0"/>
          </a:p>
        </p:txBody>
      </p:sp>
      <p:sp>
        <p:nvSpPr>
          <p:cNvPr id="9" name="Text 7"/>
          <p:cNvSpPr/>
          <p:nvPr/>
        </p:nvSpPr>
        <p:spPr>
          <a:xfrm>
            <a:off x="858518" y="3571478"/>
            <a:ext cx="5502931" cy="722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2000"/>
              </a:lnSpc>
              <a:spcAft>
                <a:spcPts val="1250"/>
              </a:spcAft>
              <a:buNone/>
            </a:pPr>
            <a:r>
              <a:rPr lang="en-US" sz="150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Moment = Perpendicular Force x distance along lever</a:t>
            </a:r>
            <a:endParaRPr lang="en-US" sz="1500" dirty="0"/>
          </a:p>
          <a:p>
            <a:pPr algn="l" indent="0" marL="0">
              <a:lnSpc>
                <a:spcPct val="122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Moment = 7.71 x 0.25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858518" y="4475659"/>
            <a:ext cx="4381093" cy="3106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Final Answer: Moment = 1.9 N m</a:t>
            </a:r>
            <a:endParaRPr lang="en-US" sz="1850" dirty="0"/>
          </a:p>
        </p:txBody>
      </p:sp>
      <p:sp>
        <p:nvSpPr>
          <p:cNvPr id="11" name="Text 9"/>
          <p:cNvSpPr/>
          <p:nvPr/>
        </p:nvSpPr>
        <p:spPr>
          <a:xfrm>
            <a:off x="6887792" y="2107704"/>
            <a:ext cx="4505113" cy="13981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When a force acts at an angle, use </a:t>
            </a:r>
            <a:pPr algn="l" indent="0" marL="0">
              <a:lnSpc>
                <a:spcPct val="122000"/>
              </a:lnSpc>
              <a:buNone/>
            </a:pPr>
            <a:r>
              <a:rPr lang="en-US" sz="1850" b="1" dirty="0">
                <a:solidFill>
                  <a:srgbClr val="CC5200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sine</a:t>
            </a:r>
            <a:pPr algn="l" indent="0" marL="0">
              <a:lnSpc>
                <a:spcPct val="122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to find the perpendicular component. The component along the lever produces no turning effect.</a:t>
            </a:r>
            <a:endParaRPr lang="en-US" sz="1850" dirty="0"/>
          </a:p>
        </p:txBody>
      </p:sp>
      <p:sp>
        <p:nvSpPr>
          <p:cNvPr id="12" name="Shape 10"/>
          <p:cNvSpPr/>
          <p:nvPr/>
        </p:nvSpPr>
        <p:spPr>
          <a:xfrm>
            <a:off x="6887792" y="3710186"/>
            <a:ext cx="4505113" cy="1820267"/>
          </a:xfrm>
          <a:prstGeom prst="roundRect">
            <a:avLst>
              <a:gd name="adj" fmla="val 4412"/>
            </a:avLst>
          </a:prstGeom>
          <a:solidFill>
            <a:srgbClr val="D8E7F3"/>
          </a:solidFill>
          <a:ln/>
        </p:spPr>
      </p:sp>
      <p:pic>
        <p:nvPicPr>
          <p:cNvPr id="1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78981" y="3991273"/>
            <a:ext cx="239012" cy="191195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7509183" y="3921323"/>
            <a:ext cx="3692532" cy="13979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Alternative method: use the full force (12 N) multiplied by the perpendicular distance from the pivot to the line of action of the force. Both routes give 1.9 N m.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95456" y="5939036"/>
            <a:ext cx="11191198" cy="2795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22000"/>
              </a:lnSpc>
              <a:buNone/>
            </a:pPr>
            <a:r>
              <a:rPr lang="en-US" sz="1500" b="1" u="sng" dirty="0">
                <a:solidFill>
                  <a:srgbClr val="7A3A27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5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00480" cy="6861076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376926" y="553442"/>
            <a:ext cx="1063499" cy="292497"/>
          </a:xfrm>
          <a:prstGeom prst="roundRect">
            <a:avLst>
              <a:gd name="adj" fmla="val 19653"/>
            </a:avLst>
          </a:prstGeom>
          <a:solidFill>
            <a:srgbClr val="D8E7F3"/>
          </a:solidFill>
          <a:ln/>
        </p:spPr>
      </p:sp>
      <p:sp>
        <p:nvSpPr>
          <p:cNvPr id="4" name="Text 1"/>
          <p:cNvSpPr/>
          <p:nvPr/>
        </p:nvSpPr>
        <p:spPr>
          <a:xfrm>
            <a:off x="5479516" y="604738"/>
            <a:ext cx="1467905" cy="1899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10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EXIT TICKET</a:t>
            </a:r>
            <a:endParaRPr lang="en-US" sz="1050" dirty="0"/>
          </a:p>
        </p:txBody>
      </p:sp>
      <p:sp>
        <p:nvSpPr>
          <p:cNvPr id="5" name="Text 2"/>
          <p:cNvSpPr/>
          <p:nvPr/>
        </p:nvSpPr>
        <p:spPr>
          <a:xfrm>
            <a:off x="5376926" y="904081"/>
            <a:ext cx="4886699" cy="5560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35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Prove It.</a:t>
            </a:r>
            <a:endParaRPr lang="en-US" sz="3350" dirty="0"/>
          </a:p>
        </p:txBody>
      </p:sp>
      <p:sp>
        <p:nvSpPr>
          <p:cNvPr id="6" name="Text 3"/>
          <p:cNvSpPr/>
          <p:nvPr/>
        </p:nvSpPr>
        <p:spPr>
          <a:xfrm>
            <a:off x="5376926" y="1678186"/>
            <a:ext cx="6009728" cy="593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Silence in the room. Return to your desks and complete this </a:t>
            </a:r>
            <a:pPr algn="l" indent="0" marL="0">
              <a:lnSpc>
                <a:spcPct val="116000"/>
              </a:lnSpc>
              <a:buNone/>
            </a:pPr>
            <a:r>
              <a:rPr lang="en-US" sz="165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independently</a:t>
            </a:r>
            <a:pPr algn="l" indent="0" marL="0">
              <a:lnSpc>
                <a:spcPct val="116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before you leave.</a:t>
            </a:r>
            <a:endParaRPr lang="en-US" sz="16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76926" y="2435027"/>
            <a:ext cx="6009728" cy="154453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600262" y="3040459"/>
            <a:ext cx="256573" cy="33357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1</a:t>
            </a:r>
            <a:endParaRPr lang="en-US" sz="2000" dirty="0"/>
          </a:p>
        </p:txBody>
      </p:sp>
      <p:sp>
        <p:nvSpPr>
          <p:cNvPr id="9" name="Text 5"/>
          <p:cNvSpPr/>
          <p:nvPr/>
        </p:nvSpPr>
        <p:spPr>
          <a:xfrm>
            <a:off x="6225622" y="2625130"/>
            <a:ext cx="2138507" cy="2779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Question 1</a:t>
            </a:r>
            <a:endParaRPr lang="en-US" sz="1650" dirty="0"/>
          </a:p>
        </p:txBody>
      </p:sp>
      <p:sp>
        <p:nvSpPr>
          <p:cNvPr id="10" name="Text 6"/>
          <p:cNvSpPr/>
          <p:nvPr/>
        </p:nvSpPr>
        <p:spPr>
          <a:xfrm>
            <a:off x="6225622" y="2990255"/>
            <a:ext cx="4970933" cy="7992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6000"/>
              </a:lnSpc>
              <a:spcAft>
                <a:spcPts val="650"/>
              </a:spcAft>
              <a:buNone/>
            </a:pPr>
            <a:r>
              <a:rPr lang="en-US" sz="13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A 25 N force acts at a perpendicular distance of 0.30 m from a pivot.</a:t>
            </a:r>
            <a:endParaRPr lang="en-US" sz="1300" dirty="0"/>
          </a:p>
          <a:p>
            <a:pPr algn="l" indent="0" marL="0">
              <a:lnSpc>
                <a:spcPct val="116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Calculate the moment produced.</a:t>
            </a:r>
            <a:endParaRPr lang="en-US" sz="130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76926" y="4124920"/>
            <a:ext cx="6009728" cy="178187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5600262" y="4849019"/>
            <a:ext cx="256573" cy="33357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2</a:t>
            </a:r>
            <a:endParaRPr lang="en-US" sz="2000" dirty="0"/>
          </a:p>
        </p:txBody>
      </p:sp>
      <p:sp>
        <p:nvSpPr>
          <p:cNvPr id="13" name="Text 8"/>
          <p:cNvSpPr/>
          <p:nvPr/>
        </p:nvSpPr>
        <p:spPr>
          <a:xfrm>
            <a:off x="6225622" y="4315023"/>
            <a:ext cx="2138507" cy="2779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Question 2</a:t>
            </a:r>
            <a:endParaRPr lang="en-US" sz="1650" dirty="0"/>
          </a:p>
        </p:txBody>
      </p:sp>
      <p:sp>
        <p:nvSpPr>
          <p:cNvPr id="14" name="Text 9"/>
          <p:cNvSpPr/>
          <p:nvPr/>
        </p:nvSpPr>
        <p:spPr>
          <a:xfrm>
            <a:off x="6225622" y="4680148"/>
            <a:ext cx="4970933" cy="10365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6000"/>
              </a:lnSpc>
              <a:spcAft>
                <a:spcPts val="650"/>
              </a:spcAft>
              <a:buNone/>
            </a:pPr>
            <a:r>
              <a:rPr lang="en-US" sz="13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A seesaw balances with a 250 N child sitting 1.2 m from the pivot on one side.</a:t>
            </a:r>
            <a:endParaRPr lang="en-US" sz="1300" dirty="0"/>
          </a:p>
          <a:p>
            <a:pPr algn="l" indent="0" marL="0">
              <a:lnSpc>
                <a:spcPct val="116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How far from the pivot must a 300 N child sit on the other side to keep it balanced?</a:t>
            </a:r>
            <a:endParaRPr lang="en-US" sz="1300" dirty="0"/>
          </a:p>
        </p:txBody>
      </p:sp>
      <p:sp>
        <p:nvSpPr>
          <p:cNvPr id="15" name="Text 10"/>
          <p:cNvSpPr/>
          <p:nvPr/>
        </p:nvSpPr>
        <p:spPr>
          <a:xfrm>
            <a:off x="4767342" y="6070302"/>
            <a:ext cx="6619313" cy="237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16000"/>
              </a:lnSpc>
              <a:buNone/>
            </a:pPr>
            <a:r>
              <a:rPr lang="en-US" sz="1300" b="1" u="sng" dirty="0">
                <a:solidFill>
                  <a:srgbClr val="7A3A27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  <a:hlinkClick r:id="rId6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376926" y="636091"/>
            <a:ext cx="4886699" cy="5560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35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The Pivot Point</a:t>
            </a:r>
            <a:endParaRPr lang="en-US" sz="3350" dirty="0"/>
          </a:p>
        </p:txBody>
      </p:sp>
      <p:sp>
        <p:nvSpPr>
          <p:cNvPr id="4" name="Text 1"/>
          <p:cNvSpPr/>
          <p:nvPr/>
        </p:nvSpPr>
        <p:spPr>
          <a:xfrm>
            <a:off x="5376926" y="1410196"/>
            <a:ext cx="6619313" cy="2966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Think about opening a heavy door.</a:t>
            </a:r>
            <a:endParaRPr lang="en-US" sz="16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76926" y="1870373"/>
            <a:ext cx="6009728" cy="1219994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643223" y="2060476"/>
            <a:ext cx="2234648" cy="2779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Where is the handle?</a:t>
            </a:r>
            <a:endParaRPr lang="en-US" sz="1650" dirty="0"/>
          </a:p>
        </p:txBody>
      </p:sp>
      <p:sp>
        <p:nvSpPr>
          <p:cNvPr id="7" name="Text 3"/>
          <p:cNvSpPr/>
          <p:nvPr/>
        </p:nvSpPr>
        <p:spPr>
          <a:xfrm>
            <a:off x="5643223" y="2425601"/>
            <a:ext cx="5553333" cy="4746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The handle is always placed as far from the hinges as possible. This is deliberate engineering, not coincidence.</a:t>
            </a:r>
            <a:endParaRPr lang="en-US" sz="13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76926" y="3235722"/>
            <a:ext cx="6009728" cy="1219994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5643223" y="3425825"/>
            <a:ext cx="2138507" cy="2779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Think silently</a:t>
            </a:r>
            <a:endParaRPr lang="en-US" sz="1650" dirty="0"/>
          </a:p>
        </p:txBody>
      </p:sp>
      <p:sp>
        <p:nvSpPr>
          <p:cNvPr id="10" name="Text 5"/>
          <p:cNvSpPr/>
          <p:nvPr/>
        </p:nvSpPr>
        <p:spPr>
          <a:xfrm>
            <a:off x="5643223" y="3790950"/>
            <a:ext cx="5553333" cy="4746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If you tried to push the door open by pressing right next to the hinges, what would happen? Why would it be so much harder?</a:t>
            </a:r>
            <a:endParaRPr lang="en-US" sz="130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76926" y="4601071"/>
            <a:ext cx="6009728" cy="1219994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5643223" y="4791174"/>
            <a:ext cx="2138507" cy="2779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The key idea</a:t>
            </a:r>
            <a:endParaRPr lang="en-US" sz="1650" dirty="0"/>
          </a:p>
        </p:txBody>
      </p:sp>
      <p:sp>
        <p:nvSpPr>
          <p:cNvPr id="13" name="Text 7"/>
          <p:cNvSpPr/>
          <p:nvPr/>
        </p:nvSpPr>
        <p:spPr>
          <a:xfrm>
            <a:off x="5643223" y="5156299"/>
            <a:ext cx="5553333" cy="4746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6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Today we discover why the </a:t>
            </a:r>
            <a:pPr algn="l" indent="0" marL="0">
              <a:lnSpc>
                <a:spcPct val="116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location</a:t>
            </a:r>
            <a:pPr algn="l" indent="0" marL="0">
              <a:lnSpc>
                <a:spcPct val="116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of a force is just as important as the </a:t>
            </a:r>
            <a:pPr algn="l" indent="0" marL="0">
              <a:lnSpc>
                <a:spcPct val="116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size</a:t>
            </a:r>
            <a:pPr algn="l" indent="0" marL="0">
              <a:lnSpc>
                <a:spcPct val="116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of the force.</a:t>
            </a:r>
            <a:endParaRPr lang="en-US" sz="1300" dirty="0"/>
          </a:p>
        </p:txBody>
      </p:sp>
      <p:sp>
        <p:nvSpPr>
          <p:cNvPr id="14" name="Text 8"/>
          <p:cNvSpPr/>
          <p:nvPr/>
        </p:nvSpPr>
        <p:spPr>
          <a:xfrm>
            <a:off x="4767342" y="5984577"/>
            <a:ext cx="6619313" cy="237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16000"/>
              </a:lnSpc>
              <a:buNone/>
            </a:pPr>
            <a:r>
              <a:rPr lang="en-US" sz="1300" b="1" u="sng" dirty="0">
                <a:solidFill>
                  <a:srgbClr val="7A3A27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  <a:hlinkClick r:id="rId8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5041" y="609600"/>
            <a:ext cx="7950100" cy="6214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75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Topic: Turning Effects of Forces</a:t>
            </a:r>
            <a:endParaRPr lang="en-US" sz="3750" dirty="0"/>
          </a:p>
        </p:txBody>
      </p:sp>
      <p:sp>
        <p:nvSpPr>
          <p:cNvPr id="3" name="Text 1"/>
          <p:cNvSpPr/>
          <p:nvPr/>
        </p:nvSpPr>
        <p:spPr>
          <a:xfrm>
            <a:off x="805041" y="1594247"/>
            <a:ext cx="11191198" cy="349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By the end of this AS Level lesson, you will be able to:</a:t>
            </a:r>
            <a:endParaRPr lang="en-US" sz="1850" dirty="0"/>
          </a:p>
        </p:txBody>
      </p:sp>
      <p:sp>
        <p:nvSpPr>
          <p:cNvPr id="4" name="Text 2"/>
          <p:cNvSpPr/>
          <p:nvPr/>
        </p:nvSpPr>
        <p:spPr>
          <a:xfrm>
            <a:off x="805041" y="2148086"/>
            <a:ext cx="382379" cy="24854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500" dirty="0">
                <a:solidFill>
                  <a:srgbClr val="67534F"/>
                </a:solidFill>
                <a:latin typeface="Alexandria Light" pitchFamily="34" charset="0"/>
                <a:ea typeface="Alexandria Light" pitchFamily="34" charset="-122"/>
                <a:cs typeface="Alexandria Light" pitchFamily="34" charset="-120"/>
              </a:rPr>
              <a:t>01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805041" y="2457152"/>
            <a:ext cx="5200024" cy="25400"/>
          </a:xfrm>
          <a:prstGeom prst="rect">
            <a:avLst/>
          </a:prstGeom>
          <a:solidFill>
            <a:srgbClr val="2D6899"/>
          </a:solidFill>
          <a:ln/>
        </p:spPr>
      </p:sp>
      <p:sp>
        <p:nvSpPr>
          <p:cNvPr id="6" name="Text 4"/>
          <p:cNvSpPr/>
          <p:nvPr/>
        </p:nvSpPr>
        <p:spPr>
          <a:xfrm>
            <a:off x="805041" y="2603500"/>
            <a:ext cx="3539342" cy="3106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Define the Moment of a Force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805041" y="3023096"/>
            <a:ext cx="5200024" cy="8387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5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State that a moment equals force multiplied by the </a:t>
            </a:r>
            <a:pPr algn="l" indent="0" marL="0">
              <a:lnSpc>
                <a:spcPct val="122000"/>
              </a:lnSpc>
              <a:buNone/>
            </a:pPr>
            <a:r>
              <a:rPr lang="en-US" sz="1500" i="1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perpendicular</a:t>
            </a:r>
            <a:pPr algn="l" indent="0" marL="0">
              <a:lnSpc>
                <a:spcPct val="122000"/>
              </a:lnSpc>
              <a:buNone/>
            </a:pPr>
            <a:r>
              <a:rPr lang="en-US" sz="15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distance from the pivot, and give its unit as N m.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6186630" y="2148086"/>
            <a:ext cx="382379" cy="24854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500" dirty="0">
                <a:solidFill>
                  <a:srgbClr val="67534F"/>
                </a:solidFill>
                <a:latin typeface="Alexandria Light" pitchFamily="34" charset="0"/>
                <a:ea typeface="Alexandria Light" pitchFamily="34" charset="-122"/>
                <a:cs typeface="Alexandria Light" pitchFamily="34" charset="-120"/>
              </a:rPr>
              <a:t>02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6186630" y="2457152"/>
            <a:ext cx="5200024" cy="25400"/>
          </a:xfrm>
          <a:prstGeom prst="rect">
            <a:avLst/>
          </a:prstGeom>
          <a:solidFill>
            <a:srgbClr val="2D6899"/>
          </a:solidFill>
          <a:ln/>
        </p:spPr>
      </p:sp>
      <p:sp>
        <p:nvSpPr>
          <p:cNvPr id="10" name="Text 8"/>
          <p:cNvSpPr/>
          <p:nvPr/>
        </p:nvSpPr>
        <p:spPr>
          <a:xfrm>
            <a:off x="6186630" y="2603500"/>
            <a:ext cx="3775874" cy="3106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Apply the Principle of Moments</a:t>
            </a:r>
            <a:endParaRPr lang="en-US" sz="1850" dirty="0"/>
          </a:p>
        </p:txBody>
      </p:sp>
      <p:sp>
        <p:nvSpPr>
          <p:cNvPr id="11" name="Text 9"/>
          <p:cNvSpPr/>
          <p:nvPr/>
        </p:nvSpPr>
        <p:spPr>
          <a:xfrm>
            <a:off x="6186630" y="3023096"/>
            <a:ext cx="5200024" cy="8387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5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State and use the principle for a body in equilibrium: total clockwise moments equal total anticlockwise moments.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805041" y="4186833"/>
            <a:ext cx="382379" cy="24854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500" dirty="0">
                <a:solidFill>
                  <a:srgbClr val="67534F"/>
                </a:solidFill>
                <a:latin typeface="Alexandria Light" pitchFamily="34" charset="0"/>
                <a:ea typeface="Alexandria Light" pitchFamily="34" charset="-122"/>
                <a:cs typeface="Alexandria Light" pitchFamily="34" charset="-120"/>
              </a:rPr>
              <a:t>03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805041" y="4495899"/>
            <a:ext cx="5200024" cy="25400"/>
          </a:xfrm>
          <a:prstGeom prst="rect">
            <a:avLst/>
          </a:prstGeom>
          <a:solidFill>
            <a:srgbClr val="2D6899"/>
          </a:solidFill>
          <a:ln/>
        </p:spPr>
      </p:sp>
      <p:sp>
        <p:nvSpPr>
          <p:cNvPr id="14" name="Text 12"/>
          <p:cNvSpPr/>
          <p:nvPr/>
        </p:nvSpPr>
        <p:spPr>
          <a:xfrm>
            <a:off x="805041" y="4642247"/>
            <a:ext cx="3301620" cy="3106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Define a Couple and Torque</a:t>
            </a:r>
            <a:endParaRPr lang="en-US" sz="1850" dirty="0"/>
          </a:p>
        </p:txBody>
      </p:sp>
      <p:sp>
        <p:nvSpPr>
          <p:cNvPr id="15" name="Text 13"/>
          <p:cNvSpPr/>
          <p:nvPr/>
        </p:nvSpPr>
        <p:spPr>
          <a:xfrm>
            <a:off x="805041" y="5061843"/>
            <a:ext cx="5200024" cy="5591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5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Describe a couple as a pair of equal, opposite, parallel forces, and calculate the torque of a couple.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6186630" y="4186833"/>
            <a:ext cx="382379" cy="24854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500" dirty="0">
                <a:solidFill>
                  <a:srgbClr val="67534F"/>
                </a:solidFill>
                <a:latin typeface="Alexandria Light" pitchFamily="34" charset="0"/>
                <a:ea typeface="Alexandria Light" pitchFamily="34" charset="-122"/>
                <a:cs typeface="Alexandria Light" pitchFamily="34" charset="-120"/>
              </a:rPr>
              <a:t>04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6186630" y="4495899"/>
            <a:ext cx="5200024" cy="25400"/>
          </a:xfrm>
          <a:prstGeom prst="rect">
            <a:avLst/>
          </a:prstGeom>
          <a:solidFill>
            <a:srgbClr val="2D6899"/>
          </a:solidFill>
          <a:ln/>
        </p:spPr>
      </p:sp>
      <p:sp>
        <p:nvSpPr>
          <p:cNvPr id="18" name="Text 16"/>
          <p:cNvSpPr/>
          <p:nvPr/>
        </p:nvSpPr>
        <p:spPr>
          <a:xfrm>
            <a:off x="6186630" y="4642247"/>
            <a:ext cx="2390120" cy="3106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Solve Problems</a:t>
            </a:r>
            <a:endParaRPr lang="en-US" sz="1850" dirty="0"/>
          </a:p>
        </p:txBody>
      </p:sp>
      <p:sp>
        <p:nvSpPr>
          <p:cNvPr id="19" name="Text 17"/>
          <p:cNvSpPr/>
          <p:nvPr/>
        </p:nvSpPr>
        <p:spPr>
          <a:xfrm>
            <a:off x="6186630" y="5061843"/>
            <a:ext cx="5200024" cy="5591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5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Tackle balanced beams, levers, and couples, including forces applied at an angle using trigonometry.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195456" y="5968702"/>
            <a:ext cx="11191198" cy="2795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22000"/>
              </a:lnSpc>
              <a:buNone/>
            </a:pPr>
            <a:r>
              <a:rPr lang="en-US" sz="1500" b="1" u="sng" dirty="0">
                <a:solidFill>
                  <a:srgbClr val="7A3A27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5041" y="634206"/>
            <a:ext cx="4916761" cy="4906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95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The Moment of a Force</a:t>
            </a:r>
            <a:endParaRPr lang="en-US" sz="2950" dirty="0"/>
          </a:p>
        </p:txBody>
      </p:sp>
      <p:sp>
        <p:nvSpPr>
          <p:cNvPr id="3" name="Text 1"/>
          <p:cNvSpPr/>
          <p:nvPr/>
        </p:nvSpPr>
        <p:spPr>
          <a:xfrm>
            <a:off x="805041" y="1351260"/>
            <a:ext cx="11191198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A moment is the </a:t>
            </a:r>
            <a:pPr algn="l" indent="0" marL="0">
              <a:lnSpc>
                <a:spcPct val="109000"/>
              </a:lnSpc>
              <a:buNone/>
            </a:pPr>
            <a:r>
              <a:rPr lang="en-US" sz="1450" b="1" dirty="0">
                <a:solidFill>
                  <a:srgbClr val="CC5200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turning effect</a:t>
            </a:r>
            <a:pPr algn="l" indent="0" marL="0">
              <a:lnSpc>
                <a:spcPct val="109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of a force about a pivot point.</a:t>
            </a:r>
            <a:endParaRPr lang="en-US" sz="1450" dirty="0"/>
          </a:p>
        </p:txBody>
      </p:sp>
      <p:sp>
        <p:nvSpPr>
          <p:cNvPr id="4" name="Shape 2"/>
          <p:cNvSpPr/>
          <p:nvPr/>
        </p:nvSpPr>
        <p:spPr>
          <a:xfrm>
            <a:off x="696300" y="1726208"/>
            <a:ext cx="5871619" cy="4172148"/>
          </a:xfrm>
          <a:prstGeom prst="roundRect">
            <a:avLst>
              <a:gd name="adj" fmla="val 2605"/>
            </a:avLst>
          </a:prstGeom>
          <a:solidFill>
            <a:srgbClr val="2D6899">
              <a:alpha val="9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847208" y="1839416"/>
            <a:ext cx="2496480" cy="245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The Formula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847208" y="2197894"/>
            <a:ext cx="6179388" cy="1981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Moment = Force (F) x Perpendicular distance (d) from the pivot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847208" y="2509242"/>
            <a:ext cx="2496480" cy="245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The Unit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847208" y="2867720"/>
            <a:ext cx="6179388" cy="1981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Newton metres (N m)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847208" y="3179068"/>
            <a:ext cx="2496480" cy="245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The Golden Rule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847208" y="3537545"/>
            <a:ext cx="5569803" cy="5944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9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The distance </a:t>
            </a:r>
            <a:pPr algn="l" indent="0" marL="0">
              <a:lnSpc>
                <a:spcPct val="109000"/>
              </a:lnSpc>
              <a:buNone/>
            </a:pPr>
            <a:r>
              <a:rPr lang="en-US" sz="1150" b="1" dirty="0">
                <a:solidFill>
                  <a:srgbClr val="FFFFF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must</a:t>
            </a:r>
            <a:pPr algn="l" indent="0" marL="0">
              <a:lnSpc>
                <a:spcPct val="109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be perpendicular (exactly 90 degrees) to the line of action of the force. A force aimed directly at the pivot has zero turning effect because d = 0.</a:t>
            </a:r>
            <a:endParaRPr lang="en-US" sz="1150" dirty="0"/>
          </a:p>
        </p:txBody>
      </p:sp>
      <p:pic>
        <p:nvPicPr>
          <p:cNvPr id="1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33818" y="1853505"/>
            <a:ext cx="3419290" cy="3419376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6833818" y="5400179"/>
            <a:ext cx="4559087" cy="3962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9000"/>
              </a:lnSpc>
              <a:buNone/>
            </a:pPr>
            <a:r>
              <a:rPr lang="en-US" sz="1150" i="1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Force (F) acts downward. Perpendicular distance (d) runs horizontally from pivot to force arrow.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195456" y="6025654"/>
            <a:ext cx="11191198" cy="1981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9000"/>
              </a:lnSpc>
              <a:buNone/>
            </a:pPr>
            <a:r>
              <a:rPr lang="en-US" sz="1150" b="1" u="sng" dirty="0">
                <a:solidFill>
                  <a:srgbClr val="7A3A27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1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376926" y="609600"/>
            <a:ext cx="6282672" cy="579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50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The Principle of Moments</a:t>
            </a:r>
            <a:endParaRPr lang="en-US" sz="3500" dirty="0"/>
          </a:p>
        </p:txBody>
      </p:sp>
      <p:sp>
        <p:nvSpPr>
          <p:cNvPr id="4" name="Text 1"/>
          <p:cNvSpPr/>
          <p:nvPr/>
        </p:nvSpPr>
        <p:spPr>
          <a:xfrm>
            <a:off x="5376926" y="1425972"/>
            <a:ext cx="6009728" cy="6306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When an object is in </a:t>
            </a:r>
            <a:pPr algn="l" indent="0" marL="0">
              <a:lnSpc>
                <a:spcPct val="118000"/>
              </a:lnSpc>
              <a:buNone/>
            </a:pPr>
            <a:r>
              <a:rPr lang="en-US" sz="1750" b="1" dirty="0">
                <a:solidFill>
                  <a:srgbClr val="CC5200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perfect balance</a:t>
            </a:r>
            <a:pPr algn="l" indent="0" marL="0">
              <a:lnSpc>
                <a:spcPct val="118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, it is in equilibrium.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5376926" y="2234307"/>
            <a:ext cx="6009728" cy="1129804"/>
          </a:xfrm>
          <a:prstGeom prst="roundRect">
            <a:avLst>
              <a:gd name="adj" fmla="val 6629"/>
            </a:avLst>
          </a:prstGeom>
          <a:solidFill>
            <a:srgbClr val="D8E7F3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218" y="2472531"/>
            <a:ext cx="222840" cy="17829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956349" y="2421037"/>
            <a:ext cx="5252013" cy="7563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For a body in equilibrium, the sum of all </a:t>
            </a:r>
            <a:pPr algn="l" indent="0" marL="0">
              <a:lnSpc>
                <a:spcPct val="118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clockwise moments</a:t>
            </a:r>
            <a:pPr algn="l" indent="0" marL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about any point equals the sum of all </a:t>
            </a:r>
            <a:pPr algn="l" indent="0" marL="0">
              <a:lnSpc>
                <a:spcPct val="118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anticlockwise moments</a:t>
            </a:r>
            <a:pPr algn="l" indent="0" marL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about that same point.</a:t>
            </a:r>
            <a:endParaRPr lang="en-US" sz="1400" dirty="0"/>
          </a:p>
        </p:txBody>
      </p:sp>
      <p:sp>
        <p:nvSpPr>
          <p:cNvPr id="8" name="Shape 4"/>
          <p:cNvSpPr/>
          <p:nvPr/>
        </p:nvSpPr>
        <p:spPr>
          <a:xfrm>
            <a:off x="5376926" y="3541812"/>
            <a:ext cx="6009728" cy="2276773"/>
          </a:xfrm>
          <a:prstGeom prst="roundRect">
            <a:avLst>
              <a:gd name="adj" fmla="val 3289"/>
            </a:avLst>
          </a:prstGeom>
          <a:solidFill>
            <a:srgbClr val="FFFFF4"/>
          </a:solidFill>
          <a:ln w="19050">
            <a:solidFill>
              <a:srgbClr val="D8E7F3"/>
            </a:solidFill>
            <a:prstDash val="solid"/>
          </a:ln>
        </p:spPr>
      </p:sp>
      <p:sp>
        <p:nvSpPr>
          <p:cNvPr id="9" name="Shape 5"/>
          <p:cNvSpPr/>
          <p:nvPr/>
        </p:nvSpPr>
        <p:spPr>
          <a:xfrm>
            <a:off x="5395976" y="3560862"/>
            <a:ext cx="2985814" cy="1245394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10" name="Text 6"/>
          <p:cNvSpPr/>
          <p:nvPr/>
        </p:nvSpPr>
        <p:spPr>
          <a:xfrm>
            <a:off x="5574268" y="3739158"/>
            <a:ext cx="2228993" cy="289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Step 1</a:t>
            </a:r>
            <a:endParaRPr lang="en-US" sz="1750" dirty="0"/>
          </a:p>
        </p:txBody>
      </p:sp>
      <p:sp>
        <p:nvSpPr>
          <p:cNvPr id="11" name="Text 7"/>
          <p:cNvSpPr/>
          <p:nvPr/>
        </p:nvSpPr>
        <p:spPr>
          <a:xfrm>
            <a:off x="5574268" y="4123730"/>
            <a:ext cx="2629231" cy="5042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Identify and select your pivot point carefully.</a:t>
            </a:r>
            <a:endParaRPr lang="en-US" sz="1400" dirty="0"/>
          </a:p>
        </p:txBody>
      </p:sp>
      <p:sp>
        <p:nvSpPr>
          <p:cNvPr id="12" name="Shape 8"/>
          <p:cNvSpPr/>
          <p:nvPr/>
        </p:nvSpPr>
        <p:spPr>
          <a:xfrm>
            <a:off x="8381790" y="3560862"/>
            <a:ext cx="2985814" cy="1245394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13" name="Shape 9"/>
          <p:cNvSpPr/>
          <p:nvPr/>
        </p:nvSpPr>
        <p:spPr>
          <a:xfrm>
            <a:off x="8381790" y="3560862"/>
            <a:ext cx="25399" cy="1245394"/>
          </a:xfrm>
          <a:prstGeom prst="roundRect">
            <a:avLst>
              <a:gd name="adj" fmla="val 294871"/>
            </a:avLst>
          </a:prstGeom>
          <a:solidFill>
            <a:srgbClr val="D8E7F3"/>
          </a:solidFill>
          <a:ln/>
        </p:spPr>
      </p:sp>
      <p:sp>
        <p:nvSpPr>
          <p:cNvPr id="14" name="Text 10"/>
          <p:cNvSpPr/>
          <p:nvPr/>
        </p:nvSpPr>
        <p:spPr>
          <a:xfrm>
            <a:off x="8560082" y="3739158"/>
            <a:ext cx="2228993" cy="289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Step 2</a:t>
            </a:r>
            <a:endParaRPr lang="en-US" sz="1750" dirty="0"/>
          </a:p>
        </p:txBody>
      </p:sp>
      <p:sp>
        <p:nvSpPr>
          <p:cNvPr id="15" name="Text 11"/>
          <p:cNvSpPr/>
          <p:nvPr/>
        </p:nvSpPr>
        <p:spPr>
          <a:xfrm>
            <a:off x="8560082" y="4123730"/>
            <a:ext cx="2629231" cy="5042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Calculate every moment relative to that same point.</a:t>
            </a:r>
            <a:endParaRPr lang="en-US" sz="1400" dirty="0"/>
          </a:p>
        </p:txBody>
      </p:sp>
      <p:sp>
        <p:nvSpPr>
          <p:cNvPr id="16" name="Shape 12"/>
          <p:cNvSpPr/>
          <p:nvPr/>
        </p:nvSpPr>
        <p:spPr>
          <a:xfrm>
            <a:off x="5395976" y="4806255"/>
            <a:ext cx="5971629" cy="993279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17" name="Shape 13"/>
          <p:cNvSpPr/>
          <p:nvPr/>
        </p:nvSpPr>
        <p:spPr>
          <a:xfrm>
            <a:off x="5395976" y="4806255"/>
            <a:ext cx="5971629" cy="25400"/>
          </a:xfrm>
          <a:prstGeom prst="roundRect">
            <a:avLst>
              <a:gd name="adj" fmla="val 294859"/>
            </a:avLst>
          </a:prstGeom>
          <a:solidFill>
            <a:srgbClr val="D8E7F3"/>
          </a:solidFill>
          <a:ln/>
        </p:spPr>
      </p:sp>
      <p:sp>
        <p:nvSpPr>
          <p:cNvPr id="18" name="Text 14"/>
          <p:cNvSpPr/>
          <p:nvPr/>
        </p:nvSpPr>
        <p:spPr>
          <a:xfrm>
            <a:off x="5574268" y="4984552"/>
            <a:ext cx="2228993" cy="289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Step 3</a:t>
            </a:r>
            <a:endParaRPr lang="en-US" sz="1750" dirty="0"/>
          </a:p>
        </p:txBody>
      </p:sp>
      <p:sp>
        <p:nvSpPr>
          <p:cNvPr id="19" name="Text 15"/>
          <p:cNvSpPr/>
          <p:nvPr/>
        </p:nvSpPr>
        <p:spPr>
          <a:xfrm>
            <a:off x="5574268" y="5369123"/>
            <a:ext cx="5615045" cy="2521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Set total clockwise = total anticlockwise and solve.</a:t>
            </a:r>
            <a:endParaRPr lang="en-US" sz="1400" dirty="0"/>
          </a:p>
        </p:txBody>
      </p:sp>
      <p:sp>
        <p:nvSpPr>
          <p:cNvPr id="20" name="Text 16"/>
          <p:cNvSpPr/>
          <p:nvPr/>
        </p:nvSpPr>
        <p:spPr>
          <a:xfrm>
            <a:off x="4767342" y="5996285"/>
            <a:ext cx="6619313" cy="2521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18000"/>
              </a:lnSpc>
              <a:buNone/>
            </a:pPr>
            <a:r>
              <a:rPr lang="en-US" sz="1400" b="1" u="sng" dirty="0">
                <a:solidFill>
                  <a:srgbClr val="7A3A27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  <a:hlinkClick r:id="rId3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5041" y="661888"/>
            <a:ext cx="4131861" cy="457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75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Couples and Torque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805041" y="1317030"/>
            <a:ext cx="11191198" cy="2245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A couple creates </a:t>
            </a:r>
            <a:pPr algn="l" indent="0" marL="0">
              <a:lnSpc>
                <a:spcPct val="106000"/>
              </a:lnSpc>
              <a:buNone/>
            </a:pPr>
            <a:r>
              <a:rPr lang="en-US" sz="1350" b="1" dirty="0">
                <a:solidFill>
                  <a:srgbClr val="CC5200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pure rotation</a:t>
            </a:r>
            <a:pPr algn="l" indent="0" marL="0">
              <a:lnSpc>
                <a:spcPct val="106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with no linear movement.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805041" y="1751112"/>
            <a:ext cx="2513545" cy="228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Definition of a Couple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805041" y="2078633"/>
            <a:ext cx="5728549" cy="1795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A pair of forces that are: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05041" y="2346920"/>
            <a:ext cx="5118964" cy="8216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23520" indent="-223520">
              <a:lnSpc>
                <a:spcPct val="106000"/>
              </a:lnSpc>
              <a:buSzPct val="100000"/>
              <a:buChar char="•"/>
            </a:pPr>
            <a:r>
              <a:rPr lang="en-US" sz="11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Equal in magnitude</a:t>
            </a:r>
            <a:endParaRPr lang="en-US" sz="1100" dirty="0"/>
          </a:p>
          <a:p>
            <a:pPr algn="l" marL="223520" indent="-223520">
              <a:lnSpc>
                <a:spcPct val="106000"/>
              </a:lnSpc>
              <a:buSzPct val="100000"/>
              <a:buChar char="•"/>
            </a:pPr>
            <a:r>
              <a:rPr lang="en-US" sz="11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Opposite in direction</a:t>
            </a:r>
            <a:endParaRPr lang="en-US" sz="1100" dirty="0"/>
          </a:p>
          <a:p>
            <a:pPr algn="l" marL="223520" indent="-223520">
              <a:lnSpc>
                <a:spcPct val="106000"/>
              </a:lnSpc>
              <a:buSzPct val="100000"/>
              <a:buChar char="•"/>
            </a:pPr>
            <a:r>
              <a:rPr lang="en-US" sz="11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Parallel to each other</a:t>
            </a:r>
            <a:endParaRPr lang="en-US" sz="1100" dirty="0"/>
          </a:p>
          <a:p>
            <a:pPr algn="l" marL="223520" indent="-223520">
              <a:lnSpc>
                <a:spcPct val="106000"/>
              </a:lnSpc>
              <a:buSzPct val="100000"/>
              <a:buChar char="•"/>
            </a:pPr>
            <a:r>
              <a:rPr lang="en-US" sz="11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Lines of action do </a:t>
            </a:r>
            <a:pPr algn="l" marL="223520" indent="-223520">
              <a:lnSpc>
                <a:spcPct val="106000"/>
              </a:lnSpc>
              <a:buSzPct val="100000"/>
              <a:buChar char="•"/>
            </a:pPr>
            <a:r>
              <a:rPr lang="en-US" sz="110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not</a:t>
            </a:r>
            <a:pPr algn="l" marL="223520" indent="-223520">
              <a:lnSpc>
                <a:spcPct val="106000"/>
              </a:lnSpc>
              <a:buSzPct val="100000"/>
              <a:buChar char="•"/>
            </a:pPr>
            <a:r>
              <a:rPr lang="en-US" sz="11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meet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805041" y="3267174"/>
            <a:ext cx="2370674" cy="228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Torque of a Couple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805041" y="3594695"/>
            <a:ext cx="5118964" cy="6274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6000"/>
              </a:lnSpc>
              <a:spcAft>
                <a:spcPts val="650"/>
              </a:spcAft>
              <a:buNone/>
            </a:pPr>
            <a:r>
              <a:rPr lang="en-US" sz="11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Torque = F x d</a:t>
            </a:r>
            <a:endParaRPr lang="en-US" sz="1100" dirty="0"/>
          </a:p>
          <a:p>
            <a:pPr algn="l"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where F is the magnitude of one force and d is the perpendicular distance </a:t>
            </a:r>
            <a:pPr algn="l" indent="0" marL="0">
              <a:lnSpc>
                <a:spcPct val="106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between</a:t>
            </a:r>
            <a:pPr algn="l"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the two forces.</a:t>
            </a:r>
            <a:endParaRPr lang="en-US" sz="1100" dirty="0"/>
          </a:p>
        </p:txBody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74040" y="1763415"/>
            <a:ext cx="3583196" cy="3583285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6274040" y="5457627"/>
            <a:ext cx="5118964" cy="3591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6000"/>
              </a:lnSpc>
              <a:buNone/>
            </a:pPr>
            <a:r>
              <a:rPr lang="en-US" sz="1100" i="1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Two hands apply equal and opposite forces. The result is rotation only, with no sideways movement.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195456" y="6016427"/>
            <a:ext cx="11191198" cy="1795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6000"/>
              </a:lnSpc>
              <a:buNone/>
            </a:pPr>
            <a:r>
              <a:rPr lang="en-US" sz="1100" b="1" u="sng" dirty="0">
                <a:solidFill>
                  <a:srgbClr val="7A3A27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805041" y="790476"/>
            <a:ext cx="1434270" cy="248940"/>
          </a:xfrm>
          <a:prstGeom prst="roundRect">
            <a:avLst>
              <a:gd name="adj" fmla="val 20375"/>
            </a:avLst>
          </a:prstGeom>
          <a:solidFill>
            <a:srgbClr val="D8E7F3"/>
          </a:solidFill>
          <a:ln/>
        </p:spPr>
      </p:sp>
      <p:sp>
        <p:nvSpPr>
          <p:cNvPr id="4" name="Shape 1"/>
          <p:cNvSpPr/>
          <p:nvPr/>
        </p:nvSpPr>
        <p:spPr>
          <a:xfrm>
            <a:off x="895526" y="854571"/>
            <a:ext cx="120746" cy="120749"/>
          </a:xfrm>
          <a:prstGeom prst="rect">
            <a:avLst/>
          </a:prstGeom>
          <a:solidFill>
            <a:srgbClr val="67534F"/>
          </a:solidFill>
          <a:ln/>
        </p:spPr>
      </p:sp>
      <p:sp>
        <p:nvSpPr>
          <p:cNvPr id="5" name="Text 2"/>
          <p:cNvSpPr/>
          <p:nvPr/>
        </p:nvSpPr>
        <p:spPr>
          <a:xfrm>
            <a:off x="1076596" y="835720"/>
            <a:ext cx="1681815" cy="1584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EXAMINER ALERT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805041" y="1084659"/>
            <a:ext cx="4468105" cy="4906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95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The Distance Illusion</a:t>
            </a:r>
            <a:endParaRPr lang="en-US" sz="2950" dirty="0"/>
          </a:p>
        </p:txBody>
      </p:sp>
      <p:sp>
        <p:nvSpPr>
          <p:cNvPr id="7" name="Text 4"/>
          <p:cNvSpPr/>
          <p:nvPr/>
        </p:nvSpPr>
        <p:spPr>
          <a:xfrm>
            <a:off x="805041" y="1745059"/>
            <a:ext cx="6009728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9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These are the most common errors seen in AS exam scripts. Learn to avoid them.</a:t>
            </a:r>
            <a:endParaRPr lang="en-US" sz="14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5041" y="2367657"/>
            <a:ext cx="6009728" cy="104933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051196" y="2537619"/>
            <a:ext cx="2848400" cy="245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Trap 1: Missing "Perpendicular"</a:t>
            </a:r>
            <a:endParaRPr lang="en-US" sz="1450" dirty="0"/>
          </a:p>
        </p:txBody>
      </p:sp>
      <p:sp>
        <p:nvSpPr>
          <p:cNvPr id="10" name="Text 6"/>
          <p:cNvSpPr/>
          <p:nvPr/>
        </p:nvSpPr>
        <p:spPr>
          <a:xfrm>
            <a:off x="1051196" y="2850753"/>
            <a:ext cx="5593615" cy="3962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9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Writing "Force times distance" scores </a:t>
            </a:r>
            <a:pPr algn="l" indent="0" marL="0">
              <a:lnSpc>
                <a:spcPct val="109000"/>
              </a:lnSpc>
              <a:buNone/>
            </a:pPr>
            <a:r>
              <a:rPr lang="en-US" sz="115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zero marks</a:t>
            </a:r>
            <a:pPr algn="l" indent="0" marL="0">
              <a:lnSpc>
                <a:spcPct val="109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. You must write </a:t>
            </a:r>
            <a:pPr algn="l" indent="0" marL="0">
              <a:lnSpc>
                <a:spcPct val="109000"/>
              </a:lnSpc>
              <a:buNone/>
            </a:pPr>
            <a:r>
              <a:rPr lang="en-US" sz="1150" i="1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perpendicular</a:t>
            </a:r>
            <a:pPr algn="l" indent="0" marL="0">
              <a:lnSpc>
                <a:spcPct val="109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distance. Every single time.</a:t>
            </a:r>
            <a:endParaRPr lang="en-US" sz="115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5041" y="3530203"/>
            <a:ext cx="6009728" cy="104933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051196" y="3700165"/>
            <a:ext cx="3046336" cy="245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Trap 2: Using the Slanted Length</a:t>
            </a:r>
            <a:endParaRPr lang="en-US" sz="1450" dirty="0"/>
          </a:p>
        </p:txBody>
      </p:sp>
      <p:sp>
        <p:nvSpPr>
          <p:cNvPr id="13" name="Text 8"/>
          <p:cNvSpPr/>
          <p:nvPr/>
        </p:nvSpPr>
        <p:spPr>
          <a:xfrm>
            <a:off x="1051196" y="4013299"/>
            <a:ext cx="5593615" cy="3962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9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If a force acts at an angle, the slanted lever length is </a:t>
            </a:r>
            <a:pPr algn="l" indent="0" marL="0">
              <a:lnSpc>
                <a:spcPct val="109000"/>
              </a:lnSpc>
              <a:buNone/>
            </a:pPr>
            <a:r>
              <a:rPr lang="en-US" sz="115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not</a:t>
            </a:r>
            <a:pPr algn="l" indent="0" marL="0">
              <a:lnSpc>
                <a:spcPct val="109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the perpendicular distance. Use trigonometry (sin or cos) to resolve it correctly.</a:t>
            </a:r>
            <a:endParaRPr lang="en-US" sz="115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5041" y="4692749"/>
            <a:ext cx="6009728" cy="1049338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051196" y="4862711"/>
            <a:ext cx="2602343" cy="245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Trap 3: Doubling the Torque</a:t>
            </a:r>
            <a:endParaRPr lang="en-US" sz="1450" dirty="0"/>
          </a:p>
        </p:txBody>
      </p:sp>
      <p:sp>
        <p:nvSpPr>
          <p:cNvPr id="16" name="Text 10"/>
          <p:cNvSpPr/>
          <p:nvPr/>
        </p:nvSpPr>
        <p:spPr>
          <a:xfrm>
            <a:off x="1051196" y="5175845"/>
            <a:ext cx="5593615" cy="3962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9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The torque formula for a couple already gives the </a:t>
            </a:r>
            <a:pPr algn="l" indent="0" marL="0">
              <a:lnSpc>
                <a:spcPct val="109000"/>
              </a:lnSpc>
              <a:buNone/>
            </a:pPr>
            <a:r>
              <a:rPr lang="en-US" sz="1150" b="1" dirty="0">
                <a:solidFill>
                  <a:srgbClr val="67534F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total</a:t>
            </a:r>
            <a:pPr algn="l" indent="0" marL="0">
              <a:lnSpc>
                <a:spcPct val="109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 turning effect. Do not multiply by two. The answer will be wrong.</a:t>
            </a:r>
            <a:endParaRPr lang="en-US" sz="1150" dirty="0"/>
          </a:p>
        </p:txBody>
      </p:sp>
      <p:sp>
        <p:nvSpPr>
          <p:cNvPr id="17" name="Text 11"/>
          <p:cNvSpPr/>
          <p:nvPr/>
        </p:nvSpPr>
        <p:spPr>
          <a:xfrm>
            <a:off x="195456" y="5869384"/>
            <a:ext cx="6619313" cy="1981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9000"/>
              </a:lnSpc>
              <a:buNone/>
            </a:pPr>
            <a:r>
              <a:rPr lang="en-US" sz="1150" b="1" u="sng" dirty="0">
                <a:solidFill>
                  <a:srgbClr val="7A3A27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  <a:hlinkClick r:id="rId8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376926" y="568424"/>
            <a:ext cx="6009728" cy="9657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90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Cooperative Task: Mix-Pair-Share</a:t>
            </a:r>
            <a:endParaRPr lang="en-US" sz="2900" dirty="0"/>
          </a:p>
        </p:txBody>
      </p:sp>
      <p:sp>
        <p:nvSpPr>
          <p:cNvPr id="4" name="Text 1"/>
          <p:cNvSpPr/>
          <p:nvPr/>
        </p:nvSpPr>
        <p:spPr>
          <a:xfrm>
            <a:off x="5376926" y="1698724"/>
            <a:ext cx="6009728" cy="4841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9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An active learning protocol to practise applying moments to real problems.</a:t>
            </a:r>
            <a:endParaRPr lang="en-US" sz="14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6926" y="2306241"/>
            <a:ext cx="742931" cy="89158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229492" y="2454771"/>
            <a:ext cx="1857428" cy="241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Mix</a:t>
            </a:r>
            <a:endParaRPr lang="en-US" sz="1450" dirty="0"/>
          </a:p>
        </p:txBody>
      </p:sp>
      <p:sp>
        <p:nvSpPr>
          <p:cNvPr id="7" name="Text 3"/>
          <p:cNvSpPr/>
          <p:nvPr/>
        </p:nvSpPr>
        <p:spPr>
          <a:xfrm>
            <a:off x="6229492" y="2761952"/>
            <a:ext cx="5157162" cy="1936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Stand up and walk around the room until the signal sounds.</a:t>
            </a:r>
            <a:endParaRPr lang="en-US" sz="11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6926" y="3197820"/>
            <a:ext cx="742931" cy="89158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6229492" y="3346351"/>
            <a:ext cx="1857428" cy="241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Pair</a:t>
            </a:r>
            <a:endParaRPr lang="en-US" sz="1450" dirty="0"/>
          </a:p>
        </p:txBody>
      </p:sp>
      <p:sp>
        <p:nvSpPr>
          <p:cNvPr id="10" name="Text 5"/>
          <p:cNvSpPr/>
          <p:nvPr/>
        </p:nvSpPr>
        <p:spPr>
          <a:xfrm>
            <a:off x="6229492" y="3653532"/>
            <a:ext cx="5157162" cy="1936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Stop and pair up with the person closest to you.</a:t>
            </a:r>
            <a:endParaRPr lang="en-US" sz="115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6926" y="4089400"/>
            <a:ext cx="742931" cy="89158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229492" y="4237930"/>
            <a:ext cx="1857428" cy="241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Solve</a:t>
            </a:r>
            <a:endParaRPr lang="en-US" sz="1450" dirty="0"/>
          </a:p>
        </p:txBody>
      </p:sp>
      <p:sp>
        <p:nvSpPr>
          <p:cNvPr id="13" name="Text 7"/>
          <p:cNvSpPr/>
          <p:nvPr/>
        </p:nvSpPr>
        <p:spPr>
          <a:xfrm>
            <a:off x="6229492" y="4545112"/>
            <a:ext cx="5157162" cy="1936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Work out the prompt together and agree on full reasoning.</a:t>
            </a:r>
            <a:endParaRPr lang="en-US" sz="1150" dirty="0"/>
          </a:p>
        </p:txBody>
      </p:sp>
      <p:pic>
        <p:nvPicPr>
          <p:cNvPr id="14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6926" y="4980980"/>
            <a:ext cx="742931" cy="991592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6229492" y="5129510"/>
            <a:ext cx="1857428" cy="241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Share</a:t>
            </a:r>
            <a:endParaRPr lang="en-US" sz="1450" dirty="0"/>
          </a:p>
        </p:txBody>
      </p:sp>
      <p:sp>
        <p:nvSpPr>
          <p:cNvPr id="16" name="Text 9"/>
          <p:cNvSpPr/>
          <p:nvPr/>
        </p:nvSpPr>
        <p:spPr>
          <a:xfrm>
            <a:off x="6229492" y="5436691"/>
            <a:ext cx="5157162" cy="387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9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Explain your exact reasoning out loud to your partner, then we check together.</a:t>
            </a:r>
            <a:endParaRPr lang="en-US" sz="1150" dirty="0"/>
          </a:p>
        </p:txBody>
      </p:sp>
      <p:sp>
        <p:nvSpPr>
          <p:cNvPr id="17" name="Text 10"/>
          <p:cNvSpPr/>
          <p:nvPr/>
        </p:nvSpPr>
        <p:spPr>
          <a:xfrm>
            <a:off x="4767342" y="6095901"/>
            <a:ext cx="6619313" cy="1936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9000"/>
              </a:lnSpc>
              <a:buNone/>
            </a:pPr>
            <a:r>
              <a:rPr lang="en-US" sz="1150" b="1" u="sng" dirty="0">
                <a:solidFill>
                  <a:srgbClr val="7A3A27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  <a:hlinkClick r:id="rId6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1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376926" y="1057970"/>
            <a:ext cx="1038894" cy="362148"/>
          </a:xfrm>
          <a:prstGeom prst="roundRect">
            <a:avLst>
              <a:gd name="adj" fmla="val 18675"/>
            </a:avLst>
          </a:prstGeom>
          <a:solidFill>
            <a:srgbClr val="D8E7F3"/>
          </a:solidFill>
          <a:ln/>
        </p:spPr>
      </p:sp>
      <p:sp>
        <p:nvSpPr>
          <p:cNvPr id="4" name="Text 1"/>
          <p:cNvSpPr/>
          <p:nvPr/>
        </p:nvSpPr>
        <p:spPr>
          <a:xfrm>
            <a:off x="5497673" y="1118295"/>
            <a:ext cx="1406986" cy="2414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PROMPT 1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5072134" y="1500584"/>
            <a:ext cx="6619313" cy="9026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5450" dirty="0">
                <a:solidFill>
                  <a:srgbClr val="532418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The Door</a:t>
            </a:r>
            <a:endParaRPr lang="en-US" sz="5450" dirty="0"/>
          </a:p>
        </p:txBody>
      </p:sp>
      <p:sp>
        <p:nvSpPr>
          <p:cNvPr id="6" name="Text 3"/>
          <p:cNvSpPr/>
          <p:nvPr/>
        </p:nvSpPr>
        <p:spPr>
          <a:xfrm>
            <a:off x="5072134" y="2705199"/>
            <a:ext cx="6619313" cy="3774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9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Pair up and discuss. You have </a:t>
            </a:r>
            <a:pPr algn="ctr" indent="0" marL="0">
              <a:lnSpc>
                <a:spcPct val="125000"/>
              </a:lnSpc>
              <a:buNone/>
            </a:pPr>
            <a:r>
              <a:rPr lang="en-US" sz="1950" b="1" dirty="0">
                <a:solidFill>
                  <a:srgbClr val="CC5200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</a:rPr>
              <a:t>60 seconds.</a:t>
            </a:r>
            <a:endParaRPr lang="en-US" sz="1950" dirty="0"/>
          </a:p>
        </p:txBody>
      </p:sp>
      <p:sp>
        <p:nvSpPr>
          <p:cNvPr id="7" name="Shape 4"/>
          <p:cNvSpPr/>
          <p:nvPr/>
        </p:nvSpPr>
        <p:spPr>
          <a:xfrm>
            <a:off x="5376926" y="3309045"/>
            <a:ext cx="25399" cy="1962448"/>
          </a:xfrm>
          <a:prstGeom prst="roundRect">
            <a:avLst>
              <a:gd name="adj" fmla="val 60001"/>
            </a:avLst>
          </a:prstGeom>
          <a:solidFill>
            <a:srgbClr val="2D6899"/>
          </a:solidFill>
          <a:ln/>
        </p:spPr>
      </p:sp>
      <p:sp>
        <p:nvSpPr>
          <p:cNvPr id="8" name="Text 5"/>
          <p:cNvSpPr/>
          <p:nvPr/>
        </p:nvSpPr>
        <p:spPr>
          <a:xfrm>
            <a:off x="5678842" y="3535462"/>
            <a:ext cx="5707813" cy="15097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950" dirty="0">
                <a:solidFill>
                  <a:srgbClr val="67534F"/>
                </a:solidFill>
                <a:latin typeface="Lexend" pitchFamily="34" charset="0"/>
                <a:ea typeface="Lexend" pitchFamily="34" charset="-122"/>
                <a:cs typeface="Lexend" pitchFamily="34" charset="-120"/>
              </a:rPr>
              <a:t>A door handle is fitted far from the hinges. Explain, explicitly using the physics vocabulary of moments, why this makes the door easier to open.</a:t>
            </a:r>
            <a:endParaRPr lang="en-US" sz="1950" dirty="0"/>
          </a:p>
        </p:txBody>
      </p:sp>
      <p:sp>
        <p:nvSpPr>
          <p:cNvPr id="9" name="Text 6"/>
          <p:cNvSpPr/>
          <p:nvPr/>
        </p:nvSpPr>
        <p:spPr>
          <a:xfrm>
            <a:off x="4767342" y="5498009"/>
            <a:ext cx="6619313" cy="3019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25000"/>
              </a:lnSpc>
              <a:buNone/>
            </a:pPr>
            <a:r>
              <a:rPr lang="en-US" sz="1550" b="1" u="sng" dirty="0">
                <a:solidFill>
                  <a:srgbClr val="7A3A27"/>
                </a:solidFill>
                <a:latin typeface="Lexend Bold" pitchFamily="34" charset="0"/>
                <a:ea typeface="Lexend Bold" pitchFamily="34" charset="-122"/>
                <a:cs typeface="Lexend Bold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5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7A3A27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2026-06-24T04:02:45Z</dcterms:created>
  <dcterms:modified xsi:type="dcterms:W3CDTF">2026-06-24T04:02:45Z</dcterms:modified>
</cp:coreProperties>
</file>