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embeddedFontLst>
    <p:embeddedFont>
      <p:font typeface="Alexandria" panose="020B0604020202020204" charset="-78"/>
      <p:regular r:id="rId14"/>
    </p:embeddedFont>
    <p:embeddedFont>
      <p:font typeface="Lexend" panose="020B0604020202020204" charset="0"/>
      <p:regular r:id="rId15"/>
    </p:embeddedFont>
    <p:embeddedFont>
      <p:font typeface="Lexend Bold" panose="020B0604020202020204" charset="0"/>
      <p:regular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90" d="100"/>
          <a:sy n="90" d="100"/>
        </p:scale>
        <p:origin x="147" y="-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32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thelucidstem.com" TargetMode="External"/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5041" y="2178645"/>
            <a:ext cx="6009728" cy="1308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9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Momentum and Impulse</a:t>
            </a:r>
            <a:endParaRPr lang="en-US" sz="3950" dirty="0"/>
          </a:p>
        </p:txBody>
      </p:sp>
      <p:sp>
        <p:nvSpPr>
          <p:cNvPr id="4" name="Text 1"/>
          <p:cNvSpPr/>
          <p:nvPr/>
        </p:nvSpPr>
        <p:spPr>
          <a:xfrm>
            <a:off x="500248" y="3788866"/>
            <a:ext cx="6619313" cy="301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Cambridge International AS &amp; A Level Physics 9702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3012206" y="4317206"/>
            <a:ext cx="1595398" cy="362148"/>
          </a:xfrm>
          <a:prstGeom prst="roundRect">
            <a:avLst>
              <a:gd name="adj" fmla="val 18675"/>
            </a:avLst>
          </a:prstGeom>
          <a:noFill/>
          <a:ln/>
          <a:effectLst>
            <a:outerShdw blurRad="101600" dist="50800" dir="16200000" algn="bl" rotWithShape="0">
              <a:srgbClr val="2D6899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3132952" y="4377531"/>
            <a:ext cx="1963490" cy="241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50" dirty="0">
                <a:solidFill>
                  <a:srgbClr val="2D6899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LUCID STEM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608211"/>
            <a:ext cx="8479816" cy="5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1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Shortening the Time to Maximise Force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805140" y="1389063"/>
            <a:ext cx="10581415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Sometimes we </a:t>
            </a:r>
            <a:r>
              <a:rPr lang="en-US" sz="12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want</a:t>
            </a: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the largest possible force from a given impulse. The strategy is the opposite: make the contact time as short as possible.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9255" y="1968698"/>
            <a:ext cx="5326128" cy="3918843"/>
          </a:xfrm>
          <a:prstGeom prst="roundRect">
            <a:avLst>
              <a:gd name="adj" fmla="val 2958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850184" y="2113558"/>
            <a:ext cx="2437744" cy="2054721"/>
          </a:xfrm>
          <a:prstGeom prst="roundRect">
            <a:avLst>
              <a:gd name="adj" fmla="val 3291"/>
            </a:avLst>
          </a:prstGeom>
          <a:solidFill>
            <a:srgbClr val="461C11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30163" y="2293541"/>
            <a:ext cx="2012701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Hammer and Nail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1030163" y="2683966"/>
            <a:ext cx="2077787" cy="13043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rigid steel hammer striking a rigid steel nail stops in an extremely short time, producing a massive force concentrated at the tip.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416711" y="2113558"/>
            <a:ext cx="2437744" cy="2054721"/>
          </a:xfrm>
          <a:prstGeom prst="roundRect">
            <a:avLst>
              <a:gd name="adj" fmla="val 3291"/>
            </a:avLst>
          </a:prstGeom>
          <a:solidFill>
            <a:srgbClr val="461C11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96689" y="2293541"/>
            <a:ext cx="2012701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Karate Strike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3596689" y="2683966"/>
            <a:ext cx="2077787" cy="13043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brief, forceful snap delivers a large impulse in a tiny time interval, generating an enormous peak force sufficient to break boards.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50184" y="4297065"/>
            <a:ext cx="5004270" cy="1402556"/>
          </a:xfrm>
          <a:prstGeom prst="roundRect">
            <a:avLst>
              <a:gd name="adj" fmla="val 4822"/>
            </a:avLst>
          </a:prstGeom>
          <a:solidFill>
            <a:srgbClr val="461C11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0163" y="4477048"/>
            <a:ext cx="2012701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Kicking a Football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1030163" y="4867473"/>
            <a:ext cx="4644314" cy="6521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Hard boots have a shorter contact time than soft slippers, producing a greater average force and therefore a faster ball.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319015" y="4259794"/>
            <a:ext cx="2622286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5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Impact Diagram</a:t>
            </a:r>
            <a:endParaRPr lang="en-US" sz="155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4166" y="1831412"/>
            <a:ext cx="5315007" cy="2777263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7982186" y="2982433"/>
            <a:ext cx="1698254" cy="475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Hammer Strikes Nail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7579877" y="3453707"/>
            <a:ext cx="2100563" cy="116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94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Short, high-force impact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298546" y="4778375"/>
            <a:ext cx="5094358" cy="964307"/>
          </a:xfrm>
          <a:prstGeom prst="roundRect">
            <a:avLst>
              <a:gd name="adj" fmla="val 7013"/>
            </a:avLst>
          </a:prstGeom>
          <a:solidFill>
            <a:srgbClr val="D8E7F3"/>
          </a:solidFill>
          <a:ln/>
        </p:spPr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475" y="5003701"/>
            <a:ext cx="201211" cy="160933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6821614" y="4934446"/>
            <a:ext cx="4410362" cy="6521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Short contact time + fixed impulse = very large peak force. This is the physical principle behind all striking tools.</a:t>
            </a:r>
            <a:endParaRPr lang="en-US" sz="1250" dirty="0"/>
          </a:p>
        </p:txBody>
      </p:sp>
      <p:sp>
        <p:nvSpPr>
          <p:cNvPr id="21" name="Text 17"/>
          <p:cNvSpPr/>
          <p:nvPr/>
        </p:nvSpPr>
        <p:spPr>
          <a:xfrm>
            <a:off x="195555" y="6032401"/>
            <a:ext cx="11191000" cy="217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3000"/>
              </a:lnSpc>
              <a:buNone/>
            </a:pPr>
            <a:r>
              <a:rPr lang="en-US" sz="12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761603"/>
            <a:ext cx="5138311" cy="588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Prove It: Exit Ticket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805140" y="1676400"/>
            <a:ext cx="11191000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Return to your seat. Complete both questions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independently and in silence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before leaving. Show all working clearly.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140" y="2117923"/>
            <a:ext cx="5209152" cy="245338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300975" y="2248297"/>
            <a:ext cx="217284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011609" y="2842419"/>
            <a:ext cx="2264314" cy="294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Football Kick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11609" y="3234432"/>
            <a:ext cx="4796214" cy="11303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spcAft>
                <a:spcPts val="750"/>
              </a:spcAft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0.45 kg football is kicked from rest to a speed of 24 m/s. The boot is in contact with the ball for 0.010 s.</a:t>
            </a:r>
            <a:endParaRPr lang="en-US" sz="1400" dirty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Calculate the average force on the ball during the kick.</a:t>
            </a:r>
            <a:endParaRPr lang="en-US" sz="14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7304" y="2117923"/>
            <a:ext cx="5209251" cy="245338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673238" y="2248297"/>
            <a:ext cx="217284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6383773" y="2842419"/>
            <a:ext cx="2264314" cy="294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Landing a Jump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6383773" y="3234432"/>
            <a:ext cx="4796313" cy="774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Explain, using the word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"impulse"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explicitly in your answer, why bending your knees when landing from a jump reduces the force on your legs.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805140" y="4754662"/>
            <a:ext cx="10581415" cy="900113"/>
          </a:xfrm>
          <a:prstGeom prst="roundRect">
            <a:avLst>
              <a:gd name="adj" fmla="val 8453"/>
            </a:avLst>
          </a:prstGeom>
          <a:solidFill>
            <a:srgbClr val="D8E7F3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210" y="4993977"/>
            <a:ext cx="226412" cy="18107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393691" y="4946551"/>
            <a:ext cx="9811794" cy="516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For Question 1: use </a:t>
            </a:r>
            <a:r>
              <a:rPr lang="en-US" sz="1400" b="1" dirty="0">
                <a:solidFill>
                  <a:srgbClr val="0000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F = change in momentum / time</a:t>
            </a: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 For Question 2: a complete answer must state that the impulse is fixed, and explain what changing the time does to the force.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195555" y="5838130"/>
            <a:ext cx="11191000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9000"/>
              </a:lnSpc>
              <a:buNone/>
            </a:pPr>
            <a:r>
              <a:rPr lang="en-US" sz="14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5114" y="606723"/>
            <a:ext cx="5251715" cy="5644455"/>
          </a:xfrm>
          <a:prstGeom prst="roundRect">
            <a:avLst>
              <a:gd name="adj" fmla="val 2716"/>
            </a:avLst>
          </a:prstGeom>
          <a:solidFill>
            <a:srgbClr val="2D6899">
              <a:alpha val="9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943150" y="801688"/>
            <a:ext cx="4572183" cy="515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1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Egg Drop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943150" y="1511796"/>
            <a:ext cx="4855644" cy="1179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Imagine throwing a raw egg as hard as you can against a solid brick wall. Now imagine throwing an identical egg at the same speed into a sagging bed sheet.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943150" y="2866827"/>
            <a:ext cx="4855644" cy="19057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14960" indent="-314960" algn="l">
              <a:lnSpc>
                <a:spcPct val="124000"/>
              </a:lnSpc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egg hitting the wall shatters instantly.</a:t>
            </a:r>
            <a:endParaRPr lang="en-US" sz="1550" dirty="0"/>
          </a:p>
          <a:p>
            <a:pPr marL="314960" indent="-314960" algn="l">
              <a:lnSpc>
                <a:spcPct val="124000"/>
              </a:lnSpc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egg hitting the sheet survives completely intact.</a:t>
            </a:r>
            <a:endParaRPr lang="en-US" sz="1550" dirty="0"/>
          </a:p>
          <a:p>
            <a:pPr marL="314960" indent="-314960" algn="l">
              <a:lnSpc>
                <a:spcPct val="124000"/>
              </a:lnSpc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Both eggs had the same mass. Both went from high speed to zero. The overall change in motion is identical.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943150" y="4991993"/>
            <a:ext cx="4855644" cy="1039812"/>
          </a:xfrm>
          <a:prstGeom prst="roundRect">
            <a:avLst>
              <a:gd name="adj" fmla="val 8003"/>
            </a:avLst>
          </a:prstGeom>
          <a:solidFill>
            <a:srgbClr val="1D4363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186" y="5282109"/>
            <a:ext cx="247644" cy="19804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86865" y="5217021"/>
            <a:ext cx="4013893" cy="5897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So why is the force so different? The answer lies in one single variable: </a:t>
            </a:r>
            <a:r>
              <a:rPr lang="en-US" sz="1550" b="1" dirty="0">
                <a:solidFill>
                  <a:srgbClr val="FFFFF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time</a:t>
            </a: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343888" y="826095"/>
            <a:ext cx="4966370" cy="3338314"/>
          </a:xfrm>
          <a:prstGeom prst="roundRect">
            <a:avLst>
              <a:gd name="adj" fmla="val 2493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362938" y="845145"/>
            <a:ext cx="4928270" cy="1797546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1" name="Text 8"/>
          <p:cNvSpPr/>
          <p:nvPr/>
        </p:nvSpPr>
        <p:spPr>
          <a:xfrm>
            <a:off x="6560973" y="1043186"/>
            <a:ext cx="2476636" cy="321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Rigid Wall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6560973" y="1560016"/>
            <a:ext cx="4532199" cy="8846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Mass hits rigid barrier. Contact time is extremely short. Force is enormous. Egg shatters.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362938" y="2642691"/>
            <a:ext cx="4928270" cy="1502668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4" name="Shape 11"/>
          <p:cNvSpPr/>
          <p:nvPr/>
        </p:nvSpPr>
        <p:spPr>
          <a:xfrm>
            <a:off x="6362938" y="2642691"/>
            <a:ext cx="4928270" cy="25400"/>
          </a:xfrm>
          <a:prstGeom prst="roundRect">
            <a:avLst>
              <a:gd name="adj" fmla="val 327622"/>
            </a:avLst>
          </a:prstGeom>
          <a:solidFill>
            <a:srgbClr val="D8E7F3"/>
          </a:solidFill>
          <a:ln/>
        </p:spPr>
      </p:sp>
      <p:sp>
        <p:nvSpPr>
          <p:cNvPr id="15" name="Text 12"/>
          <p:cNvSpPr/>
          <p:nvPr/>
        </p:nvSpPr>
        <p:spPr>
          <a:xfrm>
            <a:off x="6560973" y="2840732"/>
            <a:ext cx="2476636" cy="321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Flexible Sheet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6560973" y="3357563"/>
            <a:ext cx="4532199" cy="5897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Mass hits flexible barrier. Contact time is extended. Force is spread out. Egg survives.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6343888" y="4383782"/>
            <a:ext cx="4966370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4000"/>
              </a:lnSpc>
              <a:buNone/>
            </a:pPr>
            <a:r>
              <a:rPr lang="en-US" sz="19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Same change in momentum. Different time. Different force.</a:t>
            </a:r>
            <a:endParaRPr lang="en-US" sz="1950" dirty="0"/>
          </a:p>
        </p:txBody>
      </p:sp>
      <p:sp>
        <p:nvSpPr>
          <p:cNvPr id="18" name="Text 15"/>
          <p:cNvSpPr/>
          <p:nvPr/>
        </p:nvSpPr>
        <p:spPr>
          <a:xfrm>
            <a:off x="5734303" y="5296297"/>
            <a:ext cx="5575954" cy="2948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24000"/>
              </a:lnSpc>
              <a:buNone/>
            </a:pPr>
            <a:r>
              <a:rPr lang="en-US" sz="15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741363"/>
            <a:ext cx="5715651" cy="425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5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Topic: Momentum and Impulse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805140" y="1336675"/>
            <a:ext cx="11191000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By the end of this AS Level lesson, you will be able to: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140" y="1594247"/>
            <a:ext cx="10581415" cy="784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81348" y="1859161"/>
            <a:ext cx="196151" cy="25509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432484" y="1744067"/>
            <a:ext cx="1635382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Define Momentum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1432484" y="2007592"/>
            <a:ext cx="9804254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State </a:t>
            </a:r>
            <a:r>
              <a:rPr lang="en-US" sz="10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p = mv</a:t>
            </a:r>
            <a:r>
              <a:rPr lang="en-US" sz="10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and give its unit of kg m/s.</a:t>
            </a:r>
            <a:endParaRPr lang="en-US" sz="1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140" y="2464197"/>
            <a:ext cx="10581415" cy="7849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81348" y="2729111"/>
            <a:ext cx="196151" cy="25509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1432484" y="2614017"/>
            <a:ext cx="1779047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Newton's Second Law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1432484" y="2877542"/>
            <a:ext cx="9804254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State the resultant force equals the rate of change of momentum.</a:t>
            </a:r>
            <a:endParaRPr lang="en-US" sz="10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140" y="3334147"/>
            <a:ext cx="10581415" cy="7849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81348" y="3599061"/>
            <a:ext cx="196151" cy="25509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1432484" y="3483967"/>
            <a:ext cx="1635382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Derive F = ma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1432484" y="3747492"/>
            <a:ext cx="9804254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Show F = ma is a special case of the second law for constant mass.</a:t>
            </a:r>
            <a:endParaRPr lang="en-US" sz="10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140" y="4204097"/>
            <a:ext cx="10581415" cy="78492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81348" y="4469011"/>
            <a:ext cx="196151" cy="25509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1432484" y="4353917"/>
            <a:ext cx="1635382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Define Impulse</a:t>
            </a:r>
            <a:endParaRPr lang="en-US" sz="1250" dirty="0"/>
          </a:p>
        </p:txBody>
      </p:sp>
      <p:sp>
        <p:nvSpPr>
          <p:cNvPr id="19" name="Text 13"/>
          <p:cNvSpPr/>
          <p:nvPr/>
        </p:nvSpPr>
        <p:spPr>
          <a:xfrm>
            <a:off x="1432484" y="4617442"/>
            <a:ext cx="9804254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Relate impulse to change in momentum and the area under a force-time graph.</a:t>
            </a:r>
            <a:endParaRPr lang="en-US" sz="10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140" y="5074047"/>
            <a:ext cx="10581415" cy="7849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81348" y="5338961"/>
            <a:ext cx="196151" cy="25509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5</a:t>
            </a:r>
            <a:endParaRPr lang="en-US" sz="1500" dirty="0"/>
          </a:p>
        </p:txBody>
      </p:sp>
      <p:sp>
        <p:nvSpPr>
          <p:cNvPr id="22" name="Text 15"/>
          <p:cNvSpPr/>
          <p:nvPr/>
        </p:nvSpPr>
        <p:spPr>
          <a:xfrm>
            <a:off x="1432484" y="5223867"/>
            <a:ext cx="1635382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Apply the Concept</a:t>
            </a:r>
            <a:endParaRPr lang="en-US" sz="1250" dirty="0"/>
          </a:p>
        </p:txBody>
      </p:sp>
      <p:sp>
        <p:nvSpPr>
          <p:cNvPr id="23" name="Text 16"/>
          <p:cNvSpPr/>
          <p:nvPr/>
        </p:nvSpPr>
        <p:spPr>
          <a:xfrm>
            <a:off x="1432484" y="5487392"/>
            <a:ext cx="9804254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Explain how increasing impact time reduces the resultant force.</a:t>
            </a:r>
            <a:endParaRPr lang="en-US" sz="1000" dirty="0"/>
          </a:p>
        </p:txBody>
      </p:sp>
      <p:sp>
        <p:nvSpPr>
          <p:cNvPr id="24" name="Text 17"/>
          <p:cNvSpPr/>
          <p:nvPr/>
        </p:nvSpPr>
        <p:spPr>
          <a:xfrm>
            <a:off x="195555" y="5954613"/>
            <a:ext cx="11191000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3000"/>
              </a:lnSpc>
              <a:buNone/>
            </a:pPr>
            <a:r>
              <a:rPr lang="en-US" sz="10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710704"/>
            <a:ext cx="4383474" cy="490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9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Linear Momentum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805140" y="1427758"/>
            <a:ext cx="11191000" cy="198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Moving objects possess momentum, a quantity that combines both their mass and their velocity into a single measure of "quantity of motion".</a:t>
            </a:r>
            <a:endParaRPr lang="en-US" sz="1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090" y="1880493"/>
            <a:ext cx="5673087" cy="89654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32246" y="2050455"/>
            <a:ext cx="1886895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Formula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1032246" y="2408932"/>
            <a:ext cx="5256974" cy="198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1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p = mv</a:t>
            </a:r>
            <a:endParaRPr lang="en-US" sz="11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090" y="2890242"/>
            <a:ext cx="5673087" cy="89654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32246" y="3060204"/>
            <a:ext cx="1886895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Unit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1032246" y="3418681"/>
            <a:ext cx="5256974" cy="198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1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kg m/s</a:t>
            </a: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(equivalent to N s)</a:t>
            </a:r>
            <a:endParaRPr lang="en-US" sz="11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090" y="3899991"/>
            <a:ext cx="5673087" cy="12928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32246" y="4069953"/>
            <a:ext cx="1886895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Vector Quantity</a:t>
            </a:r>
            <a:endParaRPr lang="en-US" sz="1450" dirty="0"/>
          </a:p>
        </p:txBody>
      </p:sp>
      <p:sp>
        <p:nvSpPr>
          <p:cNvPr id="12" name="Text 7"/>
          <p:cNvSpPr/>
          <p:nvPr/>
        </p:nvSpPr>
        <p:spPr>
          <a:xfrm>
            <a:off x="1032246" y="4428430"/>
            <a:ext cx="5256974" cy="594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Momentum points in the </a:t>
            </a:r>
            <a:r>
              <a:rPr lang="en-US" sz="11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exact same direction</a:t>
            </a: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as the velocity. Always establish a positive direction before solving any problem. A negative sign means the object moves in the opposite direction.</a:t>
            </a:r>
            <a:endParaRPr lang="en-US" sz="1150" dirty="0"/>
          </a:p>
        </p:txBody>
      </p:sp>
      <p:sp>
        <p:nvSpPr>
          <p:cNvPr id="13" name="Shape 8"/>
          <p:cNvSpPr/>
          <p:nvPr/>
        </p:nvSpPr>
        <p:spPr>
          <a:xfrm>
            <a:off x="6725077" y="1753195"/>
            <a:ext cx="4776470" cy="4068564"/>
          </a:xfrm>
          <a:prstGeom prst="roundRect">
            <a:avLst>
              <a:gd name="adj" fmla="val 2671"/>
            </a:avLst>
          </a:prstGeom>
          <a:solidFill>
            <a:srgbClr val="2D6899">
              <a:alpha val="95000"/>
            </a:srgbClr>
          </a:solidFill>
          <a:ln/>
        </p:spPr>
      </p:sp>
      <p:sp>
        <p:nvSpPr>
          <p:cNvPr id="14" name="Text 9"/>
          <p:cNvSpPr/>
          <p:nvPr/>
        </p:nvSpPr>
        <p:spPr>
          <a:xfrm>
            <a:off x="7816456" y="1866404"/>
            <a:ext cx="2593612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Momentum Diagram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6875985" y="2224881"/>
            <a:ext cx="4474654" cy="396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9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mass </a:t>
            </a:r>
            <a:r>
              <a:rPr lang="en-US" sz="1150" b="1" dirty="0">
                <a:solidFill>
                  <a:srgbClr val="FFFFF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m</a:t>
            </a:r>
            <a:r>
              <a:rPr lang="en-US" sz="11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moving to the right carries momentum </a:t>
            </a:r>
            <a:r>
              <a:rPr lang="en-US" sz="1150" b="1" dirty="0">
                <a:solidFill>
                  <a:srgbClr val="FFFFF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p = mv</a:t>
            </a:r>
            <a:r>
              <a:rPr lang="en-US" sz="11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in the same direction.</a:t>
            </a:r>
            <a:endParaRPr lang="en-US" sz="11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5985" y="2748459"/>
            <a:ext cx="2945929" cy="294600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95555" y="5949057"/>
            <a:ext cx="11191000" cy="198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9000"/>
              </a:lnSpc>
              <a:buNone/>
            </a:pPr>
            <a:r>
              <a:rPr lang="en-US" sz="11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722412"/>
            <a:ext cx="6699479" cy="5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1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Rate of Change of Momentum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805140" y="1503263"/>
            <a:ext cx="11191000" cy="217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At IGCSE, we used </a:t>
            </a:r>
            <a:r>
              <a:rPr lang="en-US" sz="12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F = ma</a:t>
            </a: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 Newton's actual Second Law is more general and more powerful than this.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9255" y="1865511"/>
            <a:ext cx="5326128" cy="3907730"/>
          </a:xfrm>
          <a:prstGeom prst="roundRect">
            <a:avLst>
              <a:gd name="adj" fmla="val 2967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50184" y="1994297"/>
            <a:ext cx="2720113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True Second Law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850184" y="2384723"/>
            <a:ext cx="5004270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resultant force acting on a body is directly proportional to its </a:t>
            </a:r>
            <a:r>
              <a:rPr lang="en-US" sz="1250" b="1" dirty="0">
                <a:solidFill>
                  <a:srgbClr val="FFFFF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rate of change of momentum</a:t>
            </a:r>
            <a:r>
              <a:rPr lang="en-US" sz="12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50184" y="2982516"/>
            <a:ext cx="5004270" cy="448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endParaRPr lang="en-US" sz="14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184" y="2982516"/>
            <a:ext cx="5004270" cy="448469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50184" y="3634184"/>
            <a:ext cx="5004270" cy="6350"/>
          </a:xfrm>
          <a:prstGeom prst="roundRect">
            <a:avLst>
              <a:gd name="adj" fmla="val 179996"/>
            </a:avLst>
          </a:prstGeom>
          <a:solidFill>
            <a:srgbClr val="FFFFFF">
              <a:alpha val="50000"/>
            </a:srgbClr>
          </a:solidFill>
          <a:ln w="6350">
            <a:solidFill>
              <a:srgbClr val="DFDFE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184" y="3825577"/>
            <a:ext cx="2622286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Deriving F = ma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850184" y="4216003"/>
            <a:ext cx="5613855" cy="217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If mass is constant, we can factor it out: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850184" y="4596408"/>
            <a:ext cx="5004270" cy="463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endParaRPr lang="en-US" sz="140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184" y="4596408"/>
            <a:ext cx="5004270" cy="463153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50184" y="5222577"/>
            <a:ext cx="5004270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F = ma is simply a special case of the true law</a:t>
            </a:r>
            <a:r>
              <a:rPr lang="en-US" sz="12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, valid only when mass does not change.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6298546" y="2010370"/>
            <a:ext cx="362239" cy="362248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358870" y="2034480"/>
            <a:ext cx="241492" cy="3139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1900" dirty="0"/>
          </a:p>
        </p:txBody>
      </p:sp>
      <p:sp>
        <p:nvSpPr>
          <p:cNvPr id="17" name="Text 13"/>
          <p:cNvSpPr/>
          <p:nvPr/>
        </p:nvSpPr>
        <p:spPr>
          <a:xfrm>
            <a:off x="6789568" y="2060674"/>
            <a:ext cx="3379207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Identify initial and final momenta</a:t>
            </a:r>
            <a:endParaRPr lang="en-US" sz="1550" dirty="0"/>
          </a:p>
        </p:txBody>
      </p:sp>
      <p:sp>
        <p:nvSpPr>
          <p:cNvPr id="18" name="Text 14"/>
          <p:cNvSpPr/>
          <p:nvPr/>
        </p:nvSpPr>
        <p:spPr>
          <a:xfrm>
            <a:off x="6789568" y="2451100"/>
            <a:ext cx="4603337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Calculate </a:t>
            </a:r>
            <a:r>
              <a:rPr lang="en-US" sz="12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mu</a:t>
            </a: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(initial) and </a:t>
            </a:r>
            <a:r>
              <a:rPr lang="en-US" sz="12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mv</a:t>
            </a: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(final), keeping direction signs consistent.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6298546" y="3143448"/>
            <a:ext cx="362239" cy="362248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358870" y="3167559"/>
            <a:ext cx="241492" cy="3139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1900" dirty="0"/>
          </a:p>
        </p:txBody>
      </p:sp>
      <p:sp>
        <p:nvSpPr>
          <p:cNvPr id="21" name="Text 17"/>
          <p:cNvSpPr/>
          <p:nvPr/>
        </p:nvSpPr>
        <p:spPr>
          <a:xfrm>
            <a:off x="6789568" y="3193752"/>
            <a:ext cx="2012701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Find the change</a:t>
            </a:r>
            <a:endParaRPr lang="en-US" sz="1550" dirty="0"/>
          </a:p>
        </p:txBody>
      </p:sp>
      <p:sp>
        <p:nvSpPr>
          <p:cNvPr id="22" name="Text 18"/>
          <p:cNvSpPr/>
          <p:nvPr/>
        </p:nvSpPr>
        <p:spPr>
          <a:xfrm>
            <a:off x="6789568" y="3584178"/>
            <a:ext cx="4603337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Change in momentum = </a:t>
            </a:r>
            <a:r>
              <a:rPr lang="en-US" sz="12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mv - mu</a:t>
            </a: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 Remember: final minus initial.</a:t>
            </a:r>
            <a:endParaRPr lang="en-US" sz="1250" dirty="0"/>
          </a:p>
        </p:txBody>
      </p:sp>
      <p:sp>
        <p:nvSpPr>
          <p:cNvPr id="23" name="Shape 19"/>
          <p:cNvSpPr/>
          <p:nvPr/>
        </p:nvSpPr>
        <p:spPr>
          <a:xfrm>
            <a:off x="6298546" y="4276527"/>
            <a:ext cx="362239" cy="362248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6358870" y="4300637"/>
            <a:ext cx="241492" cy="3139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1900" dirty="0"/>
          </a:p>
        </p:txBody>
      </p:sp>
      <p:sp>
        <p:nvSpPr>
          <p:cNvPr id="25" name="Text 21"/>
          <p:cNvSpPr/>
          <p:nvPr/>
        </p:nvSpPr>
        <p:spPr>
          <a:xfrm>
            <a:off x="6789568" y="4326830"/>
            <a:ext cx="2012701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Divide by time</a:t>
            </a:r>
            <a:endParaRPr lang="en-US" sz="1550" dirty="0"/>
          </a:p>
        </p:txBody>
      </p:sp>
      <p:sp>
        <p:nvSpPr>
          <p:cNvPr id="26" name="Text 22"/>
          <p:cNvSpPr/>
          <p:nvPr/>
        </p:nvSpPr>
        <p:spPr>
          <a:xfrm>
            <a:off x="6789568" y="4717256"/>
            <a:ext cx="4603337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Divide by the time interval </a:t>
            </a:r>
            <a:r>
              <a:rPr lang="en-US" sz="12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t</a:t>
            </a: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to obtain the average resultant force.</a:t>
            </a:r>
            <a:endParaRPr lang="en-US" sz="1250" dirty="0"/>
          </a:p>
        </p:txBody>
      </p:sp>
      <p:sp>
        <p:nvSpPr>
          <p:cNvPr id="27" name="Text 23"/>
          <p:cNvSpPr/>
          <p:nvPr/>
        </p:nvSpPr>
        <p:spPr>
          <a:xfrm>
            <a:off x="195555" y="5918101"/>
            <a:ext cx="11191000" cy="217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3000"/>
              </a:lnSpc>
              <a:buNone/>
            </a:pPr>
            <a:r>
              <a:rPr lang="en-US" sz="12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646509"/>
            <a:ext cx="4635086" cy="5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1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Impulse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805140" y="1427361"/>
            <a:ext cx="11191000" cy="217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Rearranging the second law by multiplying both sides by time gives us a new and important quantity: </a:t>
            </a:r>
            <a:r>
              <a:rPr lang="en-US" sz="12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Impulse</a:t>
            </a: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805140" y="1934468"/>
            <a:ext cx="2208356" cy="1899444"/>
          </a:xfrm>
          <a:prstGeom prst="roundRect">
            <a:avLst>
              <a:gd name="adj" fmla="val 3560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5118" y="2114451"/>
            <a:ext cx="1848399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Definition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985118" y="2504877"/>
            <a:ext cx="1848399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Impulse = Force multiplied by time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985118" y="3102670"/>
            <a:ext cx="1848399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endParaRPr lang="en-US" sz="14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118" y="3102670"/>
            <a:ext cx="1848399" cy="27563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3142278" y="1934468"/>
            <a:ext cx="2208455" cy="1899444"/>
          </a:xfrm>
          <a:prstGeom prst="roundRect">
            <a:avLst>
              <a:gd name="adj" fmla="val 3560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322257" y="2114451"/>
            <a:ext cx="1848498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Key Equivalence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3322257" y="2504877"/>
            <a:ext cx="1848498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Impulse equals the change in momentum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3322257" y="3102670"/>
            <a:ext cx="1848498" cy="5512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endParaRPr lang="en-US" sz="140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2257" y="3102670"/>
            <a:ext cx="1848498" cy="551259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805140" y="3962698"/>
            <a:ext cx="4545593" cy="967780"/>
          </a:xfrm>
          <a:prstGeom prst="roundRect">
            <a:avLst>
              <a:gd name="adj" fmla="val 6988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985118" y="4142680"/>
            <a:ext cx="2012701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Unit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985118" y="4533106"/>
            <a:ext cx="4185637" cy="217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N s</a:t>
            </a: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, which is identical to </a:t>
            </a:r>
            <a:r>
              <a:rPr lang="en-US" sz="12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kg m/s</a:t>
            </a: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 Both are correct.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7260150" y="1918395"/>
            <a:ext cx="2622286" cy="261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5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Force-Time Graph</a:t>
            </a:r>
            <a:endParaRPr lang="en-US" sz="1550" dirty="0"/>
          </a:p>
        </p:txBody>
      </p:sp>
      <p:sp>
        <p:nvSpPr>
          <p:cNvPr id="18" name="Text 14"/>
          <p:cNvSpPr/>
          <p:nvPr/>
        </p:nvSpPr>
        <p:spPr>
          <a:xfrm>
            <a:off x="5749781" y="2308820"/>
            <a:ext cx="5643024" cy="434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On a Force-Time graph, the </a:t>
            </a:r>
            <a:r>
              <a:rPr lang="en-US" sz="12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area under the line</a:t>
            </a: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equals the total impulse delivered to the object.</a:t>
            </a:r>
            <a:endParaRPr lang="en-US" sz="1250" dirty="0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3415" y="2888456"/>
            <a:ext cx="2815758" cy="281582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95555" y="5994003"/>
            <a:ext cx="11191000" cy="217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3000"/>
              </a:lnSpc>
              <a:buNone/>
            </a:pPr>
            <a:r>
              <a:rPr lang="en-US" sz="12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7787" y="602952"/>
            <a:ext cx="1733308" cy="308670"/>
          </a:xfrm>
          <a:prstGeom prst="roundRect">
            <a:avLst>
              <a:gd name="adj" fmla="val 19411"/>
            </a:avLst>
          </a:prstGeom>
          <a:solidFill>
            <a:srgbClr val="D8E7F3"/>
          </a:solidFill>
          <a:ln/>
        </p:spPr>
      </p:sp>
      <p:sp>
        <p:nvSpPr>
          <p:cNvPr id="3" name="Shape 1"/>
          <p:cNvSpPr/>
          <p:nvPr/>
        </p:nvSpPr>
        <p:spPr>
          <a:xfrm>
            <a:off x="994742" y="685998"/>
            <a:ext cx="142574" cy="142577"/>
          </a:xfrm>
          <a:prstGeom prst="rect">
            <a:avLst/>
          </a:prstGeom>
          <a:solidFill>
            <a:srgbClr val="67534F"/>
          </a:solidFill>
          <a:ln/>
        </p:spPr>
      </p:sp>
      <p:sp>
        <p:nvSpPr>
          <p:cNvPr id="4" name="Text 2"/>
          <p:cNvSpPr/>
          <p:nvPr/>
        </p:nvSpPr>
        <p:spPr>
          <a:xfrm>
            <a:off x="1208553" y="656431"/>
            <a:ext cx="1915172" cy="201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EXAMINER'S TRAP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887787" y="974725"/>
            <a:ext cx="5299935" cy="579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0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Rebound Illusion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887787" y="1791097"/>
            <a:ext cx="11025705" cy="252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Examiner reports consistently flag this as one of the most common fatal errors at AS Level. Do not make it.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59401" y="2220913"/>
            <a:ext cx="5247350" cy="3604220"/>
          </a:xfrm>
          <a:prstGeom prst="roundRect">
            <a:avLst>
              <a:gd name="adj" fmla="val 3562"/>
            </a:avLst>
          </a:prstGeom>
          <a:solidFill>
            <a:srgbClr val="CC5200">
              <a:alpha val="95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37693" y="2378869"/>
            <a:ext cx="2838577" cy="289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Trap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37693" y="2826643"/>
            <a:ext cx="4890767" cy="7563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ball hits a wall at 5 m/s and rebounds at 5 m/s. A student claims the change in momentum is </a:t>
            </a:r>
            <a:r>
              <a:rPr lang="en-US" sz="1400" b="1" dirty="0">
                <a:solidFill>
                  <a:srgbClr val="0000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zero</a:t>
            </a: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because the speeds are equal.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937693" y="3805238"/>
            <a:ext cx="4890767" cy="6350"/>
          </a:xfrm>
          <a:prstGeom prst="roundRect">
            <a:avLst>
              <a:gd name="adj" fmla="val 239994"/>
            </a:avLst>
          </a:prstGeom>
          <a:solidFill>
            <a:srgbClr val="000000">
              <a:alpha val="50000"/>
            </a:srgbClr>
          </a:solidFill>
          <a:ln w="6350">
            <a:solidFill>
              <a:srgbClr val="DFDF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37693" y="4033838"/>
            <a:ext cx="2838577" cy="289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Why This is Wrong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937693" y="4481612"/>
            <a:ext cx="4890767" cy="504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Velocity is a </a:t>
            </a:r>
            <a:r>
              <a:rPr lang="en-US" sz="1400" b="1" dirty="0">
                <a:solidFill>
                  <a:srgbClr val="0000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vector</a:t>
            </a: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 Speed is the same, but direction has reversed. The change is </a:t>
            </a:r>
            <a:r>
              <a:rPr lang="en-US" sz="1400" b="1" dirty="0">
                <a:solidFill>
                  <a:srgbClr val="0000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not</a:t>
            </a: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zero.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319679" y="2378869"/>
            <a:ext cx="2879653" cy="289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Correct Working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6319679" y="2826643"/>
            <a:ext cx="5600163" cy="252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Define rightward as positive: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19679" y="3220938"/>
            <a:ext cx="4990578" cy="8668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84480" indent="-284480" algn="l">
              <a:lnSpc>
                <a:spcPct val="118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Initial velocity: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u = +5 m/s</a:t>
            </a:r>
            <a:endParaRPr lang="en-US" sz="1400" dirty="0"/>
          </a:p>
          <a:p>
            <a:pPr marL="284480" indent="-284480" algn="l">
              <a:lnSpc>
                <a:spcPct val="118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Final velocity: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v = -5 m/s</a:t>
            </a: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(opposite direction)</a:t>
            </a:r>
            <a:endParaRPr lang="en-US" sz="1400" dirty="0"/>
          </a:p>
          <a:p>
            <a:pPr marL="284480" indent="-284480" algn="l">
              <a:lnSpc>
                <a:spcPct val="118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Change in velocity = v - u = (-5) - (+5) = </a:t>
            </a:r>
            <a:r>
              <a:rPr lang="en-US" sz="14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-10 m/s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319679" y="4265513"/>
            <a:ext cx="4990578" cy="1381919"/>
          </a:xfrm>
          <a:prstGeom prst="roundRect">
            <a:avLst>
              <a:gd name="adj" fmla="val 5420"/>
            </a:avLst>
          </a:prstGeom>
          <a:solidFill>
            <a:srgbClr val="FFB3B4"/>
          </a:solidFill>
          <a:ln/>
        </p:spPr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971" y="4522788"/>
            <a:ext cx="222840" cy="178296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899102" y="4452243"/>
            <a:ext cx="4232864" cy="10084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change in momentum is double the initial momentum, not zero. A negative result simply means the change points in the original direction of travel.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278202" y="6002834"/>
            <a:ext cx="11025705" cy="252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18000"/>
              </a:lnSpc>
              <a:buNone/>
            </a:pPr>
            <a:r>
              <a:rPr lang="en-US" sz="14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40" y="615057"/>
            <a:ext cx="5989785" cy="457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Cooperative Task: Round Table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805140" y="1270198"/>
            <a:ext cx="11191000" cy="179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structured active-learning protocol. Follow the instructions carefully as a group.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805140" y="1671638"/>
            <a:ext cx="563548" cy="968474"/>
          </a:xfrm>
          <a:prstGeom prst="roundRect">
            <a:avLst>
              <a:gd name="adj" fmla="val 360019"/>
            </a:avLst>
          </a:prstGeom>
          <a:solidFill>
            <a:srgbClr val="FFFFF4"/>
          </a:solidFill>
          <a:ln w="12700">
            <a:solidFill>
              <a:srgbClr val="D8E7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1249" y="2018506"/>
            <a:ext cx="211331" cy="2747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1467309" y="1812528"/>
            <a:ext cx="1761089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One Sheet, One Pen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467309" y="2140049"/>
            <a:ext cx="5002881" cy="3591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Each group of four shares a single recording sheet and a single pen. One writer at a time.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05140" y="2738735"/>
            <a:ext cx="563548" cy="968474"/>
          </a:xfrm>
          <a:prstGeom prst="roundRect">
            <a:avLst>
              <a:gd name="adj" fmla="val 360019"/>
            </a:avLst>
          </a:prstGeom>
          <a:solidFill>
            <a:srgbClr val="FFFFF4"/>
          </a:solidFill>
          <a:ln w="12700">
            <a:solidFill>
              <a:srgbClr val="D8E7F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81249" y="3085604"/>
            <a:ext cx="211331" cy="2747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467309" y="2879626"/>
            <a:ext cx="1761089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Prompt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1467309" y="3207147"/>
            <a:ext cx="5002881" cy="3591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Think of real-life situations where we deliberately </a:t>
            </a:r>
            <a:r>
              <a:rPr lang="en-US" sz="11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change the TIME of an impact</a:t>
            </a: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to change the </a:t>
            </a:r>
            <a:r>
              <a:rPr lang="en-US" sz="11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FORCE</a:t>
            </a: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of the impact.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05140" y="3805833"/>
            <a:ext cx="563548" cy="968474"/>
          </a:xfrm>
          <a:prstGeom prst="roundRect">
            <a:avLst>
              <a:gd name="adj" fmla="val 360019"/>
            </a:avLst>
          </a:prstGeom>
          <a:solidFill>
            <a:srgbClr val="FFFFF4"/>
          </a:solidFill>
          <a:ln w="12700">
            <a:solidFill>
              <a:srgbClr val="D8E7F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81249" y="4152702"/>
            <a:ext cx="211331" cy="2747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1467309" y="3946723"/>
            <a:ext cx="1761089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Write and Pass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467309" y="4274245"/>
            <a:ext cx="5002881" cy="3591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Each learner writes one example with a brief reason, then passes the sheet to the left.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05140" y="4872930"/>
            <a:ext cx="563548" cy="968474"/>
          </a:xfrm>
          <a:prstGeom prst="roundRect">
            <a:avLst>
              <a:gd name="adj" fmla="val 360019"/>
            </a:avLst>
          </a:prstGeom>
          <a:solidFill>
            <a:srgbClr val="FFFFF4"/>
          </a:solidFill>
          <a:ln w="12700">
            <a:solidFill>
              <a:srgbClr val="D8E7F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81249" y="5219799"/>
            <a:ext cx="211331" cy="2747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4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1467309" y="5013821"/>
            <a:ext cx="1761089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Keep Going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1467309" y="5341342"/>
            <a:ext cx="5002881" cy="3591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Continue passing the sheet in a circle until the timer sounds. Aim for as many examples as possible.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718826" y="1560711"/>
            <a:ext cx="4775378" cy="4391620"/>
          </a:xfrm>
          <a:prstGeom prst="roundRect">
            <a:avLst>
              <a:gd name="adj" fmla="val 2310"/>
            </a:avLst>
          </a:prstGeom>
          <a:solidFill>
            <a:srgbClr val="2D6899">
              <a:alpha val="95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7851678" y="1659334"/>
            <a:ext cx="2509675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Round Table Protocol</a:t>
            </a:r>
            <a:endParaRPr lang="en-US" sz="1350" dirty="0"/>
          </a:p>
        </p:txBody>
      </p: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277" y="1999159"/>
            <a:ext cx="3142378" cy="1753890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95555" y="6063258"/>
            <a:ext cx="11191000" cy="179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1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35828" y="606921"/>
            <a:ext cx="7462651" cy="459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Lengthening the Time to Reduce Force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1135828" y="1265734"/>
            <a:ext cx="9920039" cy="361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When the change in momentum is fixed (for example, bringing a moving body to rest), the only way to reduce the resultant force is to </a:t>
            </a:r>
            <a:r>
              <a:rPr lang="en-US" sz="11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increase the stopping time</a:t>
            </a: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5828" y="1850926"/>
            <a:ext cx="353805" cy="35381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13951" y="1850926"/>
            <a:ext cx="1769026" cy="229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Airbags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613951" y="2180233"/>
            <a:ext cx="4822506" cy="361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Extend the time the passenger decelerates during a crash, dramatically reducing the peak force on the body.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5828" y="2740521"/>
            <a:ext cx="353805" cy="35381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13951" y="2740521"/>
            <a:ext cx="1769026" cy="229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Crumple Zones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1613951" y="3069828"/>
            <a:ext cx="4822506" cy="361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front of the car is designed to collapse progressively, lengthening the duration of the impact.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5828" y="3630116"/>
            <a:ext cx="353805" cy="35381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613951" y="3630116"/>
            <a:ext cx="1776566" cy="229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Bending Your Knees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1613951" y="3959423"/>
            <a:ext cx="4822506" cy="361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On landing, flexing your knees extends your stopping time, reducing the peak force on your joints.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5828" y="4519712"/>
            <a:ext cx="353805" cy="35381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613951" y="4519712"/>
            <a:ext cx="2561566" cy="229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Crash Mats and Bubble Wrap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1613951" y="4849019"/>
            <a:ext cx="4822506" cy="361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Soft, compressible materials increase contact time on impact, working on exactly the same principle.</a:t>
            </a:r>
            <a:endParaRPr lang="en-US" sz="1100" dirty="0"/>
          </a:p>
        </p:txBody>
      </p:sp>
      <p:sp>
        <p:nvSpPr>
          <p:cNvPr id="16" name="Text 10"/>
          <p:cNvSpPr/>
          <p:nvPr/>
        </p:nvSpPr>
        <p:spPr>
          <a:xfrm>
            <a:off x="7567522" y="1838424"/>
            <a:ext cx="2715152" cy="229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Force-Time Comparison</a:t>
            </a:r>
            <a:endParaRPr lang="en-US" sz="1350" dirty="0"/>
          </a:p>
        </p:txBody>
      </p:sp>
      <p:sp>
        <p:nvSpPr>
          <p:cNvPr id="17" name="Text 11"/>
          <p:cNvSpPr/>
          <p:nvPr/>
        </p:nvSpPr>
        <p:spPr>
          <a:xfrm>
            <a:off x="6788079" y="2167731"/>
            <a:ext cx="4274038" cy="361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Both graphs have the </a:t>
            </a:r>
            <a:r>
              <a:rPr lang="en-US" sz="11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same shaded area</a:t>
            </a: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(same impulse), but the shape is very different.</a:t>
            </a:r>
            <a:endParaRPr lang="en-US" sz="110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8079" y="2641005"/>
            <a:ext cx="3205479" cy="3205559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526243" y="6070402"/>
            <a:ext cx="10529624" cy="180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1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7A3A2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1336</Words>
  <Application>Microsoft Office PowerPoint</Application>
  <PresentationFormat>Widescreen</PresentationFormat>
  <Paragraphs>150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Alexandria</vt:lpstr>
      <vt:lpstr>Lexend Bold</vt:lpstr>
      <vt:lpstr>Lexend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2</cp:revision>
  <dcterms:created xsi:type="dcterms:W3CDTF">2026-06-23T17:39:45Z</dcterms:created>
  <dcterms:modified xsi:type="dcterms:W3CDTF">2026-06-23T17:43:02Z</dcterms:modified>
</cp:coreProperties>
</file>