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12192000"/>
  <p:embeddedFontLst>
    <p:embeddedFont>
      <p:font typeface="Alexandria" panose="020B0604020202020204" charset="-78"/>
      <p:regular r:id="rId14"/>
    </p:embeddedFont>
    <p:embeddedFont>
      <p:font typeface="Lexend" panose="020B0604020202020204" charset="0"/>
      <p:regular r:id="rId15"/>
    </p:embeddedFont>
    <p:embeddedFont>
      <p:font typeface="Lexend Bold" panose="020B0604020202020204" charset="0"/>
      <p:regular r:id="rId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7329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helucidstem.com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helucidstem.com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hyperlink" Target="http://thelucidstem.com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svg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376926" y="2178645"/>
            <a:ext cx="6009728" cy="1308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39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Newton's Laws of Motion</a:t>
            </a:r>
            <a:endParaRPr lang="en-US" sz="3950" dirty="0"/>
          </a:p>
        </p:txBody>
      </p:sp>
      <p:sp>
        <p:nvSpPr>
          <p:cNvPr id="4" name="Text 1"/>
          <p:cNvSpPr/>
          <p:nvPr/>
        </p:nvSpPr>
        <p:spPr>
          <a:xfrm>
            <a:off x="5072134" y="3788866"/>
            <a:ext cx="6619313" cy="3019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Cambridge International AS &amp; A Level Physics 9702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6675866" y="4317206"/>
            <a:ext cx="1661079" cy="362148"/>
          </a:xfrm>
          <a:prstGeom prst="roundRect">
            <a:avLst>
              <a:gd name="adj" fmla="val 18675"/>
            </a:avLst>
          </a:prstGeom>
          <a:solidFill>
            <a:srgbClr val="D8E7F3"/>
          </a:solidFill>
          <a:ln/>
        </p:spPr>
      </p:sp>
      <p:sp>
        <p:nvSpPr>
          <p:cNvPr id="6" name="Text 3"/>
          <p:cNvSpPr/>
          <p:nvPr/>
        </p:nvSpPr>
        <p:spPr>
          <a:xfrm>
            <a:off x="6796612" y="4377531"/>
            <a:ext cx="2029171" cy="2414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A LEVEL PHYSICS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8437550" y="4317206"/>
            <a:ext cx="1650165" cy="362148"/>
          </a:xfrm>
          <a:prstGeom prst="roundRect">
            <a:avLst>
              <a:gd name="adj" fmla="val 18675"/>
            </a:avLst>
          </a:prstGeom>
          <a:noFill/>
          <a:ln/>
          <a:effectLst>
            <a:outerShdw blurRad="101600" dist="50800" dir="16200000" algn="bl" rotWithShape="0">
              <a:srgbClr val="2D6899">
                <a:alpha val="10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8558296" y="4377531"/>
            <a:ext cx="2018257" cy="2414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250" dirty="0">
                <a:solidFill>
                  <a:srgbClr val="2D6899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CAMBRIDGE 9702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5140" y="620316"/>
            <a:ext cx="5557599" cy="5887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5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Frayer Review: Weight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805140" y="1535113"/>
            <a:ext cx="11191000" cy="3225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Compare your group's completed grid with the teacher model below.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805140" y="2041029"/>
            <a:ext cx="10581415" cy="2929731"/>
          </a:xfrm>
          <a:prstGeom prst="roundRect">
            <a:avLst>
              <a:gd name="adj" fmla="val 2597"/>
            </a:avLst>
          </a:prstGeom>
          <a:noFill/>
          <a:ln w="635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11490" y="2047379"/>
            <a:ext cx="5284358" cy="469503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6" name="Text 4"/>
          <p:cNvSpPr/>
          <p:nvPr/>
        </p:nvSpPr>
        <p:spPr>
          <a:xfrm>
            <a:off x="992560" y="2151459"/>
            <a:ext cx="5528628" cy="258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Definition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095848" y="2047379"/>
            <a:ext cx="5284358" cy="469503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8" name="Text 6"/>
          <p:cNvSpPr/>
          <p:nvPr/>
        </p:nvSpPr>
        <p:spPr>
          <a:xfrm>
            <a:off x="6280092" y="2151459"/>
            <a:ext cx="5528628" cy="258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Characteristics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92560" y="2624138"/>
            <a:ext cx="4919043" cy="7745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The gravitational force acting on a body. Calculated using the formula </a:t>
            </a:r>
            <a:r>
              <a:rPr lang="en-US" sz="14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W = mg</a:t>
            </a: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, where g is the gravitational field strength.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280092" y="2624138"/>
            <a:ext cx="4919043" cy="7745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Vector quantity (acts downwards). SI unit: </a:t>
            </a:r>
            <a:r>
              <a:rPr lang="en-US" sz="14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newton (N)</a:t>
            </a: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. Varies with location because g differs on different planets and moons.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811490" y="3505895"/>
            <a:ext cx="5284358" cy="472678"/>
          </a:xfrm>
          <a:prstGeom prst="rect">
            <a:avLst/>
          </a:prstGeom>
          <a:solidFill>
            <a:srgbClr val="DFC8AB"/>
          </a:solidFill>
          <a:ln/>
        </p:spPr>
      </p:sp>
      <p:sp>
        <p:nvSpPr>
          <p:cNvPr id="12" name="Text 10"/>
          <p:cNvSpPr/>
          <p:nvPr/>
        </p:nvSpPr>
        <p:spPr>
          <a:xfrm>
            <a:off x="992560" y="3613150"/>
            <a:ext cx="5528628" cy="258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Examples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095848" y="3505895"/>
            <a:ext cx="5284358" cy="472678"/>
          </a:xfrm>
          <a:prstGeom prst="rect">
            <a:avLst/>
          </a:prstGeom>
          <a:solidFill>
            <a:srgbClr val="DFC8AB"/>
          </a:solidFill>
          <a:ln/>
        </p:spPr>
      </p:sp>
      <p:sp>
        <p:nvSpPr>
          <p:cNvPr id="14" name="Text 12"/>
          <p:cNvSpPr/>
          <p:nvPr/>
        </p:nvSpPr>
        <p:spPr>
          <a:xfrm>
            <a:off x="6280092" y="3613150"/>
            <a:ext cx="5528628" cy="258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Non-examples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992560" y="4085828"/>
            <a:ext cx="4919043" cy="5163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A 2 kg mass has a weight of 19.6 N on Earth (g = 9.81 m s-2). The same mass weighs only 3.2 N on the Moon.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280092" y="4085828"/>
            <a:ext cx="4919043" cy="7745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2 kg (that is a mass). The amount of matter in an object. Any quantity measured in kilograms or that is constant everywhere.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805140" y="5154116"/>
            <a:ext cx="10581415" cy="641945"/>
          </a:xfrm>
          <a:prstGeom prst="roundRect">
            <a:avLst>
              <a:gd name="adj" fmla="val 11852"/>
            </a:avLst>
          </a:prstGeom>
          <a:solidFill>
            <a:srgbClr val="B6FCB8"/>
          </a:solidFill>
          <a:ln/>
        </p:spPr>
      </p:sp>
      <p:pic>
        <p:nvPicPr>
          <p:cNvPr id="1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210" y="5393432"/>
            <a:ext cx="226412" cy="181074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1393691" y="5346005"/>
            <a:ext cx="10421379" cy="258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Weight is a force. It is measured in N. It changes with gravitational field strength.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195555" y="5979418"/>
            <a:ext cx="11191000" cy="258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19000"/>
              </a:lnSpc>
              <a:buNone/>
            </a:pPr>
            <a:r>
              <a:rPr lang="en-US" sz="140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376926" y="824210"/>
            <a:ext cx="4635086" cy="523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1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Prove It: Exit Ticket</a:t>
            </a:r>
            <a:endParaRPr lang="en-US" sz="3150" dirty="0"/>
          </a:p>
        </p:txBody>
      </p:sp>
      <p:sp>
        <p:nvSpPr>
          <p:cNvPr id="4" name="Text 1"/>
          <p:cNvSpPr/>
          <p:nvPr/>
        </p:nvSpPr>
        <p:spPr>
          <a:xfrm>
            <a:off x="5376926" y="1540669"/>
            <a:ext cx="6009728" cy="5435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Silence in the room. Return to your desks and complete both questions independently before you leave.</a:t>
            </a:r>
            <a:endParaRPr lang="en-US" sz="15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76926" y="2229048"/>
            <a:ext cx="6009728" cy="121096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587662" y="2677517"/>
            <a:ext cx="241492" cy="31392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90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1</a:t>
            </a:r>
            <a:endParaRPr lang="en-US" sz="1900" dirty="0"/>
          </a:p>
        </p:txBody>
      </p:sp>
      <p:sp>
        <p:nvSpPr>
          <p:cNvPr id="7" name="Text 3"/>
          <p:cNvSpPr/>
          <p:nvPr/>
        </p:nvSpPr>
        <p:spPr>
          <a:xfrm>
            <a:off x="6168771" y="2409031"/>
            <a:ext cx="2749382" cy="261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Question 1: Applying F = ma</a:t>
            </a:r>
            <a:endParaRPr lang="en-US" sz="1550" dirty="0"/>
          </a:p>
        </p:txBody>
      </p:sp>
      <p:sp>
        <p:nvSpPr>
          <p:cNvPr id="8" name="Text 4"/>
          <p:cNvSpPr/>
          <p:nvPr/>
        </p:nvSpPr>
        <p:spPr>
          <a:xfrm>
            <a:off x="6168771" y="2747962"/>
            <a:ext cx="5037904" cy="5120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3000"/>
              </a:lnSpc>
              <a:spcAft>
                <a:spcPts val="600"/>
              </a:spcAft>
              <a:buNone/>
            </a:pP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A 6.0 kg object has a resultant force of 18 N acting on it.</a:t>
            </a:r>
            <a:endParaRPr lang="en-US" sz="1250" dirty="0"/>
          </a:p>
          <a:p>
            <a:pPr marL="0" indent="0" algn="l">
              <a:lnSpc>
                <a:spcPct val="113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Calculate its acceleration. State the SI unit in your answer.</a:t>
            </a:r>
            <a:endParaRPr lang="en-US" sz="12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76926" y="3568799"/>
            <a:ext cx="6009728" cy="121096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587662" y="4017268"/>
            <a:ext cx="241492" cy="31392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90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2</a:t>
            </a:r>
            <a:endParaRPr lang="en-US" sz="1900" dirty="0"/>
          </a:p>
        </p:txBody>
      </p:sp>
      <p:sp>
        <p:nvSpPr>
          <p:cNvPr id="11" name="Text 6"/>
          <p:cNvSpPr/>
          <p:nvPr/>
        </p:nvSpPr>
        <p:spPr>
          <a:xfrm>
            <a:off x="6168771" y="3748782"/>
            <a:ext cx="2705132" cy="261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Question 2: Mass vs Weight</a:t>
            </a:r>
            <a:endParaRPr lang="en-US" sz="1550" dirty="0"/>
          </a:p>
        </p:txBody>
      </p:sp>
      <p:sp>
        <p:nvSpPr>
          <p:cNvPr id="12" name="Text 7"/>
          <p:cNvSpPr/>
          <p:nvPr/>
        </p:nvSpPr>
        <p:spPr>
          <a:xfrm>
            <a:off x="6168771" y="4087713"/>
            <a:ext cx="5037904" cy="5120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State </a:t>
            </a:r>
            <a:r>
              <a:rPr lang="en-US" sz="125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one clear difference</a:t>
            </a: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between mass and weight.</a:t>
            </a:r>
            <a:endParaRPr lang="en-US" sz="1250" dirty="0"/>
          </a:p>
          <a:p>
            <a:pPr marL="0" indent="0" algn="l">
              <a:lnSpc>
                <a:spcPct val="113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Your answer must include the SI unit of each quantity.</a:t>
            </a:r>
            <a:endParaRPr lang="en-US" sz="1250" dirty="0"/>
          </a:p>
        </p:txBody>
      </p:sp>
      <p:sp>
        <p:nvSpPr>
          <p:cNvPr id="13" name="Shape 8"/>
          <p:cNvSpPr/>
          <p:nvPr/>
        </p:nvSpPr>
        <p:spPr>
          <a:xfrm>
            <a:off x="5376926" y="4924623"/>
            <a:ext cx="6009728" cy="746919"/>
          </a:xfrm>
          <a:prstGeom prst="roundRect">
            <a:avLst>
              <a:gd name="adj" fmla="val 9054"/>
            </a:avLst>
          </a:prstGeom>
          <a:solidFill>
            <a:srgbClr val="D8E7F3"/>
          </a:solidFill>
          <a:ln/>
        </p:spPr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7855" y="5137249"/>
            <a:ext cx="201211" cy="160933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5899995" y="5080695"/>
            <a:ext cx="5325731" cy="434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Full marks require correct units, correct significant figures, and precise scientific language. Vague answers will not score.</a:t>
            </a:r>
            <a:endParaRPr lang="en-US" sz="1250" dirty="0"/>
          </a:p>
        </p:txBody>
      </p:sp>
      <p:sp>
        <p:nvSpPr>
          <p:cNvPr id="16" name="Text 10"/>
          <p:cNvSpPr/>
          <p:nvPr/>
        </p:nvSpPr>
        <p:spPr>
          <a:xfrm>
            <a:off x="4767342" y="5816402"/>
            <a:ext cx="6619313" cy="217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13000"/>
              </a:lnSpc>
              <a:buNone/>
            </a:pPr>
            <a:r>
              <a:rPr lang="en-US" sz="125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2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376926" y="610691"/>
            <a:ext cx="5609688" cy="5151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10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Space Probe Paradox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5376926" y="1313061"/>
            <a:ext cx="6009728" cy="7968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Imagine a space probe travelling through deep space, far away from any planets or stars. Its engines are completely switched off.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5376926" y="2250281"/>
            <a:ext cx="6009728" cy="728861"/>
          </a:xfrm>
          <a:prstGeom prst="roundRect">
            <a:avLst>
              <a:gd name="adj" fmla="val 9134"/>
            </a:avLst>
          </a:prstGeom>
          <a:solidFill>
            <a:srgbClr val="D8E7F3"/>
          </a:solidFill>
          <a:ln/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5375" y="2455664"/>
            <a:ext cx="198036" cy="15845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891859" y="2402185"/>
            <a:ext cx="5336347" cy="4250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Think silently: What happens to its speed? Does it gradually slow down and stop, or does it keep moving forever?</a:t>
            </a:r>
            <a:endParaRPr lang="en-US" sz="1200" dirty="0"/>
          </a:p>
        </p:txBody>
      </p:sp>
      <p:sp>
        <p:nvSpPr>
          <p:cNvPr id="8" name="Shape 4"/>
          <p:cNvSpPr/>
          <p:nvPr/>
        </p:nvSpPr>
        <p:spPr>
          <a:xfrm>
            <a:off x="5376926" y="3119537"/>
            <a:ext cx="2942457" cy="1537494"/>
          </a:xfrm>
          <a:prstGeom prst="roundRect">
            <a:avLst>
              <a:gd name="adj" fmla="val 4330"/>
            </a:avLst>
          </a:prstGeom>
          <a:solidFill>
            <a:srgbClr val="FFFFF4"/>
          </a:solidFill>
          <a:ln w="19050">
            <a:solidFill>
              <a:srgbClr val="D8E7F3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5554424" y="3297039"/>
            <a:ext cx="1981250" cy="2575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Earthly Instinct</a:t>
            </a:r>
            <a:endParaRPr lang="en-US" sz="1550" dirty="0"/>
          </a:p>
        </p:txBody>
      </p:sp>
      <p:sp>
        <p:nvSpPr>
          <p:cNvPr id="10" name="Text 6"/>
          <p:cNvSpPr/>
          <p:nvPr/>
        </p:nvSpPr>
        <p:spPr>
          <a:xfrm>
            <a:off x="5554424" y="3629422"/>
            <a:ext cx="2587461" cy="8501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On Earth, moving objects slow down. We assume a force is always needed to keep things going.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8444197" y="3119537"/>
            <a:ext cx="2942457" cy="1537494"/>
          </a:xfrm>
          <a:prstGeom prst="roundRect">
            <a:avLst>
              <a:gd name="adj" fmla="val 4330"/>
            </a:avLst>
          </a:prstGeom>
          <a:solidFill>
            <a:srgbClr val="FFFFF4"/>
          </a:solidFill>
          <a:ln w="19050">
            <a:solidFill>
              <a:srgbClr val="D8E7F3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8621695" y="3297039"/>
            <a:ext cx="1981250" cy="2575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Reality</a:t>
            </a:r>
            <a:endParaRPr lang="en-US" sz="1550" dirty="0"/>
          </a:p>
        </p:txBody>
      </p:sp>
      <p:sp>
        <p:nvSpPr>
          <p:cNvPr id="13" name="Text 9"/>
          <p:cNvSpPr/>
          <p:nvPr/>
        </p:nvSpPr>
        <p:spPr>
          <a:xfrm>
            <a:off x="8621695" y="3629422"/>
            <a:ext cx="2587461" cy="6375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In deep space with zero resultant force, the probe continues at exactly the same velocity forever.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5376926" y="4781848"/>
            <a:ext cx="6009728" cy="1112441"/>
          </a:xfrm>
          <a:prstGeom prst="roundRect">
            <a:avLst>
              <a:gd name="adj" fmla="val 5984"/>
            </a:avLst>
          </a:prstGeom>
          <a:solidFill>
            <a:srgbClr val="FFFFF4"/>
          </a:solidFill>
          <a:ln w="19050">
            <a:solidFill>
              <a:srgbClr val="D8E7F3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5554424" y="4959350"/>
            <a:ext cx="1981250" cy="2575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Today's Big Idea</a:t>
            </a:r>
            <a:endParaRPr lang="en-US" sz="1550" dirty="0"/>
          </a:p>
        </p:txBody>
      </p:sp>
      <p:sp>
        <p:nvSpPr>
          <p:cNvPr id="16" name="Text 12"/>
          <p:cNvSpPr/>
          <p:nvPr/>
        </p:nvSpPr>
        <p:spPr>
          <a:xfrm>
            <a:off x="5554424" y="5291733"/>
            <a:ext cx="5654732" cy="4250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Our Earth-bound intuition about forces and motion is fundamentally flawed. Newton corrected it.</a:t>
            </a:r>
            <a:endParaRPr lang="en-US" sz="1200" dirty="0"/>
          </a:p>
        </p:txBody>
      </p:sp>
      <p:sp>
        <p:nvSpPr>
          <p:cNvPr id="17" name="Text 13"/>
          <p:cNvSpPr/>
          <p:nvPr/>
        </p:nvSpPr>
        <p:spPr>
          <a:xfrm>
            <a:off x="5072134" y="6034683"/>
            <a:ext cx="6619313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20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0434" y="585093"/>
            <a:ext cx="5917556" cy="4435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6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Topic: Newton's Laws of Motion</a:t>
            </a:r>
            <a:endParaRPr lang="en-US" sz="2650" dirty="0"/>
          </a:p>
        </p:txBody>
      </p:sp>
      <p:sp>
        <p:nvSpPr>
          <p:cNvPr id="3" name="Text 1"/>
          <p:cNvSpPr/>
          <p:nvPr/>
        </p:nvSpPr>
        <p:spPr>
          <a:xfrm>
            <a:off x="970434" y="1213644"/>
            <a:ext cx="10860312" cy="2147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By the end of this AS Level lesson, you will be able to:</a:t>
            </a:r>
            <a:endParaRPr lang="en-US" sz="13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0434" y="1532434"/>
            <a:ext cx="10250727" cy="81895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53687" y="1808857"/>
            <a:ext cx="204683" cy="2661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1627841" y="1687909"/>
            <a:ext cx="1706123" cy="221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Newton's First Law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1627841" y="1965226"/>
            <a:ext cx="9437848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State the first law and explain it using the concept of inertia and equilibrium.</a:t>
            </a:r>
            <a:endParaRPr lang="en-US" sz="10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0434" y="2443857"/>
            <a:ext cx="10250727" cy="81895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153687" y="2720280"/>
            <a:ext cx="204683" cy="2661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2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1627841" y="2599333"/>
            <a:ext cx="1706123" cy="221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Mass vs Weight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1627841" y="2876649"/>
            <a:ext cx="9437848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Understand mass as a measure of inertia. Distinguish mass from weight using </a:t>
            </a:r>
            <a:r>
              <a:rPr lang="en-US" sz="105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W = mg</a:t>
            </a:r>
            <a:r>
              <a:rPr lang="en-US" sz="10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.</a:t>
            </a:r>
            <a:endParaRPr lang="en-US" sz="10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0434" y="3355280"/>
            <a:ext cx="10250727" cy="81895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153687" y="3631704"/>
            <a:ext cx="204683" cy="2661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3</a:t>
            </a:r>
            <a:endParaRPr lang="en-US" sz="1600" dirty="0"/>
          </a:p>
        </p:txBody>
      </p:sp>
      <p:sp>
        <p:nvSpPr>
          <p:cNvPr id="14" name="Text 9"/>
          <p:cNvSpPr/>
          <p:nvPr/>
        </p:nvSpPr>
        <p:spPr>
          <a:xfrm>
            <a:off x="1627841" y="3510756"/>
            <a:ext cx="1855642" cy="221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Newton's Second Law</a:t>
            </a:r>
            <a:endParaRPr lang="en-US" sz="1300" dirty="0"/>
          </a:p>
        </p:txBody>
      </p:sp>
      <p:sp>
        <p:nvSpPr>
          <p:cNvPr id="15" name="Text 10"/>
          <p:cNvSpPr/>
          <p:nvPr/>
        </p:nvSpPr>
        <p:spPr>
          <a:xfrm>
            <a:off x="1627841" y="3788073"/>
            <a:ext cx="9437848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State and apply the second law for constant mass using </a:t>
            </a:r>
            <a:r>
              <a:rPr lang="en-US" sz="105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F = ma</a:t>
            </a:r>
            <a:r>
              <a:rPr lang="en-US" sz="10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.</a:t>
            </a:r>
            <a:endParaRPr lang="en-US" sz="105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0434" y="4266704"/>
            <a:ext cx="10250727" cy="818952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153687" y="4543127"/>
            <a:ext cx="204683" cy="2661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4</a:t>
            </a:r>
            <a:endParaRPr lang="en-US" sz="1600" dirty="0"/>
          </a:p>
        </p:txBody>
      </p:sp>
      <p:sp>
        <p:nvSpPr>
          <p:cNvPr id="18" name="Text 12"/>
          <p:cNvSpPr/>
          <p:nvPr/>
        </p:nvSpPr>
        <p:spPr>
          <a:xfrm>
            <a:off x="1627841" y="4422180"/>
            <a:ext cx="1706123" cy="221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Newton's Third Law</a:t>
            </a:r>
            <a:endParaRPr lang="en-US" sz="1300" dirty="0"/>
          </a:p>
        </p:txBody>
      </p:sp>
      <p:sp>
        <p:nvSpPr>
          <p:cNvPr id="19" name="Text 13"/>
          <p:cNvSpPr/>
          <p:nvPr/>
        </p:nvSpPr>
        <p:spPr>
          <a:xfrm>
            <a:off x="1627841" y="4699496"/>
            <a:ext cx="9437848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State the third law and correctly identify the two forces in a third-law pair.</a:t>
            </a:r>
            <a:endParaRPr lang="en-US" sz="1050" dirty="0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0434" y="5178127"/>
            <a:ext cx="10250727" cy="818952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1153687" y="5454551"/>
            <a:ext cx="204683" cy="2661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5</a:t>
            </a:r>
            <a:endParaRPr lang="en-US" sz="1600" dirty="0"/>
          </a:p>
        </p:txBody>
      </p:sp>
      <p:sp>
        <p:nvSpPr>
          <p:cNvPr id="22" name="Text 15"/>
          <p:cNvSpPr/>
          <p:nvPr/>
        </p:nvSpPr>
        <p:spPr>
          <a:xfrm>
            <a:off x="1627841" y="5333603"/>
            <a:ext cx="1706123" cy="221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Application</a:t>
            </a:r>
            <a:endParaRPr lang="en-US" sz="1300" dirty="0"/>
          </a:p>
        </p:txBody>
      </p:sp>
      <p:sp>
        <p:nvSpPr>
          <p:cNvPr id="23" name="Text 16"/>
          <p:cNvSpPr/>
          <p:nvPr/>
        </p:nvSpPr>
        <p:spPr>
          <a:xfrm>
            <a:off x="1627841" y="5610920"/>
            <a:ext cx="9437848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Apply all three laws to situations involving resultant force and equilibrium.</a:t>
            </a:r>
            <a:endParaRPr lang="en-US" sz="1050" dirty="0"/>
          </a:p>
        </p:txBody>
      </p:sp>
      <p:sp>
        <p:nvSpPr>
          <p:cNvPr id="24" name="Text 17"/>
          <p:cNvSpPr/>
          <p:nvPr/>
        </p:nvSpPr>
        <p:spPr>
          <a:xfrm>
            <a:off x="360850" y="6101159"/>
            <a:ext cx="10860312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5000"/>
              </a:lnSpc>
              <a:buNone/>
            </a:pPr>
            <a:r>
              <a:rPr lang="en-US" sz="105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5140" y="864295"/>
            <a:ext cx="9751372" cy="5560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3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Newton's First Law: Inertia and Equilibrium</a:t>
            </a:r>
            <a:endParaRPr lang="en-US" sz="3350" dirty="0"/>
          </a:p>
        </p:txBody>
      </p:sp>
      <p:sp>
        <p:nvSpPr>
          <p:cNvPr id="3" name="Shape 1"/>
          <p:cNvSpPr/>
          <p:nvPr/>
        </p:nvSpPr>
        <p:spPr>
          <a:xfrm>
            <a:off x="805140" y="1711127"/>
            <a:ext cx="19050" cy="920353"/>
          </a:xfrm>
          <a:prstGeom prst="roundRect">
            <a:avLst>
              <a:gd name="adj" fmla="val 59999"/>
            </a:avLst>
          </a:prstGeom>
          <a:solidFill>
            <a:srgbClr val="2D6899"/>
          </a:solidFill>
          <a:ln/>
        </p:spPr>
      </p:sp>
      <p:sp>
        <p:nvSpPr>
          <p:cNvPr id="4" name="Text 2"/>
          <p:cNvSpPr/>
          <p:nvPr/>
        </p:nvSpPr>
        <p:spPr>
          <a:xfrm>
            <a:off x="1061713" y="1874639"/>
            <a:ext cx="10324842" cy="593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"An object remains at rest or continues to move at constant velocity unless acted upon by a resultant force."</a:t>
            </a:r>
            <a:endParaRPr lang="en-US" sz="1650" dirty="0"/>
          </a:p>
        </p:txBody>
      </p:sp>
      <p:sp>
        <p:nvSpPr>
          <p:cNvPr id="5" name="Shape 3"/>
          <p:cNvSpPr/>
          <p:nvPr/>
        </p:nvSpPr>
        <p:spPr>
          <a:xfrm>
            <a:off x="682013" y="2794992"/>
            <a:ext cx="5328310" cy="2797770"/>
          </a:xfrm>
          <a:prstGeom prst="roundRect">
            <a:avLst>
              <a:gd name="adj" fmla="val 4403"/>
            </a:avLst>
          </a:prstGeom>
          <a:solidFill>
            <a:srgbClr val="FFFFF4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853061" y="2940348"/>
            <a:ext cx="2748092" cy="2779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Key Definitions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853061" y="3363615"/>
            <a:ext cx="4986213" cy="10801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Inertia:</a:t>
            </a:r>
            <a:r>
              <a:rPr lang="en-US" sz="13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The natural resistance of any object to a change in its state of motion. A larger mass has greater inertia.</a:t>
            </a:r>
            <a:endParaRPr lang="en-US" sz="1300" dirty="0"/>
          </a:p>
          <a:p>
            <a:pPr marL="0" indent="0" algn="l">
              <a:lnSpc>
                <a:spcPct val="116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Equilibrium:</a:t>
            </a:r>
            <a:r>
              <a:rPr lang="en-US" sz="13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When all forces on an object are perfectly balanced, the resultant force is zero.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310849" y="2940348"/>
            <a:ext cx="3594308" cy="2779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What This Means in Practice</a:t>
            </a:r>
            <a:endParaRPr lang="en-US" sz="1650" dirty="0"/>
          </a:p>
        </p:txBody>
      </p:sp>
      <p:sp>
        <p:nvSpPr>
          <p:cNvPr id="9" name="Text 7"/>
          <p:cNvSpPr/>
          <p:nvPr/>
        </p:nvSpPr>
        <p:spPr>
          <a:xfrm>
            <a:off x="6310849" y="3363615"/>
            <a:ext cx="5082056" cy="10801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An object moving at </a:t>
            </a:r>
            <a:r>
              <a:rPr lang="en-US" sz="13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constant velocity</a:t>
            </a:r>
            <a:r>
              <a:rPr lang="en-US" sz="13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has zero resultant force acting on it. It does NOT need a force to keep moving.</a:t>
            </a:r>
            <a:endParaRPr lang="en-US" sz="1300" dirty="0"/>
          </a:p>
          <a:p>
            <a:pPr marL="0" indent="0" algn="l">
              <a:lnSpc>
                <a:spcPct val="116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An object </a:t>
            </a:r>
            <a:r>
              <a:rPr lang="en-US" sz="13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at rest</a:t>
            </a:r>
            <a:r>
              <a:rPr lang="en-US" sz="13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also has zero resultant force. Both states are equivalent in terms of Newton's First Law.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310849" y="4607322"/>
            <a:ext cx="5082056" cy="821928"/>
          </a:xfrm>
          <a:prstGeom prst="roundRect">
            <a:avLst>
              <a:gd name="adj" fmla="val 8742"/>
            </a:avLst>
          </a:prstGeom>
          <a:solidFill>
            <a:srgbClr val="D8E7F3"/>
          </a:solidFill>
          <a:ln/>
        </p:spPr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1898" y="4849217"/>
            <a:ext cx="213811" cy="171053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6866758" y="4780955"/>
            <a:ext cx="4355098" cy="4746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Constant velocity requires zero resultant force. This is the single most important insight of the First Law.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95555" y="5756275"/>
            <a:ext cx="11191000" cy="237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16000"/>
              </a:lnSpc>
              <a:buNone/>
            </a:pPr>
            <a:r>
              <a:rPr lang="en-US" sz="130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87787" y="596801"/>
            <a:ext cx="9068268" cy="48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90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Newton's Second Law: Force and Acceleration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887787" y="1299071"/>
            <a:ext cx="10416121" cy="4841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9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Newton's Second Law tells us precisely what happens when forces do </a:t>
            </a:r>
            <a:r>
              <a:rPr lang="en-US" sz="145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not</a:t>
            </a:r>
            <a:r>
              <a:rPr lang="en-US" sz="14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balance. The resultant force equals the rate of change of momentum.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887787" y="2016224"/>
            <a:ext cx="2467013" cy="241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Equation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887787" y="2367260"/>
            <a:ext cx="5636377" cy="1936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9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For an object of </a:t>
            </a:r>
            <a:r>
              <a:rPr lang="en-US" sz="115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constant mass</a:t>
            </a:r>
            <a:r>
              <a:rPr lang="en-US" sz="11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, the second law simplifies to: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582995" y="2670572"/>
            <a:ext cx="5636377" cy="965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58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F = ma</a:t>
            </a:r>
            <a:endParaRPr lang="en-US" sz="5850" dirty="0"/>
          </a:p>
        </p:txBody>
      </p:sp>
      <p:sp>
        <p:nvSpPr>
          <p:cNvPr id="7" name="Text 5"/>
          <p:cNvSpPr/>
          <p:nvPr/>
        </p:nvSpPr>
        <p:spPr>
          <a:xfrm>
            <a:off x="887787" y="3746103"/>
            <a:ext cx="5026792" cy="387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9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Where </a:t>
            </a:r>
            <a:r>
              <a:rPr lang="en-US" sz="115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F</a:t>
            </a:r>
            <a:r>
              <a:rPr lang="en-US" sz="11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is resultant force (N), </a:t>
            </a:r>
            <a:r>
              <a:rPr lang="en-US" sz="115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m</a:t>
            </a:r>
            <a:r>
              <a:rPr lang="en-US" sz="11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is mass (kg), and </a:t>
            </a:r>
            <a:r>
              <a:rPr lang="en-US" sz="115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a</a:t>
            </a:r>
            <a:r>
              <a:rPr lang="en-US" sz="11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is acceleration (m s-2).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6283465" y="2016224"/>
            <a:ext cx="2467013" cy="241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Critical Rules</a:t>
            </a:r>
            <a:endParaRPr lang="en-US" sz="145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64416" y="2380952"/>
            <a:ext cx="5045842" cy="1073547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508190" y="2548533"/>
            <a:ext cx="1857428" cy="241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Direction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6508190" y="2899569"/>
            <a:ext cx="4634491" cy="387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9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The acceleration is always in the exact same direction as the resultant force.</a:t>
            </a:r>
            <a:endParaRPr lang="en-US" sz="1150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64416" y="3564136"/>
            <a:ext cx="5045842" cy="1073547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6508190" y="3731716"/>
            <a:ext cx="1857428" cy="241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Resultant Force</a:t>
            </a:r>
            <a:endParaRPr lang="en-US" sz="1450" dirty="0"/>
          </a:p>
        </p:txBody>
      </p:sp>
      <p:sp>
        <p:nvSpPr>
          <p:cNvPr id="14" name="Text 10"/>
          <p:cNvSpPr/>
          <p:nvPr/>
        </p:nvSpPr>
        <p:spPr>
          <a:xfrm>
            <a:off x="6508190" y="4082752"/>
            <a:ext cx="4634491" cy="387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9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F must always be the </a:t>
            </a:r>
            <a:r>
              <a:rPr lang="en-US" sz="115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resultant</a:t>
            </a:r>
            <a:r>
              <a:rPr lang="en-US" sz="11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(net) force, not any single individual force.</a:t>
            </a:r>
            <a:endParaRPr lang="en-US" sz="1150" dirty="0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64416" y="4747320"/>
            <a:ext cx="5045842" cy="1073547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508190" y="4914900"/>
            <a:ext cx="1857428" cy="241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Constant Mass</a:t>
            </a:r>
            <a:endParaRPr lang="en-US" sz="1450" dirty="0"/>
          </a:p>
        </p:txBody>
      </p:sp>
      <p:sp>
        <p:nvSpPr>
          <p:cNvPr id="17" name="Text 12"/>
          <p:cNvSpPr/>
          <p:nvPr/>
        </p:nvSpPr>
        <p:spPr>
          <a:xfrm>
            <a:off x="6508190" y="5265936"/>
            <a:ext cx="4634491" cy="387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9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This simplified form applies only when mass does not change during motion.</a:t>
            </a:r>
            <a:endParaRPr lang="en-US" sz="1150" dirty="0"/>
          </a:p>
        </p:txBody>
      </p:sp>
      <p:sp>
        <p:nvSpPr>
          <p:cNvPr id="18" name="Text 13"/>
          <p:cNvSpPr/>
          <p:nvPr/>
        </p:nvSpPr>
        <p:spPr>
          <a:xfrm>
            <a:off x="278202" y="6067524"/>
            <a:ext cx="11025705" cy="1936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9000"/>
              </a:lnSpc>
              <a:buNone/>
            </a:pPr>
            <a:r>
              <a:rPr lang="en-US" sz="115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5140" y="694432"/>
            <a:ext cx="9036320" cy="523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1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Newton's Third Law: Action-Reaction Pairs</a:t>
            </a:r>
            <a:endParaRPr lang="en-US" sz="3150" dirty="0"/>
          </a:p>
        </p:txBody>
      </p:sp>
      <p:sp>
        <p:nvSpPr>
          <p:cNvPr id="3" name="Shape 1"/>
          <p:cNvSpPr/>
          <p:nvPr/>
        </p:nvSpPr>
        <p:spPr>
          <a:xfrm>
            <a:off x="805140" y="1475284"/>
            <a:ext cx="19050" cy="561479"/>
          </a:xfrm>
          <a:prstGeom prst="roundRect">
            <a:avLst>
              <a:gd name="adj" fmla="val 59999"/>
            </a:avLst>
          </a:prstGeom>
          <a:solidFill>
            <a:srgbClr val="2D6899"/>
          </a:solidFill>
          <a:ln/>
        </p:spPr>
      </p:sp>
      <p:sp>
        <p:nvSpPr>
          <p:cNvPr id="4" name="Text 2"/>
          <p:cNvSpPr/>
          <p:nvPr/>
        </p:nvSpPr>
        <p:spPr>
          <a:xfrm>
            <a:off x="1046632" y="1620143"/>
            <a:ext cx="10949507" cy="2717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"If body A exerts a force on body B, then body B exerts an equal and opposite force on body A."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805140" y="2181622"/>
            <a:ext cx="5226316" cy="1745456"/>
          </a:xfrm>
          <a:prstGeom prst="roundRect">
            <a:avLst>
              <a:gd name="adj" fmla="val 3875"/>
            </a:avLst>
          </a:prstGeom>
          <a:solidFill>
            <a:srgbClr val="FFFFF4"/>
          </a:solidFill>
          <a:ln w="19050">
            <a:solidFill>
              <a:srgbClr val="D8E7F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85118" y="2361605"/>
            <a:ext cx="482985" cy="482997"/>
          </a:xfrm>
          <a:prstGeom prst="roundRect">
            <a:avLst>
              <a:gd name="adj" fmla="val 15774915"/>
            </a:avLst>
          </a:prstGeom>
          <a:solidFill>
            <a:srgbClr val="2D6899"/>
          </a:solidFill>
          <a:ln/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7969" y="2494459"/>
            <a:ext cx="217284" cy="21728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85118" y="2973388"/>
            <a:ext cx="2012701" cy="261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Equal in Size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985118" y="3312319"/>
            <a:ext cx="4866360" cy="434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The two forces in a third-law pair are always exactly equal in magnitude.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6160239" y="2181622"/>
            <a:ext cx="5226316" cy="1745456"/>
          </a:xfrm>
          <a:prstGeom prst="roundRect">
            <a:avLst>
              <a:gd name="adj" fmla="val 3875"/>
            </a:avLst>
          </a:prstGeom>
          <a:solidFill>
            <a:srgbClr val="FFFFF4"/>
          </a:solidFill>
          <a:ln w="19050">
            <a:solidFill>
              <a:srgbClr val="D8E7F3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340217" y="2361605"/>
            <a:ext cx="482985" cy="482997"/>
          </a:xfrm>
          <a:prstGeom prst="roundRect">
            <a:avLst>
              <a:gd name="adj" fmla="val 15774915"/>
            </a:avLst>
          </a:prstGeom>
          <a:solidFill>
            <a:srgbClr val="2D6899"/>
          </a:solidFill>
          <a:ln/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73068" y="2494459"/>
            <a:ext cx="217284" cy="21728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6340217" y="2973388"/>
            <a:ext cx="2134737" cy="261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Opposite in Direction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6340217" y="3312319"/>
            <a:ext cx="4866360" cy="434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The two forces always point in exactly opposite directions along the same line of action.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805140" y="4055864"/>
            <a:ext cx="5226316" cy="1745456"/>
          </a:xfrm>
          <a:prstGeom prst="roundRect">
            <a:avLst>
              <a:gd name="adj" fmla="val 3875"/>
            </a:avLst>
          </a:prstGeom>
          <a:solidFill>
            <a:srgbClr val="FFFFF4"/>
          </a:solidFill>
          <a:ln w="19050">
            <a:solidFill>
              <a:srgbClr val="D8E7F3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985118" y="4235847"/>
            <a:ext cx="482985" cy="482997"/>
          </a:xfrm>
          <a:prstGeom prst="roundRect">
            <a:avLst>
              <a:gd name="adj" fmla="val 15774915"/>
            </a:avLst>
          </a:prstGeom>
          <a:solidFill>
            <a:srgbClr val="2D6899"/>
          </a:solidFill>
          <a:ln/>
        </p:spPr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7969" y="4368701"/>
            <a:ext cx="217284" cy="21728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985118" y="4847630"/>
            <a:ext cx="2012701" cy="261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Different Bodies</a:t>
            </a:r>
            <a:endParaRPr lang="en-US" sz="1550" dirty="0"/>
          </a:p>
        </p:txBody>
      </p:sp>
      <p:sp>
        <p:nvSpPr>
          <p:cNvPr id="19" name="Text 14"/>
          <p:cNvSpPr/>
          <p:nvPr/>
        </p:nvSpPr>
        <p:spPr>
          <a:xfrm>
            <a:off x="985118" y="5186561"/>
            <a:ext cx="4866360" cy="434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The two forces MUST act on two completely different bodies. Never on the same object.</a:t>
            </a:r>
            <a:endParaRPr lang="en-US" sz="1250" dirty="0"/>
          </a:p>
        </p:txBody>
      </p:sp>
      <p:sp>
        <p:nvSpPr>
          <p:cNvPr id="20" name="Shape 15"/>
          <p:cNvSpPr/>
          <p:nvPr/>
        </p:nvSpPr>
        <p:spPr>
          <a:xfrm>
            <a:off x="6160239" y="4055864"/>
            <a:ext cx="5226316" cy="1745456"/>
          </a:xfrm>
          <a:prstGeom prst="roundRect">
            <a:avLst>
              <a:gd name="adj" fmla="val 3875"/>
            </a:avLst>
          </a:prstGeom>
          <a:solidFill>
            <a:srgbClr val="FFFFF4"/>
          </a:solidFill>
          <a:ln w="19050">
            <a:solidFill>
              <a:srgbClr val="D8E7F3"/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6340217" y="4235847"/>
            <a:ext cx="482985" cy="482997"/>
          </a:xfrm>
          <a:prstGeom prst="roundRect">
            <a:avLst>
              <a:gd name="adj" fmla="val 15774915"/>
            </a:avLst>
          </a:prstGeom>
          <a:solidFill>
            <a:srgbClr val="2D6899"/>
          </a:solidFill>
          <a:ln/>
        </p:spPr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73068" y="4368701"/>
            <a:ext cx="217284" cy="217289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6340217" y="4847630"/>
            <a:ext cx="2012701" cy="261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Same Type of Force</a:t>
            </a:r>
            <a:endParaRPr lang="en-US" sz="1550" dirty="0"/>
          </a:p>
        </p:txBody>
      </p:sp>
      <p:sp>
        <p:nvSpPr>
          <p:cNvPr id="24" name="Text 18"/>
          <p:cNvSpPr/>
          <p:nvPr/>
        </p:nvSpPr>
        <p:spPr>
          <a:xfrm>
            <a:off x="6340217" y="5186561"/>
            <a:ext cx="4866360" cy="434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Both forces must be the same type (e.g. both gravitational, or both contact/normal forces).</a:t>
            </a:r>
            <a:endParaRPr lang="en-US" sz="1250" dirty="0"/>
          </a:p>
        </p:txBody>
      </p:sp>
      <p:sp>
        <p:nvSpPr>
          <p:cNvPr id="25" name="Text 19"/>
          <p:cNvSpPr/>
          <p:nvPr/>
        </p:nvSpPr>
        <p:spPr>
          <a:xfrm>
            <a:off x="195555" y="5946180"/>
            <a:ext cx="11191000" cy="217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13000"/>
              </a:lnSpc>
              <a:buNone/>
            </a:pPr>
            <a:r>
              <a:rPr lang="en-US" sz="125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5140" y="705445"/>
            <a:ext cx="8517221" cy="5887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5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Examiner's Trap: Force Illusions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805140" y="1620242"/>
            <a:ext cx="10581415" cy="6451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75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Examiner Report Warning:</a:t>
            </a:r>
            <a:r>
              <a:rPr lang="en-US" sz="17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These are the most frequently penalised errors in AS Level examinations. Avoid them completely.</a:t>
            </a:r>
            <a:endParaRPr lang="en-US" sz="17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9741" y="2448719"/>
            <a:ext cx="3443797" cy="326231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87807" y="2655193"/>
            <a:ext cx="2929261" cy="5885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Trap 1: Motion Requires a Force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1087807" y="3341489"/>
            <a:ext cx="2929261" cy="21630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Wrong:</a:t>
            </a: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"The object keeps moving because a force acts on it."</a:t>
            </a:r>
            <a:endParaRPr lang="en-US" sz="1400" dirty="0"/>
          </a:p>
          <a:p>
            <a:pPr marL="0" indent="0" algn="l">
              <a:lnSpc>
                <a:spcPct val="119000"/>
              </a:lnSpc>
              <a:buNone/>
            </a:pPr>
            <a:r>
              <a:rPr lang="en-US" sz="14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Correct:</a:t>
            </a: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Only a </a:t>
            </a:r>
            <a:r>
              <a:rPr lang="en-US" sz="14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change</a:t>
            </a: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in motion (i.e. an acceleration) requires a resultant force. Constant velocity requires </a:t>
            </a:r>
            <a:r>
              <a:rPr lang="en-US" sz="14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zero</a:t>
            </a: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resultant force.</a:t>
            </a:r>
            <a:endParaRPr lang="en-US" sz="14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61150" y="2448719"/>
            <a:ext cx="3443896" cy="326231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69217" y="2655193"/>
            <a:ext cx="2929360" cy="5885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Trap 2: Confusing Mass and Weight</a:t>
            </a:r>
            <a:endParaRPr lang="en-US" sz="1750" dirty="0"/>
          </a:p>
        </p:txBody>
      </p:sp>
      <p:sp>
        <p:nvSpPr>
          <p:cNvPr id="9" name="Text 5"/>
          <p:cNvSpPr/>
          <p:nvPr/>
        </p:nvSpPr>
        <p:spPr>
          <a:xfrm>
            <a:off x="4669217" y="3341489"/>
            <a:ext cx="2929360" cy="16467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Wrong:</a:t>
            </a: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"My weight is 70 kg."</a:t>
            </a:r>
            <a:endParaRPr lang="en-US" sz="1400" dirty="0"/>
          </a:p>
          <a:p>
            <a:pPr marL="0" indent="0" algn="l">
              <a:lnSpc>
                <a:spcPct val="119000"/>
              </a:lnSpc>
              <a:buNone/>
            </a:pPr>
            <a:r>
              <a:rPr lang="en-US" sz="14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Correct:</a:t>
            </a: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Mass is a scalar measured in </a:t>
            </a:r>
            <a:r>
              <a:rPr lang="en-US" sz="14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kg</a:t>
            </a: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. Weight is a vector force measured in </a:t>
            </a:r>
            <a:r>
              <a:rPr lang="en-US" sz="14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N</a:t>
            </a: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. Use </a:t>
            </a:r>
            <a:r>
              <a:rPr lang="en-US" sz="14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W = mg</a:t>
            </a: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to convert between them.</a:t>
            </a:r>
            <a:endParaRPr lang="en-US" sz="14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42659" y="2448719"/>
            <a:ext cx="3443896" cy="326231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250726" y="2655193"/>
            <a:ext cx="2929360" cy="5885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Trap 3: False Third-Law Pairs</a:t>
            </a:r>
            <a:endParaRPr lang="en-US" sz="1750" dirty="0"/>
          </a:p>
        </p:txBody>
      </p:sp>
      <p:sp>
        <p:nvSpPr>
          <p:cNvPr id="12" name="Text 7"/>
          <p:cNvSpPr/>
          <p:nvPr/>
        </p:nvSpPr>
        <p:spPr>
          <a:xfrm>
            <a:off x="8250726" y="3341489"/>
            <a:ext cx="2929360" cy="19049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Wrong:</a:t>
            </a: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"The book's weight and the table's normal force are a Newton's Third Law pair."</a:t>
            </a:r>
            <a:endParaRPr lang="en-US" sz="1400" dirty="0"/>
          </a:p>
          <a:p>
            <a:pPr marL="0" indent="0" algn="l">
              <a:lnSpc>
                <a:spcPct val="119000"/>
              </a:lnSpc>
              <a:buNone/>
            </a:pPr>
            <a:r>
              <a:rPr lang="en-US" sz="14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Correct:</a:t>
            </a: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Both forces act on the </a:t>
            </a:r>
            <a:r>
              <a:rPr lang="en-US" sz="14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same</a:t>
            </a: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book. A true third-law pair must act on </a:t>
            </a:r>
            <a:r>
              <a:rPr lang="en-US" sz="14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two different bodies</a:t>
            </a: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.</a:t>
            </a:r>
            <a:endParaRPr lang="en-US" sz="1400" dirty="0"/>
          </a:p>
        </p:txBody>
      </p:sp>
      <p:sp>
        <p:nvSpPr>
          <p:cNvPr id="13" name="Text 8"/>
          <p:cNvSpPr/>
          <p:nvPr/>
        </p:nvSpPr>
        <p:spPr>
          <a:xfrm>
            <a:off x="195555" y="5894388"/>
            <a:ext cx="11191000" cy="258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19000"/>
              </a:lnSpc>
              <a:buNone/>
            </a:pPr>
            <a:r>
              <a:rPr lang="en-US" sz="140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5140" y="583109"/>
            <a:ext cx="8486463" cy="5887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5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Cooperative Task: The Frayer Model</a:t>
            </a:r>
            <a:endParaRPr lang="en-US" sz="3550" dirty="0"/>
          </a:p>
        </p:txBody>
      </p:sp>
      <p:sp>
        <p:nvSpPr>
          <p:cNvPr id="3" name="Shape 1"/>
          <p:cNvSpPr/>
          <p:nvPr/>
        </p:nvSpPr>
        <p:spPr>
          <a:xfrm>
            <a:off x="674671" y="1416348"/>
            <a:ext cx="5330692" cy="4416921"/>
          </a:xfrm>
          <a:prstGeom prst="roundRect">
            <a:avLst>
              <a:gd name="adj" fmla="val 2953"/>
            </a:avLst>
          </a:prstGeom>
          <a:solidFill>
            <a:srgbClr val="2D6899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55740" y="1579364"/>
            <a:ext cx="2873898" cy="2942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Protocol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855740" y="2036663"/>
            <a:ext cx="4968552" cy="9211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Each group has two four-box grids: one for </a:t>
            </a:r>
            <a:r>
              <a:rPr lang="en-US" sz="1400" b="1" dirty="0">
                <a:solidFill>
                  <a:srgbClr val="FFFFF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MASS</a:t>
            </a:r>
            <a:r>
              <a:rPr lang="en-US" sz="140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and one for </a:t>
            </a:r>
            <a:r>
              <a:rPr lang="en-US" sz="1400" b="1" dirty="0">
                <a:solidFill>
                  <a:srgbClr val="FFFFF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WEIGHT</a:t>
            </a:r>
            <a:r>
              <a:rPr lang="en-US" sz="140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.</a:t>
            </a:r>
            <a:endParaRPr lang="en-US" sz="1400" dirty="0"/>
          </a:p>
          <a:p>
            <a:pPr marL="0" indent="0" algn="l">
              <a:lnSpc>
                <a:spcPct val="119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Work through the boxes in this order: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55740" y="3104455"/>
            <a:ext cx="4968552" cy="12038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84480" indent="-284480" algn="l">
              <a:lnSpc>
                <a:spcPct val="119000"/>
              </a:lnSpc>
              <a:buSzPct val="100000"/>
              <a:buFont typeface="+mj-lt"/>
              <a:buAutoNum type="arabicPeriod"/>
            </a:pPr>
            <a:r>
              <a:rPr lang="en-US" sz="140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Definition</a:t>
            </a:r>
            <a:endParaRPr lang="en-US" sz="1400" dirty="0"/>
          </a:p>
          <a:p>
            <a:pPr marL="284480" indent="-284480" algn="l">
              <a:lnSpc>
                <a:spcPct val="119000"/>
              </a:lnSpc>
              <a:buSzPct val="100000"/>
              <a:buFont typeface="+mj-lt"/>
              <a:buAutoNum type="arabicPeriod" startAt="2"/>
            </a:pPr>
            <a:r>
              <a:rPr lang="en-US" sz="140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Characteristics</a:t>
            </a:r>
            <a:endParaRPr lang="en-US" sz="1400" dirty="0"/>
          </a:p>
          <a:p>
            <a:pPr marL="284480" indent="-284480" algn="l">
              <a:lnSpc>
                <a:spcPct val="119000"/>
              </a:lnSpc>
              <a:buSzPct val="100000"/>
              <a:buFont typeface="+mj-lt"/>
              <a:buAutoNum type="arabicPeriod" startAt="3"/>
            </a:pPr>
            <a:r>
              <a:rPr lang="en-US" sz="140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Examples</a:t>
            </a:r>
            <a:endParaRPr lang="en-US" sz="1400" dirty="0"/>
          </a:p>
          <a:p>
            <a:pPr marL="284480" indent="-284480" algn="l">
              <a:lnSpc>
                <a:spcPct val="119000"/>
              </a:lnSpc>
              <a:buSzPct val="100000"/>
              <a:buFont typeface="+mj-lt"/>
              <a:buAutoNum type="arabicPeriod" startAt="4"/>
            </a:pPr>
            <a:r>
              <a:rPr lang="en-US" sz="140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Non-examples (most important!)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855740" y="4491633"/>
            <a:ext cx="4968552" cy="1158280"/>
          </a:xfrm>
          <a:prstGeom prst="roundRect">
            <a:avLst>
              <a:gd name="adj" fmla="val 6569"/>
            </a:avLst>
          </a:prstGeom>
          <a:solidFill>
            <a:srgbClr val="1D4363"/>
          </a:solidFill>
          <a:ln/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10" y="4756348"/>
            <a:ext cx="226412" cy="18107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444291" y="4683522"/>
            <a:ext cx="4198932" cy="7745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The Non-examples box is the hardest and most valuable. You must reach group agreement before writing.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6323152" y="1579364"/>
            <a:ext cx="3064592" cy="2942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Frayer Model Grid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6323152" y="2057003"/>
            <a:ext cx="5069753" cy="2929731"/>
          </a:xfrm>
          <a:prstGeom prst="roundRect">
            <a:avLst>
              <a:gd name="adj" fmla="val 2597"/>
            </a:avLst>
          </a:prstGeom>
          <a:noFill/>
          <a:ln w="635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329502" y="2063353"/>
            <a:ext cx="2528527" cy="469503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3" name="Text 10"/>
          <p:cNvSpPr/>
          <p:nvPr/>
        </p:nvSpPr>
        <p:spPr>
          <a:xfrm>
            <a:off x="6510571" y="2167434"/>
            <a:ext cx="2772797" cy="258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Definition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8858028" y="2063353"/>
            <a:ext cx="2528527" cy="469503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5" name="Text 12"/>
          <p:cNvSpPr/>
          <p:nvPr/>
        </p:nvSpPr>
        <p:spPr>
          <a:xfrm>
            <a:off x="9042273" y="2167434"/>
            <a:ext cx="2772797" cy="258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Characteristics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6510571" y="2640112"/>
            <a:ext cx="2163212" cy="7745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Write a precise scientific definition in your own words.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9042273" y="2640112"/>
            <a:ext cx="2163212" cy="7745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List key properties: scalar/vector, SI unit, how it varies.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6329502" y="3521869"/>
            <a:ext cx="2528527" cy="472678"/>
          </a:xfrm>
          <a:prstGeom prst="rect">
            <a:avLst/>
          </a:prstGeom>
          <a:solidFill>
            <a:srgbClr val="DFC8AB"/>
          </a:solidFill>
          <a:ln/>
        </p:spPr>
      </p:sp>
      <p:sp>
        <p:nvSpPr>
          <p:cNvPr id="19" name="Text 16"/>
          <p:cNvSpPr/>
          <p:nvPr/>
        </p:nvSpPr>
        <p:spPr>
          <a:xfrm>
            <a:off x="6510571" y="3629124"/>
            <a:ext cx="2772797" cy="258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Examples</a:t>
            </a:r>
            <a:endParaRPr lang="en-US" sz="1400" dirty="0"/>
          </a:p>
        </p:txBody>
      </p:sp>
      <p:sp>
        <p:nvSpPr>
          <p:cNvPr id="20" name="Shape 17"/>
          <p:cNvSpPr/>
          <p:nvPr/>
        </p:nvSpPr>
        <p:spPr>
          <a:xfrm>
            <a:off x="8858028" y="3521869"/>
            <a:ext cx="2528527" cy="472678"/>
          </a:xfrm>
          <a:prstGeom prst="rect">
            <a:avLst/>
          </a:prstGeom>
          <a:solidFill>
            <a:srgbClr val="DFC8AB"/>
          </a:solidFill>
          <a:ln/>
        </p:spPr>
      </p:sp>
      <p:sp>
        <p:nvSpPr>
          <p:cNvPr id="21" name="Text 18"/>
          <p:cNvSpPr/>
          <p:nvPr/>
        </p:nvSpPr>
        <p:spPr>
          <a:xfrm>
            <a:off x="9042273" y="3629124"/>
            <a:ext cx="2772797" cy="258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Non-examples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6510571" y="4101802"/>
            <a:ext cx="2163212" cy="7745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Give at least two real-world examples with values.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9042273" y="4101802"/>
            <a:ext cx="2163212" cy="7745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What does this concept NOT include? This is the key challenge.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6323152" y="5170091"/>
            <a:ext cx="5069753" cy="5163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We will compare grids as a class to settle any disagreements at the end.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195555" y="6016625"/>
            <a:ext cx="11191000" cy="258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19000"/>
              </a:lnSpc>
              <a:buNone/>
            </a:pPr>
            <a:r>
              <a:rPr lang="en-US" sz="140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5140" y="749399"/>
            <a:ext cx="5138311" cy="5887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5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Frayer Review: Mass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805140" y="1664196"/>
            <a:ext cx="11191000" cy="3225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Compare your group's completed grid with the teacher model below.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805140" y="2170113"/>
            <a:ext cx="10581415" cy="2671564"/>
          </a:xfrm>
          <a:prstGeom prst="roundRect">
            <a:avLst>
              <a:gd name="adj" fmla="val 2848"/>
            </a:avLst>
          </a:prstGeom>
          <a:noFill/>
          <a:ln w="635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11490" y="2176463"/>
            <a:ext cx="5284358" cy="469503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6" name="Text 4"/>
          <p:cNvSpPr/>
          <p:nvPr/>
        </p:nvSpPr>
        <p:spPr>
          <a:xfrm>
            <a:off x="992560" y="2280543"/>
            <a:ext cx="5528628" cy="258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Definition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095848" y="2176463"/>
            <a:ext cx="5284358" cy="469503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8" name="Text 6"/>
          <p:cNvSpPr/>
          <p:nvPr/>
        </p:nvSpPr>
        <p:spPr>
          <a:xfrm>
            <a:off x="6280092" y="2280543"/>
            <a:ext cx="5528628" cy="258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Characteristics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92560" y="2753221"/>
            <a:ext cx="4919043" cy="5163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A measure of inertia. The resistance to a change in motion. The quantity of matter contained in an object.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280092" y="2753221"/>
            <a:ext cx="4919043" cy="7745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Scalar quantity. SI unit: </a:t>
            </a:r>
            <a:r>
              <a:rPr lang="en-US" sz="14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kilogram (kg)</a:t>
            </a: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. Has the exact same value everywhere in the universe, regardless of location.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811490" y="3634978"/>
            <a:ext cx="5284358" cy="472678"/>
          </a:xfrm>
          <a:prstGeom prst="rect">
            <a:avLst/>
          </a:prstGeom>
          <a:solidFill>
            <a:srgbClr val="DFC8AB"/>
          </a:solidFill>
          <a:ln/>
        </p:spPr>
      </p:sp>
      <p:sp>
        <p:nvSpPr>
          <p:cNvPr id="12" name="Text 10"/>
          <p:cNvSpPr/>
          <p:nvPr/>
        </p:nvSpPr>
        <p:spPr>
          <a:xfrm>
            <a:off x="992560" y="3742234"/>
            <a:ext cx="5528628" cy="258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Examples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095848" y="3634978"/>
            <a:ext cx="5284358" cy="472678"/>
          </a:xfrm>
          <a:prstGeom prst="rect">
            <a:avLst/>
          </a:prstGeom>
          <a:solidFill>
            <a:srgbClr val="DFC8AB"/>
          </a:solidFill>
          <a:ln/>
        </p:spPr>
      </p:sp>
      <p:sp>
        <p:nvSpPr>
          <p:cNvPr id="14" name="Text 12"/>
          <p:cNvSpPr/>
          <p:nvPr/>
        </p:nvSpPr>
        <p:spPr>
          <a:xfrm>
            <a:off x="6280092" y="3742234"/>
            <a:ext cx="5528628" cy="258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Non-examples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992560" y="4214912"/>
            <a:ext cx="5528628" cy="258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A 2 kg bag of sugar. A 70 kg person. A 1500 kg car.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280092" y="4214912"/>
            <a:ext cx="4919043" cy="5163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700 N (that is a force, not a mass). A value that changes on the Moon. Any quantity measured in newtons.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805140" y="5025033"/>
            <a:ext cx="10581415" cy="641945"/>
          </a:xfrm>
          <a:prstGeom prst="roundRect">
            <a:avLst>
              <a:gd name="adj" fmla="val 11852"/>
            </a:avLst>
          </a:prstGeom>
          <a:solidFill>
            <a:srgbClr val="B6FCB8"/>
          </a:solidFill>
          <a:ln/>
        </p:spPr>
      </p:sp>
      <p:pic>
        <p:nvPicPr>
          <p:cNvPr id="1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210" y="5264348"/>
            <a:ext cx="226412" cy="181074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1393691" y="5216922"/>
            <a:ext cx="10421379" cy="258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Mass is a scalar. It is measured in kg. It never changes with location.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195555" y="5850334"/>
            <a:ext cx="11191000" cy="258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19000"/>
              </a:lnSpc>
              <a:buNone/>
            </a:pPr>
            <a:r>
              <a:rPr lang="en-US" sz="140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7A3A27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1322</Words>
  <Application>Microsoft Office PowerPoint</Application>
  <PresentationFormat>Widescreen</PresentationFormat>
  <Paragraphs>146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Alexandria</vt:lpstr>
      <vt:lpstr>Lexend Bold</vt:lpstr>
      <vt:lpstr>Lexend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REJO</dc:creator>
  <cp:lastModifiedBy>Rejo Raghuvaran</cp:lastModifiedBy>
  <cp:revision>2</cp:revision>
  <dcterms:created xsi:type="dcterms:W3CDTF">2026-06-23T17:02:45Z</dcterms:created>
  <dcterms:modified xsi:type="dcterms:W3CDTF">2026-06-23T17:43:09Z</dcterms:modified>
</cp:coreProperties>
</file>