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embeddedFontLst>
    <p:embeddedFont>
      <p:font typeface="Marcellus" panose="020E0602050203020307" pitchFamily="34" charset="0"/>
      <p:regular r:id="rId16"/>
    </p:embeddedFont>
    <p:embeddedFont>
      <p:font typeface="Montserrat" pitchFamily="2" charset="0"/>
      <p:regular r:id="rId17"/>
      <p:bold r:id="rId18"/>
      <p:italic r:id="rId19"/>
      <p:boldItalic r:id="rId20"/>
    </p:embeddedFont>
    <p:embeddedFont>
      <p:font typeface="Montserrat Bold" pitchFamily="2" charset="0"/>
      <p:regular r:id="rId21"/>
      <p:bold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30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378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thelucidstem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020648-AB22-F215-314F-BB5212CD2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21"/>
            <a:ext cx="12192000" cy="66437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00138"/>
            <a:ext cx="1112115" cy="271264"/>
          </a:xfrm>
          <a:prstGeom prst="roundRect">
            <a:avLst>
              <a:gd name="adj" fmla="val 20486"/>
            </a:avLst>
          </a:prstGeom>
          <a:noFill/>
          <a:ln/>
          <a:effectLst>
            <a:outerShdw blurRad="101600" dist="50800" dir="16200000" algn="bl" rotWithShape="0">
              <a:srgbClr val="FF954F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760790" y="1149747"/>
            <a:ext cx="1523267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3 OF 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574" y="143748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Flight Outcomes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61574" y="2303661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the map by connecting your components to the four key physical outcomes. Use precise linking language on every arrow.</a:t>
            </a:r>
            <a:endParaRPr lang="en-US" sz="16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574" y="2919710"/>
            <a:ext cx="413434" cy="4134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81676" y="291971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Maximum Height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281676" y="3327896"/>
            <a:ext cx="4710788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Which specific component determines the maximum height reached? Link it, and label the arrow with the condition at the peak.</a:t>
            </a:r>
            <a:endParaRPr lang="en-US" sz="16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99132" y="2919710"/>
            <a:ext cx="413434" cy="41344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19233" y="291971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Time of Flight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6819233" y="3327896"/>
            <a:ext cx="4710888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Which component controls the total time in the air? Note that time is the shared variable between both axes.</a:t>
            </a:r>
            <a:endParaRPr lang="en-US" sz="1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574" y="4303613"/>
            <a:ext cx="413434" cy="41344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81676" y="430361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Range</a:t>
            </a:r>
            <a:endParaRPr lang="en-US" sz="2400" dirty="0"/>
          </a:p>
        </p:txBody>
      </p:sp>
      <p:sp>
        <p:nvSpPr>
          <p:cNvPr id="14" name="Text 9"/>
          <p:cNvSpPr/>
          <p:nvPr/>
        </p:nvSpPr>
        <p:spPr>
          <a:xfrm>
            <a:off x="1281676" y="4711799"/>
            <a:ext cx="4710788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 how the time of flight and the horizontal velocity combine to produce the total horizontal range.</a:t>
            </a:r>
            <a:endParaRPr lang="en-US" sz="16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9132" y="4303613"/>
            <a:ext cx="413434" cy="41344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819233" y="4303613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Resultant Velocity</a:t>
            </a:r>
            <a:endParaRPr lang="en-US" sz="2400" dirty="0"/>
          </a:p>
        </p:txBody>
      </p:sp>
      <p:sp>
        <p:nvSpPr>
          <p:cNvPr id="17" name="Text 11"/>
          <p:cNvSpPr/>
          <p:nvPr/>
        </p:nvSpPr>
        <p:spPr>
          <a:xfrm>
            <a:off x="6819233" y="4711799"/>
            <a:ext cx="4710888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 how the horizontal and vertical components combine at any instant using vector addition to give the resultant velocity.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51989" y="554285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2846" y="103862"/>
            <a:ext cx="5981737" cy="751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Complete Structure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95375" y="736621"/>
            <a:ext cx="10598553" cy="4328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group's map against the following verified theoretical links. Every connection below should appear on your map with a clear, accurate label.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2398" y="5422900"/>
            <a:ext cx="2330789" cy="73798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78941" y="5435600"/>
            <a:ext cx="1658797" cy="202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Vertical axis drives time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1378941" y="5789926"/>
            <a:ext cx="2184246" cy="350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vertical motion alone determines the time of flight and the maximum height.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74275" y="5422900"/>
            <a:ext cx="2330888" cy="73798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520818" y="5435600"/>
            <a:ext cx="1560176" cy="202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Time links the axes</a:t>
            </a:r>
            <a:endParaRPr lang="en-US" sz="2000" dirty="0"/>
          </a:p>
        </p:txBody>
      </p:sp>
      <p:sp>
        <p:nvSpPr>
          <p:cNvPr id="10" name="Text 5"/>
          <p:cNvSpPr/>
          <p:nvPr/>
        </p:nvSpPr>
        <p:spPr>
          <a:xfrm>
            <a:off x="4520818" y="5789926"/>
            <a:ext cx="2184345" cy="2335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Time of flight, combined with constant horizontal velocity, gives the total range.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31189" y="5422900"/>
            <a:ext cx="2330789" cy="73798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477732" y="5435600"/>
            <a:ext cx="1995338" cy="202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Resultant by vector addition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7477732" y="5789926"/>
            <a:ext cx="2184246" cy="4671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any instant, the horizontal component and the vertical component are added as vectors to give the resultant velocity.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3906689" y="6560272"/>
            <a:ext cx="7742044" cy="116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0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  <p:pic>
        <p:nvPicPr>
          <p:cNvPr id="18" name="Image 0" descr="preencoded.png">
            <a:extLst>
              <a:ext uri="{FF2B5EF4-FFF2-40B4-BE49-F238E27FC236}">
                <a16:creationId xmlns:a16="http://schemas.microsoft.com/office/drawing/2014/main" id="{B4A4812F-B3AF-5963-BC8F-4D014A426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689" y="1330960"/>
            <a:ext cx="7302317" cy="40758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6503" y="658416"/>
            <a:ext cx="1246454" cy="265609"/>
          </a:xfrm>
          <a:prstGeom prst="roundRect">
            <a:avLst>
              <a:gd name="adj" fmla="val 20595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844132" y="707231"/>
            <a:ext cx="1660781" cy="167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46503" y="988120"/>
            <a:ext cx="5290211" cy="608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Enter Air Resistance</a:t>
            </a:r>
            <a:endParaRPr lang="en-US" sz="3650" dirty="0"/>
          </a:p>
        </p:txBody>
      </p:sp>
      <p:sp>
        <p:nvSpPr>
          <p:cNvPr id="5" name="Text 3"/>
          <p:cNvSpPr/>
          <p:nvPr/>
        </p:nvSpPr>
        <p:spPr>
          <a:xfrm>
            <a:off x="746503" y="1756866"/>
            <a:ext cx="5150813" cy="6298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ideal parabola exists only in a vacuum. In any real environment, drag force acts opposite to the direction of motion, altering the trajectory in three important ways.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746503" y="2566988"/>
            <a:ext cx="2495289" cy="1667768"/>
          </a:xfrm>
          <a:prstGeom prst="roundRect">
            <a:avLst>
              <a:gd name="adj" fmla="val 410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28267" y="2748756"/>
            <a:ext cx="2131761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Reduced height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28267" y="3213199"/>
            <a:ext cx="2131761" cy="839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Air resistance removes kinetic energy, reducing the maximum height reached.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402027" y="2566988"/>
            <a:ext cx="2495289" cy="1667768"/>
          </a:xfrm>
          <a:prstGeom prst="roundRect">
            <a:avLst>
              <a:gd name="adj" fmla="val 410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83791" y="2748756"/>
            <a:ext cx="2131761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Reduced range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583791" y="3213199"/>
            <a:ext cx="2131761" cy="8397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horizontal and vertical speeds are reduced, shortening the total range significantly.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46503" y="4394994"/>
            <a:ext cx="5150813" cy="1247874"/>
          </a:xfrm>
          <a:prstGeom prst="roundRect">
            <a:avLst>
              <a:gd name="adj" fmla="val 548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8267" y="4576763"/>
            <a:ext cx="2340313" cy="304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Asymmetric path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28267" y="5041205"/>
            <a:ext cx="4787284" cy="419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descent is much steeper than the ascent. The trajectory is no longer a symmetric parabola.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36918" y="6169918"/>
            <a:ext cx="11308273" cy="2099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7000"/>
              </a:lnSpc>
              <a:buNone/>
            </a:pPr>
            <a:r>
              <a:rPr lang="en-US" sz="125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599083"/>
            <a:ext cx="988591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5332577" y="648692"/>
            <a:ext cx="139974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EXIT TICKET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3360" y="936427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5233360" y="1802606"/>
            <a:ext cx="629686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Return to your desks. Complete both questions independently and in silence before you leave. Show all working clearly and keep your axes separate.</a:t>
            </a:r>
            <a:endParaRPr lang="en-US" sz="13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3360" y="2633663"/>
            <a:ext cx="6296860" cy="163691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49553" y="3290888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6079179" y="281801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Cliff Problem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6079179" y="3226197"/>
            <a:ext cx="5266697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stone is thrown perfectly horizontally at 8.0 m s-1 from a cliff of height 5.0 m. Calculate the time taken for it to reach the ground, and then calculate the horizontal distance it travels. Take g = 9.81 m s-2.</a:t>
            </a:r>
            <a:endParaRPr lang="en-US" sz="13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435872"/>
            <a:ext cx="6296860" cy="142190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49553" y="4985544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6079179" y="462022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Explanation Question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6079179" y="5028406"/>
            <a:ext cx="526669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exactly one clear sentence, explain why the horizontal velocity of a projectile remains constant throughout its flight when air resistance is ignored.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4623776" y="6043811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AC66F86-DF6D-6C4C-A7DA-92B1E07DD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84"/>
            <a:ext cx="12192000" cy="68446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10146"/>
            <a:ext cx="578401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Projectile Motion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5897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AS Level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7510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Describe the motion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159224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Projectile motion combines constant horizontal velocity with vertical free fall.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751038"/>
            <a:ext cx="309713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Resolve velocity components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159224"/>
            <a:ext cx="351265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Split any launch velocity into its horizontal and vertical components using trigonometry.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3600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63028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751038"/>
            <a:ext cx="2846217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Apply kinematics correctly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159224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constant velocity horizontally and the SUVAT equations vertically.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409356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36383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484588"/>
            <a:ext cx="254211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key quantities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892774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time of flight, range, maximum height, and resultant velocity at any instant.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409356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36383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484588"/>
            <a:ext cx="37466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Describe air resistance qualitatively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892774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 how drag alters the ideal parabolic trajectory.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63284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06064" y="710902"/>
            <a:ext cx="797946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Golden Rule of Independence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577082"/>
            <a:ext cx="10868547" cy="1706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motions are independent. They share only TIME.</a:t>
            </a:r>
            <a:endParaRPr lang="en-US" sz="5150" dirty="0"/>
          </a:p>
        </p:txBody>
      </p:sp>
      <p:sp>
        <p:nvSpPr>
          <p:cNvPr id="4" name="Shape 2"/>
          <p:cNvSpPr/>
          <p:nvPr/>
        </p:nvSpPr>
        <p:spPr>
          <a:xfrm>
            <a:off x="542515" y="3531295"/>
            <a:ext cx="5470686" cy="1433413"/>
          </a:xfrm>
          <a:prstGeom prst="roundRect">
            <a:avLst>
              <a:gd name="adj" fmla="val 8308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36965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Horizontal Motion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07809" y="4170859"/>
            <a:ext cx="514009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air resistance means zero horizontal acceleration. The object travels at a </a:t>
            </a: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constant horizontal velocity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the entire flight. No force acts in this direction.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303904" y="3696593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Vertical Motion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03904" y="4170859"/>
            <a:ext cx="523256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only force acting is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weight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object is in free fall with a constant downward acceleration equal to g (9.81 m s-2). Use the SUVAT equations here.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61574" y="5150743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E0CC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5365055"/>
            <a:ext cx="206667" cy="16529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98830" y="5340846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two motions are coupled by one variable only: the </a:t>
            </a:r>
            <a:r>
              <a:rPr lang="en-US" sz="13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time of flight, t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Solve for t in one axis and use it in the other.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1989" y="59319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ED08D4D-59D5-0723-C948-7310F78E2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" y="0"/>
            <a:ext cx="121800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0"/>
          <p:cNvSpPr/>
          <p:nvPr/>
        </p:nvSpPr>
        <p:spPr>
          <a:xfrm>
            <a:off x="443472" y="58217"/>
            <a:ext cx="1852699" cy="337245"/>
          </a:xfrm>
          <a:prstGeom prst="roundRect">
            <a:avLst>
              <a:gd name="adj" fmla="val 21162"/>
            </a:avLst>
          </a:prstGeom>
          <a:solidFill>
            <a:srgbClr val="FFE0CC"/>
          </a:solidFill>
          <a:ln/>
        </p:spPr>
      </p:sp>
      <p:sp>
        <p:nvSpPr>
          <p:cNvPr id="4" name="Shape 1"/>
          <p:cNvSpPr/>
          <p:nvPr/>
        </p:nvSpPr>
        <p:spPr>
          <a:xfrm>
            <a:off x="532765" y="116856"/>
            <a:ext cx="154543" cy="169898"/>
          </a:xfrm>
          <a:prstGeom prst="rect">
            <a:avLst/>
          </a:prstGeom>
          <a:solidFill>
            <a:srgbClr val="67534F"/>
          </a:solidFill>
          <a:ln/>
        </p:spPr>
      </p:sp>
      <p:sp>
        <p:nvSpPr>
          <p:cNvPr id="5" name="Text 2"/>
          <p:cNvSpPr/>
          <p:nvPr/>
        </p:nvSpPr>
        <p:spPr>
          <a:xfrm>
            <a:off x="711355" y="102865"/>
            <a:ext cx="2180329" cy="209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ALERT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43471" y="348133"/>
            <a:ext cx="6572538" cy="793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Mixed Axis Illusion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443471" y="1105272"/>
            <a:ext cx="8173463" cy="524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reports consistently flag these three errors as the most common causes of lost marks at AS Level. Avoid them completely.</a:t>
            </a:r>
            <a:endParaRPr lang="en-US" sz="16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472" y="1721839"/>
            <a:ext cx="9179806" cy="15433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68493" y="1791370"/>
            <a:ext cx="3357422" cy="396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Using g horizontally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711355" y="2504129"/>
            <a:ext cx="7663475" cy="524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Applying 9.81 m s-2 in the horizontal direction.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Horizontal acceleration is exactly zero. Use distance = speed x time only.</a:t>
            </a:r>
            <a:endParaRPr lang="en-US" sz="16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472" y="3282949"/>
            <a:ext cx="9179806" cy="154332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68493" y="3384533"/>
            <a:ext cx="4505412" cy="396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The object stops at the peak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711355" y="3832794"/>
            <a:ext cx="7663475" cy="5244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Assuming total velocity is zero at maximum height.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Only the </a:t>
            </a:r>
            <a:r>
              <a:rPr lang="en-US" sz="16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vertical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component is zero at the peak. The horizontal velocity is unchanged.</a:t>
            </a:r>
            <a:endParaRPr lang="en-US" sz="16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471" y="4853586"/>
            <a:ext cx="9179805" cy="181039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68493" y="4996913"/>
            <a:ext cx="2777375" cy="396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Mixing axes</a:t>
            </a:r>
            <a:endParaRPr lang="en-US" sz="2400" dirty="0"/>
          </a:p>
        </p:txBody>
      </p:sp>
      <p:sp>
        <p:nvSpPr>
          <p:cNvPr id="16" name="Text 10"/>
          <p:cNvSpPr/>
          <p:nvPr/>
        </p:nvSpPr>
        <p:spPr>
          <a:xfrm>
            <a:off x="719796" y="5533347"/>
            <a:ext cx="7663475" cy="7866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horizontal distance with vertical velocity in the same equation.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Correction: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Keep x-data and y-data in strictly separate columns. They never mix.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t="14566"/>
          <a:stretch>
            <a:fillRect/>
          </a:stretch>
        </p:blipFill>
        <p:spPr>
          <a:xfrm>
            <a:off x="93859" y="1467094"/>
            <a:ext cx="3996828" cy="341471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392943" y="164008"/>
            <a:ext cx="1211331" cy="219571"/>
          </a:xfrm>
          <a:prstGeom prst="roundRect">
            <a:avLst>
              <a:gd name="adj" fmla="val 21513"/>
            </a:avLst>
          </a:prstGeom>
          <a:solidFill>
            <a:srgbClr val="FFE0CC"/>
          </a:solidFill>
          <a:ln/>
        </p:spPr>
      </p:sp>
      <p:sp>
        <p:nvSpPr>
          <p:cNvPr id="4" name="Text 1"/>
          <p:cNvSpPr/>
          <p:nvPr/>
        </p:nvSpPr>
        <p:spPr>
          <a:xfrm>
            <a:off x="4477277" y="206176"/>
            <a:ext cx="1652249" cy="135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 LEARNING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4392943" y="431303"/>
            <a:ext cx="5823400" cy="1050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Concept Mapping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4392943" y="1601688"/>
            <a:ext cx="5823400" cy="337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in groups. The goal is to build a complete structural map of projectile motion using physical concept cards and a large sheet of paper.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392943" y="2316198"/>
            <a:ext cx="426127" cy="632616"/>
          </a:xfrm>
          <a:prstGeom prst="roundRect">
            <a:avLst>
              <a:gd name="adj" fmla="val 1866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429852" y="2316744"/>
            <a:ext cx="326680" cy="6304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4828701" y="2360053"/>
            <a:ext cx="2722511" cy="525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Place and connect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4828700" y="2742242"/>
            <a:ext cx="7258335" cy="337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Arrange the concept cards and join them with drawn arrows.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4392943" y="3150132"/>
            <a:ext cx="426127" cy="632616"/>
          </a:xfrm>
          <a:prstGeom prst="roundRect">
            <a:avLst>
              <a:gd name="adj" fmla="val 1866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429852" y="3150677"/>
            <a:ext cx="326680" cy="6304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800" dirty="0"/>
          </a:p>
        </p:txBody>
      </p:sp>
      <p:sp>
        <p:nvSpPr>
          <p:cNvPr id="13" name="Text 10"/>
          <p:cNvSpPr/>
          <p:nvPr/>
        </p:nvSpPr>
        <p:spPr>
          <a:xfrm>
            <a:off x="4828701" y="3193986"/>
            <a:ext cx="2722511" cy="525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Label every arrow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4828700" y="3576177"/>
            <a:ext cx="7258335" cy="6758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Write the exact relationship, such as "splits into", "is determined by", or "depends on".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4392943" y="4153035"/>
            <a:ext cx="426127" cy="632616"/>
          </a:xfrm>
          <a:prstGeom prst="roundRect">
            <a:avLst>
              <a:gd name="adj" fmla="val 1866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29852" y="4153580"/>
            <a:ext cx="326680" cy="6304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4"/>
          <p:cNvSpPr/>
          <p:nvPr/>
        </p:nvSpPr>
        <p:spPr>
          <a:xfrm>
            <a:off x="4828701" y="4196889"/>
            <a:ext cx="2722511" cy="525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Justify aloud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4828700" y="4579079"/>
            <a:ext cx="7258335" cy="337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learner must verbally justify at least one link to their group.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392943" y="4986968"/>
            <a:ext cx="426127" cy="632616"/>
          </a:xfrm>
          <a:prstGeom prst="roundRect">
            <a:avLst>
              <a:gd name="adj" fmla="val 18667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429852" y="4987514"/>
            <a:ext cx="326680" cy="63043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4828701" y="5030823"/>
            <a:ext cx="2722511" cy="5254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Compare maps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4828700" y="5413013"/>
            <a:ext cx="7258335" cy="337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Groups will share findings at the end to verify reasoning.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1989" y="6133902"/>
            <a:ext cx="11478132" cy="1689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1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5760" y="143032"/>
            <a:ext cx="729438" cy="163215"/>
          </a:xfrm>
          <a:prstGeom prst="roundRect">
            <a:avLst>
              <a:gd name="adj" fmla="val 22876"/>
            </a:avLst>
          </a:prstGeom>
          <a:noFill/>
          <a:ln/>
          <a:effectLst>
            <a:outerShdw blurRad="101600" dist="50800" dir="16200000" algn="bl" rotWithShape="0">
              <a:srgbClr val="FF954F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742433" y="176370"/>
            <a:ext cx="1205676" cy="96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11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1 OF 3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75760" y="336112"/>
            <a:ext cx="3804349" cy="415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Base Branches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8950" y="1065738"/>
            <a:ext cx="10688136" cy="491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Begin constructing your concept map from the centre outward. This first phase establishes the fundamental structure of the entire topic.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-491415" y="2022496"/>
            <a:ext cx="5727443" cy="491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Horizontal Motion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184138" y="2618107"/>
            <a:ext cx="4295971" cy="2745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7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Constant velocity; zero acceleration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766491" y="4084548"/>
            <a:ext cx="3968309" cy="4910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2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Vertical Motion</a:t>
            </a:r>
            <a:endParaRPr lang="en-US" sz="2800" dirty="0"/>
          </a:p>
        </p:txBody>
      </p:sp>
      <p:sp>
        <p:nvSpPr>
          <p:cNvPr id="10" name="Text 7"/>
          <p:cNvSpPr/>
          <p:nvPr/>
        </p:nvSpPr>
        <p:spPr>
          <a:xfrm>
            <a:off x="7766491" y="4634043"/>
            <a:ext cx="4425509" cy="411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87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Free fall; acceleration = g downward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932" y="5089917"/>
            <a:ext cx="11530267" cy="11314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1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Place the central card labelled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Projectile Motion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the middle of your sheet. Draw two branches: one to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horizontal motion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one to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vertical motion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Label the connecting arrows with the rule of independence. Then attach the rule cards: horizontal links to "constant velocity" and vertical links to "free fall, a = g".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822898" y="6265508"/>
            <a:ext cx="7911902" cy="120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1000"/>
              </a:lnSpc>
              <a:buNone/>
            </a:pPr>
            <a:r>
              <a:rPr lang="en-US" sz="12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83BE61A-E1E1-B654-43A8-8C7879155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615" y="902745"/>
            <a:ext cx="5624212" cy="434598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6503" y="480814"/>
            <a:ext cx="985813" cy="231477"/>
          </a:xfrm>
          <a:prstGeom prst="roundRect">
            <a:avLst>
              <a:gd name="adj" fmla="val 21269"/>
            </a:avLst>
          </a:prstGeom>
          <a:noFill/>
          <a:ln/>
          <a:effectLst>
            <a:outerShdw blurRad="101600" dist="50800" dir="16200000" algn="bl" rotWithShape="0">
              <a:srgbClr val="FF954F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834409" y="524768"/>
            <a:ext cx="1419586" cy="143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05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PHASE 2 OF 3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746503" y="764183"/>
            <a:ext cx="4822208" cy="547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4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Launch Data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46503" y="1506438"/>
            <a:ext cx="10698689" cy="448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Extend your map by adding the initial launch conditions. Show precisely how the launch velocity and the launch angle together produce the two working components.</a:t>
            </a:r>
            <a:endParaRPr lang="en-US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239" y="2331194"/>
            <a:ext cx="219764" cy="21977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22543" y="2247205"/>
            <a:ext cx="2580913" cy="5474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Launch velocity u and launch angle theta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1222542" y="3407072"/>
            <a:ext cx="2580913" cy="1054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two quantities are your starting inputs. Place both cards on your map.</a:t>
            </a:r>
            <a:endParaRPr lang="en-US" sz="16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22634" y="2331194"/>
            <a:ext cx="219764" cy="21977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41714" y="2247205"/>
            <a:ext cx="2163212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Horizontal component</a:t>
            </a:r>
            <a:endParaRPr lang="en-US" sz="2400" dirty="0"/>
          </a:p>
        </p:txBody>
      </p:sp>
      <p:sp>
        <p:nvSpPr>
          <p:cNvPr id="11" name="Text 7"/>
          <p:cNvSpPr/>
          <p:nvPr/>
        </p:nvSpPr>
        <p:spPr>
          <a:xfrm>
            <a:off x="4500548" y="3281064"/>
            <a:ext cx="2581012" cy="1054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Link to a card labelled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 cos(theta)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arrow label should read "resolved as".</a:t>
            </a:r>
            <a:endParaRPr lang="en-US" sz="16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3239" y="4720742"/>
            <a:ext cx="219764" cy="21977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22543" y="4601828"/>
            <a:ext cx="2106262" cy="2737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Vertical component</a:t>
            </a:r>
            <a:endParaRPr lang="en-US" sz="2400" dirty="0"/>
          </a:p>
        </p:txBody>
      </p:sp>
      <p:sp>
        <p:nvSpPr>
          <p:cNvPr id="14" name="Text 9"/>
          <p:cNvSpPr/>
          <p:nvPr/>
        </p:nvSpPr>
        <p:spPr>
          <a:xfrm>
            <a:off x="1222543" y="5105194"/>
            <a:ext cx="6250103" cy="735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Link to a card labelled </a:t>
            </a:r>
            <a:r>
              <a:rPr lang="en-US" sz="16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u sin(theta)</a:t>
            </a:r>
            <a:r>
              <a:rPr lang="en-US" sz="16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arrow label should again read "resolved as".</a:t>
            </a:r>
            <a:endParaRPr lang="en-US" sz="1600" dirty="0"/>
          </a:p>
        </p:txBody>
      </p:sp>
      <p:sp>
        <p:nvSpPr>
          <p:cNvPr id="16" name="Text 10"/>
          <p:cNvSpPr/>
          <p:nvPr/>
        </p:nvSpPr>
        <p:spPr>
          <a:xfrm>
            <a:off x="441710" y="6435918"/>
            <a:ext cx="11308273" cy="1795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2000"/>
              </a:lnSpc>
              <a:buNone/>
            </a:pPr>
            <a:r>
              <a:rPr lang="en-US" sz="115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1091</Words>
  <Application>Microsoft Office PowerPoint</Application>
  <PresentationFormat>Widescreen</PresentationFormat>
  <Paragraphs>124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Montserrat Bold</vt:lpstr>
      <vt:lpstr>Marcellus</vt:lpstr>
      <vt:lpstr>Arial</vt:lpstr>
      <vt:lpstr>Marcellus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4</cp:revision>
  <dcterms:created xsi:type="dcterms:W3CDTF">2026-06-23T07:00:35Z</dcterms:created>
  <dcterms:modified xsi:type="dcterms:W3CDTF">2026-06-23T10:16:01Z</dcterms:modified>
</cp:coreProperties>
</file>