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embeddedFontLst>
    <p:embeddedFont>
      <p:font typeface="Marcellus" panose="020E0602050203020307" pitchFamily="34" charset="0"/>
      <p:regular r:id="rId18"/>
    </p:embeddedFont>
    <p:embeddedFont>
      <p:font typeface="Montserrat" pitchFamily="2" charset="0"/>
      <p:regular r:id="rId19"/>
      <p:bold r:id="rId20"/>
      <p:italic r:id="rId21"/>
      <p:boldItalic r:id="rId22"/>
    </p:embeddedFont>
    <p:embeddedFont>
      <p:font typeface="Montserrat Bold" pitchFamily="2" charset="0"/>
      <p:regular r:id="rId23"/>
      <p:bold r:id="rId2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866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C8AB"/>
          </a:solidFill>
          <a:ln/>
        </p:spPr>
      </p:sp>
      <p:sp>
        <p:nvSpPr>
          <p:cNvPr id="3" name="Shape 1"/>
          <p:cNvSpPr/>
          <p:nvPr/>
        </p:nvSpPr>
        <p:spPr>
          <a:xfrm>
            <a:off x="0" y="0"/>
            <a:ext cx="12191695" cy="6858000"/>
          </a:xfrm>
          <a:prstGeom prst="rect">
            <a:avLst/>
          </a:prstGeom>
          <a:solidFill>
            <a:srgbClr val="FFFFF4">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thelucidstem.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5699479" y="2687836"/>
            <a:ext cx="5364524"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Scalars and Vectors</a:t>
            </a:r>
            <a:endParaRPr lang="en-US" sz="3700" dirty="0"/>
          </a:p>
        </p:txBody>
      </p:sp>
      <p:sp>
        <p:nvSpPr>
          <p:cNvPr id="4" name="Text 1"/>
          <p:cNvSpPr/>
          <p:nvPr/>
        </p:nvSpPr>
        <p:spPr>
          <a:xfrm>
            <a:off x="5233360" y="3554016"/>
            <a:ext cx="6296860" cy="616049"/>
          </a:xfrm>
          <a:prstGeom prst="rect">
            <a:avLst/>
          </a:prstGeom>
          <a:noFill/>
          <a:ln/>
        </p:spPr>
        <p:txBody>
          <a:bodyPr wrap="square" lIns="0" tIns="0" rIns="0" bIns="0" rtlCol="0" anchor="t"/>
          <a:lstStyle/>
          <a:p>
            <a:pPr marL="0" indent="0" algn="ctr">
              <a:lnSpc>
                <a:spcPct val="108000"/>
              </a:lnSpc>
              <a:spcAft>
                <a:spcPts val="1450"/>
              </a:spcAft>
              <a:buNone/>
            </a:pPr>
            <a:r>
              <a:rPr lang="en-US" sz="1300" dirty="0">
                <a:solidFill>
                  <a:srgbClr val="67534F"/>
                </a:solidFill>
                <a:latin typeface="Montserrat" pitchFamily="34" charset="0"/>
                <a:ea typeface="Montserrat" pitchFamily="34" charset="-122"/>
                <a:cs typeface="Montserrat" pitchFamily="34" charset="-120"/>
              </a:rPr>
              <a:t>Cambridge International AS &amp; A Level Physics 9702</a:t>
            </a:r>
            <a:endParaRPr lang="en-US" sz="1300" dirty="0"/>
          </a:p>
          <a:p>
            <a:pPr marL="0" indent="0" algn="ct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661574" y="1370013"/>
            <a:ext cx="1548667" cy="271264"/>
          </a:xfrm>
          <a:prstGeom prst="roundRect">
            <a:avLst>
              <a:gd name="adj" fmla="val 20486"/>
            </a:avLst>
          </a:prstGeom>
          <a:solidFill>
            <a:srgbClr val="FFE0CC"/>
          </a:solidFill>
          <a:ln/>
        </p:spPr>
      </p:sp>
      <p:sp>
        <p:nvSpPr>
          <p:cNvPr id="3" name="Text 1"/>
          <p:cNvSpPr/>
          <p:nvPr/>
        </p:nvSpPr>
        <p:spPr>
          <a:xfrm>
            <a:off x="760790" y="1419622"/>
            <a:ext cx="1959819"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PROMPT 1: ANSWER</a:t>
            </a:r>
            <a:endParaRPr lang="en-US" sz="1000" dirty="0"/>
          </a:p>
        </p:txBody>
      </p:sp>
      <p:sp>
        <p:nvSpPr>
          <p:cNvPr id="4" name="Text 2"/>
          <p:cNvSpPr/>
          <p:nvPr/>
        </p:nvSpPr>
        <p:spPr>
          <a:xfrm>
            <a:off x="661574" y="1889323"/>
            <a:ext cx="6104380"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Did your pair get it right?</a:t>
            </a:r>
            <a:endParaRPr lang="en-US" sz="3700" dirty="0"/>
          </a:p>
        </p:txBody>
      </p:sp>
      <p:sp>
        <p:nvSpPr>
          <p:cNvPr id="5" name="Shape 3"/>
          <p:cNvSpPr/>
          <p:nvPr/>
        </p:nvSpPr>
        <p:spPr>
          <a:xfrm>
            <a:off x="661574" y="2755503"/>
            <a:ext cx="3512653" cy="1521123"/>
          </a:xfrm>
          <a:prstGeom prst="roundRect">
            <a:avLst>
              <a:gd name="adj" fmla="val 4567"/>
            </a:avLst>
          </a:prstGeom>
          <a:solidFill>
            <a:srgbClr val="FFFFF4"/>
          </a:solidFill>
          <a:ln w="19050">
            <a:solidFill>
              <a:srgbClr val="FFE0CC"/>
            </a:solidFill>
            <a:prstDash val="solid"/>
          </a:ln>
        </p:spPr>
      </p:sp>
      <p:sp>
        <p:nvSpPr>
          <p:cNvPr id="6" name="Text 4"/>
          <p:cNvSpPr/>
          <p:nvPr/>
        </p:nvSpPr>
        <p:spPr>
          <a:xfrm>
            <a:off x="845918" y="2939852"/>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Is 8 N Always True?</a:t>
            </a:r>
            <a:endParaRPr lang="en-US" sz="1850" dirty="0"/>
          </a:p>
        </p:txBody>
      </p:sp>
      <p:sp>
        <p:nvSpPr>
          <p:cNvPr id="7" name="Text 5"/>
          <p:cNvSpPr/>
          <p:nvPr/>
        </p:nvSpPr>
        <p:spPr>
          <a:xfrm>
            <a:off x="845918" y="3348038"/>
            <a:ext cx="3143965" cy="645021"/>
          </a:xfrm>
          <a:prstGeom prst="rect">
            <a:avLst/>
          </a:prstGeom>
          <a:noFill/>
          <a:ln/>
        </p:spPr>
        <p:txBody>
          <a:bodyPr wrap="square" lIns="0" tIns="0" rIns="0" bIns="0" rtlCol="0" anchor="t">
            <a:normAutofit/>
          </a:bodyPr>
          <a:lstStyle/>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No.</a:t>
            </a:r>
            <a:r>
              <a:rPr lang="en-US" sz="1300" dirty="0">
                <a:solidFill>
                  <a:srgbClr val="67534F"/>
                </a:solidFill>
                <a:latin typeface="Montserrat" pitchFamily="34" charset="0"/>
                <a:ea typeface="Montserrat" pitchFamily="34" charset="-122"/>
                <a:cs typeface="Montserrat" pitchFamily="34" charset="-120"/>
              </a:rPr>
              <a:t> It is only true if the two forces act in the exact same direction (0 degrees between them).</a:t>
            </a:r>
            <a:endParaRPr lang="en-US" sz="1300" dirty="0"/>
          </a:p>
        </p:txBody>
      </p:sp>
      <p:sp>
        <p:nvSpPr>
          <p:cNvPr id="8" name="Shape 6"/>
          <p:cNvSpPr/>
          <p:nvPr/>
        </p:nvSpPr>
        <p:spPr>
          <a:xfrm>
            <a:off x="4339521" y="2755503"/>
            <a:ext cx="3512653" cy="1521123"/>
          </a:xfrm>
          <a:prstGeom prst="roundRect">
            <a:avLst>
              <a:gd name="adj" fmla="val 4567"/>
            </a:avLst>
          </a:prstGeom>
          <a:solidFill>
            <a:srgbClr val="FFFFF4"/>
          </a:solidFill>
          <a:ln w="19050">
            <a:solidFill>
              <a:srgbClr val="FFE0CC"/>
            </a:solidFill>
            <a:prstDash val="solid"/>
          </a:ln>
        </p:spPr>
      </p:sp>
      <p:sp>
        <p:nvSpPr>
          <p:cNvPr id="9" name="Text 7"/>
          <p:cNvSpPr/>
          <p:nvPr/>
        </p:nvSpPr>
        <p:spPr>
          <a:xfrm>
            <a:off x="4523865" y="2939852"/>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Maximum Resultant</a:t>
            </a:r>
            <a:endParaRPr lang="en-US" sz="1850" dirty="0"/>
          </a:p>
        </p:txBody>
      </p:sp>
      <p:sp>
        <p:nvSpPr>
          <p:cNvPr id="10" name="Text 8"/>
          <p:cNvSpPr/>
          <p:nvPr/>
        </p:nvSpPr>
        <p:spPr>
          <a:xfrm>
            <a:off x="4523865" y="3348038"/>
            <a:ext cx="3143965" cy="744240"/>
          </a:xfrm>
          <a:prstGeom prst="rect">
            <a:avLst/>
          </a:prstGeom>
          <a:noFill/>
          <a:ln/>
        </p:spPr>
        <p:txBody>
          <a:bodyPr wrap="squar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5 + 3 = </a:t>
            </a:r>
            <a:r>
              <a:rPr lang="en-US" sz="1300" b="1" dirty="0">
                <a:solidFill>
                  <a:srgbClr val="67534F"/>
                </a:solidFill>
                <a:latin typeface="Montserrat Bold" pitchFamily="34" charset="0"/>
                <a:ea typeface="Montserrat Bold" pitchFamily="34" charset="-122"/>
                <a:cs typeface="Montserrat Bold" pitchFamily="34" charset="-120"/>
              </a:rPr>
              <a:t>8 N</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Forces act in the </a:t>
            </a:r>
            <a:r>
              <a:rPr lang="en-US" sz="1300" b="1" dirty="0">
                <a:solidFill>
                  <a:srgbClr val="67534F"/>
                </a:solidFill>
                <a:latin typeface="Montserrat Bold" pitchFamily="34" charset="0"/>
                <a:ea typeface="Montserrat Bold" pitchFamily="34" charset="-122"/>
                <a:cs typeface="Montserrat Bold" pitchFamily="34" charset="-120"/>
              </a:rPr>
              <a:t>same direction</a:t>
            </a:r>
            <a:r>
              <a:rPr lang="en-US" sz="1300" dirty="0">
                <a:solidFill>
                  <a:srgbClr val="67534F"/>
                </a:solidFill>
                <a:latin typeface="Montserrat" pitchFamily="34" charset="0"/>
                <a:ea typeface="Montserrat" pitchFamily="34" charset="-122"/>
                <a:cs typeface="Montserrat" pitchFamily="34" charset="-120"/>
              </a:rPr>
              <a:t>. The vectors add fully.</a:t>
            </a:r>
            <a:endParaRPr lang="en-US" sz="1300" dirty="0"/>
          </a:p>
        </p:txBody>
      </p:sp>
      <p:sp>
        <p:nvSpPr>
          <p:cNvPr id="11" name="Shape 9"/>
          <p:cNvSpPr/>
          <p:nvPr/>
        </p:nvSpPr>
        <p:spPr>
          <a:xfrm>
            <a:off x="8017468" y="2755503"/>
            <a:ext cx="3512653" cy="1521123"/>
          </a:xfrm>
          <a:prstGeom prst="roundRect">
            <a:avLst>
              <a:gd name="adj" fmla="val 4567"/>
            </a:avLst>
          </a:prstGeom>
          <a:solidFill>
            <a:srgbClr val="FFFFF4"/>
          </a:solidFill>
          <a:ln w="19050">
            <a:solidFill>
              <a:srgbClr val="FFE0CC"/>
            </a:solidFill>
            <a:prstDash val="solid"/>
          </a:ln>
        </p:spPr>
      </p:sp>
      <p:sp>
        <p:nvSpPr>
          <p:cNvPr id="12" name="Text 10"/>
          <p:cNvSpPr/>
          <p:nvPr/>
        </p:nvSpPr>
        <p:spPr>
          <a:xfrm>
            <a:off x="8201812" y="2939852"/>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Minimum Resultant</a:t>
            </a:r>
            <a:endParaRPr lang="en-US" sz="1850" dirty="0"/>
          </a:p>
        </p:txBody>
      </p:sp>
      <p:sp>
        <p:nvSpPr>
          <p:cNvPr id="13" name="Text 11"/>
          <p:cNvSpPr/>
          <p:nvPr/>
        </p:nvSpPr>
        <p:spPr>
          <a:xfrm>
            <a:off x="8201812" y="3348038"/>
            <a:ext cx="3143965" cy="744240"/>
          </a:xfrm>
          <a:prstGeom prst="rect">
            <a:avLst/>
          </a:prstGeom>
          <a:noFill/>
          <a:ln/>
        </p:spPr>
        <p:txBody>
          <a:bodyPr wrap="squar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5 - 3 = </a:t>
            </a:r>
            <a:r>
              <a:rPr lang="en-US" sz="1300" b="1" dirty="0">
                <a:solidFill>
                  <a:srgbClr val="67534F"/>
                </a:solidFill>
                <a:latin typeface="Montserrat Bold" pitchFamily="34" charset="0"/>
                <a:ea typeface="Montserrat Bold" pitchFamily="34" charset="-122"/>
                <a:cs typeface="Montserrat Bold" pitchFamily="34" charset="-120"/>
              </a:rPr>
              <a:t>2 N</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Forces act in </a:t>
            </a:r>
            <a:r>
              <a:rPr lang="en-US" sz="1300" b="1" dirty="0">
                <a:solidFill>
                  <a:srgbClr val="67534F"/>
                </a:solidFill>
                <a:latin typeface="Montserrat Bold" pitchFamily="34" charset="0"/>
                <a:ea typeface="Montserrat Bold" pitchFamily="34" charset="-122"/>
                <a:cs typeface="Montserrat Bold" pitchFamily="34" charset="-120"/>
              </a:rPr>
              <a:t>opposite directions</a:t>
            </a:r>
            <a:r>
              <a:rPr lang="en-US" sz="1300" dirty="0">
                <a:solidFill>
                  <a:srgbClr val="67534F"/>
                </a:solidFill>
                <a:latin typeface="Montserrat" pitchFamily="34" charset="0"/>
                <a:ea typeface="Montserrat" pitchFamily="34" charset="-122"/>
                <a:cs typeface="Montserrat" pitchFamily="34" charset="-120"/>
              </a:rPr>
              <a:t>. The vectors partially cancel.</a:t>
            </a:r>
            <a:endParaRPr lang="en-US" sz="1300" dirty="0"/>
          </a:p>
        </p:txBody>
      </p:sp>
      <p:sp>
        <p:nvSpPr>
          <p:cNvPr id="14" name="Shape 12"/>
          <p:cNvSpPr/>
          <p:nvPr/>
        </p:nvSpPr>
        <p:spPr>
          <a:xfrm>
            <a:off x="661574" y="4462661"/>
            <a:ext cx="10868547" cy="810220"/>
          </a:xfrm>
          <a:prstGeom prst="roundRect">
            <a:avLst>
              <a:gd name="adj" fmla="val 8574"/>
            </a:avLst>
          </a:prstGeom>
          <a:solidFill>
            <a:srgbClr val="FFE0CC"/>
          </a:solidFill>
          <a:ln/>
        </p:spPr>
      </p:sp>
      <p:pic>
        <p:nvPicPr>
          <p:cNvPr id="15" name="Image 0" descr="preencoded.png"/>
          <p:cNvPicPr>
            <a:picLocks noChangeAspect="1"/>
          </p:cNvPicPr>
          <p:nvPr/>
        </p:nvPicPr>
        <p:blipFill>
          <a:blip r:embed="rId3"/>
          <a:stretch>
            <a:fillRect/>
          </a:stretch>
        </p:blipFill>
        <p:spPr>
          <a:xfrm>
            <a:off x="826868" y="4676973"/>
            <a:ext cx="206667" cy="165298"/>
          </a:xfrm>
          <a:prstGeom prst="rect">
            <a:avLst/>
          </a:prstGeom>
        </p:spPr>
      </p:pic>
      <p:sp>
        <p:nvSpPr>
          <p:cNvPr id="16" name="Text 13"/>
          <p:cNvSpPr/>
          <p:nvPr/>
        </p:nvSpPr>
        <p:spPr>
          <a:xfrm>
            <a:off x="1198830" y="4652764"/>
            <a:ext cx="10165996"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000000"/>
                </a:solidFill>
                <a:latin typeface="Montserrat" pitchFamily="34" charset="0"/>
                <a:ea typeface="Montserrat" pitchFamily="34" charset="-122"/>
                <a:cs typeface="Montserrat" pitchFamily="34" charset="-120"/>
              </a:rPr>
              <a:t>Key takeaway: The resultant of two fixed vectors depends completely on the angle between them. Any value between 2 N and 8 N is physically possible.</a:t>
            </a:r>
            <a:endParaRPr lang="en-US" sz="1300" dirty="0"/>
          </a:p>
        </p:txBody>
      </p:sp>
      <p:sp>
        <p:nvSpPr>
          <p:cNvPr id="17" name="Text 14"/>
          <p:cNvSpPr/>
          <p:nvPr/>
        </p:nvSpPr>
        <p:spPr>
          <a:xfrm>
            <a:off x="51989" y="5458916"/>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661574" y="1088132"/>
            <a:ext cx="1505012" cy="271264"/>
          </a:xfrm>
          <a:prstGeom prst="roundRect">
            <a:avLst>
              <a:gd name="adj" fmla="val 20486"/>
            </a:avLst>
          </a:prstGeom>
          <a:solidFill>
            <a:srgbClr val="FFE0CC"/>
          </a:solidFill>
          <a:ln/>
        </p:spPr>
      </p:sp>
      <p:sp>
        <p:nvSpPr>
          <p:cNvPr id="3" name="Text 1"/>
          <p:cNvSpPr/>
          <p:nvPr/>
        </p:nvSpPr>
        <p:spPr>
          <a:xfrm>
            <a:off x="760790" y="1137741"/>
            <a:ext cx="1916164"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THINK-PAIR-SHARE</a:t>
            </a:r>
            <a:endParaRPr lang="en-US" sz="1000" dirty="0"/>
          </a:p>
        </p:txBody>
      </p:sp>
      <p:sp>
        <p:nvSpPr>
          <p:cNvPr id="4" name="Text 2"/>
          <p:cNvSpPr/>
          <p:nvPr/>
        </p:nvSpPr>
        <p:spPr>
          <a:xfrm>
            <a:off x="2510072" y="1607443"/>
            <a:ext cx="7171451" cy="853083"/>
          </a:xfrm>
          <a:prstGeom prst="rect">
            <a:avLst/>
          </a:prstGeom>
          <a:noFill/>
          <a:ln/>
        </p:spPr>
        <p:txBody>
          <a:bodyPr wrap="none" lIns="0" tIns="0" rIns="0" bIns="0" rtlCol="0" anchor="t"/>
          <a:lstStyle/>
          <a:p>
            <a:pPr marL="0" indent="0" algn="ctr">
              <a:lnSpc>
                <a:spcPct val="108000"/>
              </a:lnSpc>
              <a:buNone/>
            </a:pPr>
            <a:r>
              <a:rPr lang="en-US" sz="5150" dirty="0">
                <a:solidFill>
                  <a:srgbClr val="532418"/>
                </a:solidFill>
                <a:latin typeface="Marcellus" pitchFamily="34" charset="0"/>
                <a:ea typeface="Marcellus" pitchFamily="34" charset="-122"/>
                <a:cs typeface="Marcellus" pitchFamily="34" charset="-120"/>
              </a:rPr>
              <a:t>Prompt 2</a:t>
            </a:r>
            <a:endParaRPr lang="en-US" sz="5150" dirty="0"/>
          </a:p>
        </p:txBody>
      </p:sp>
      <p:sp>
        <p:nvSpPr>
          <p:cNvPr id="5" name="Text 3"/>
          <p:cNvSpPr/>
          <p:nvPr/>
        </p:nvSpPr>
        <p:spPr>
          <a:xfrm>
            <a:off x="2836792" y="2708573"/>
            <a:ext cx="6518112"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Which Part Does the Work?</a:t>
            </a:r>
            <a:endParaRPr lang="en-US" sz="3700" dirty="0"/>
          </a:p>
        </p:txBody>
      </p:sp>
      <p:sp>
        <p:nvSpPr>
          <p:cNvPr id="6" name="Shape 4"/>
          <p:cNvSpPr/>
          <p:nvPr/>
        </p:nvSpPr>
        <p:spPr>
          <a:xfrm>
            <a:off x="661574" y="3574752"/>
            <a:ext cx="19050" cy="586978"/>
          </a:xfrm>
          <a:prstGeom prst="roundRect">
            <a:avLst>
              <a:gd name="adj" fmla="val 59999"/>
            </a:avLst>
          </a:prstGeom>
          <a:solidFill>
            <a:srgbClr val="FF954F"/>
          </a:solidFill>
          <a:ln/>
        </p:spPr>
      </p:sp>
      <p:sp>
        <p:nvSpPr>
          <p:cNvPr id="7" name="Text 5"/>
          <p:cNvSpPr/>
          <p:nvPr/>
        </p:nvSpPr>
        <p:spPr>
          <a:xfrm>
            <a:off x="909615" y="3760788"/>
            <a:ext cx="112300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 box is pulled along the ground by a rope at </a:t>
            </a:r>
            <a:r>
              <a:rPr lang="en-US" sz="1300" b="1" dirty="0">
                <a:solidFill>
                  <a:srgbClr val="67534F"/>
                </a:solidFill>
                <a:latin typeface="Montserrat Bold" pitchFamily="34" charset="0"/>
                <a:ea typeface="Montserrat Bold" pitchFamily="34" charset="-122"/>
                <a:cs typeface="Montserrat Bold" pitchFamily="34" charset="-120"/>
              </a:rPr>
              <a:t>30 degrees above the horizontal</a:t>
            </a:r>
            <a:r>
              <a:rPr lang="en-US" sz="1300" dirty="0">
                <a:solidFill>
                  <a:srgbClr val="67534F"/>
                </a:solidFill>
                <a:latin typeface="Montserrat" pitchFamily="34" charset="0"/>
                <a:ea typeface="Montserrat" pitchFamily="34" charset="-122"/>
                <a:cs typeface="Montserrat" pitchFamily="34" charset="-120"/>
              </a:rPr>
              <a:t> with a tension of </a:t>
            </a:r>
            <a:r>
              <a:rPr lang="en-US" sz="1300" b="1" dirty="0">
                <a:solidFill>
                  <a:srgbClr val="67534F"/>
                </a:solidFill>
                <a:latin typeface="Montserrat Bold" pitchFamily="34" charset="0"/>
                <a:ea typeface="Montserrat Bold" pitchFamily="34" charset="-122"/>
                <a:cs typeface="Montserrat Bold" pitchFamily="34" charset="-120"/>
              </a:rPr>
              <a:t>20 N</a:t>
            </a:r>
            <a:r>
              <a:rPr lang="en-US" sz="1300" dirty="0">
                <a:solidFill>
                  <a:srgbClr val="67534F"/>
                </a:solidFill>
                <a:latin typeface="Montserrat" pitchFamily="34" charset="0"/>
                <a:ea typeface="Montserrat" pitchFamily="34" charset="-122"/>
                <a:cs typeface="Montserrat" pitchFamily="34" charset="-120"/>
              </a:rPr>
              <a:t>.</a:t>
            </a:r>
            <a:endParaRPr lang="en-US" sz="1300" dirty="0"/>
          </a:p>
        </p:txBody>
      </p:sp>
      <p:sp>
        <p:nvSpPr>
          <p:cNvPr id="8" name="Shape 6"/>
          <p:cNvSpPr/>
          <p:nvPr/>
        </p:nvSpPr>
        <p:spPr>
          <a:xfrm>
            <a:off x="661574" y="4347865"/>
            <a:ext cx="5351626" cy="1206897"/>
          </a:xfrm>
          <a:prstGeom prst="roundRect">
            <a:avLst>
              <a:gd name="adj" fmla="val 5756"/>
            </a:avLst>
          </a:prstGeom>
          <a:solidFill>
            <a:srgbClr val="FFFFF4"/>
          </a:solidFill>
          <a:ln w="19050">
            <a:solidFill>
              <a:srgbClr val="FFE0CC"/>
            </a:solidFill>
            <a:prstDash val="solid"/>
          </a:ln>
        </p:spPr>
      </p:sp>
      <p:sp>
        <p:nvSpPr>
          <p:cNvPr id="9" name="Text 7"/>
          <p:cNvSpPr/>
          <p:nvPr/>
        </p:nvSpPr>
        <p:spPr>
          <a:xfrm>
            <a:off x="845918" y="4532213"/>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A</a:t>
            </a:r>
            <a:endParaRPr lang="en-US" sz="1850" dirty="0"/>
          </a:p>
        </p:txBody>
      </p:sp>
      <p:sp>
        <p:nvSpPr>
          <p:cNvPr id="10" name="Text 8"/>
          <p:cNvSpPr/>
          <p:nvPr/>
        </p:nvSpPr>
        <p:spPr>
          <a:xfrm>
            <a:off x="845918" y="4940399"/>
            <a:ext cx="498293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Which part of the 20 N force actually moves the box along the ground?</a:t>
            </a:r>
            <a:endParaRPr lang="en-US" sz="1300" dirty="0"/>
          </a:p>
        </p:txBody>
      </p:sp>
      <p:sp>
        <p:nvSpPr>
          <p:cNvPr id="11" name="Shape 9"/>
          <p:cNvSpPr/>
          <p:nvPr/>
        </p:nvSpPr>
        <p:spPr>
          <a:xfrm>
            <a:off x="6178495" y="4347865"/>
            <a:ext cx="5351626" cy="1206897"/>
          </a:xfrm>
          <a:prstGeom prst="roundRect">
            <a:avLst>
              <a:gd name="adj" fmla="val 5756"/>
            </a:avLst>
          </a:prstGeom>
          <a:solidFill>
            <a:srgbClr val="FFFFF4"/>
          </a:solidFill>
          <a:ln w="19050">
            <a:solidFill>
              <a:srgbClr val="FFE0CC"/>
            </a:solidFill>
            <a:prstDash val="solid"/>
          </a:ln>
        </p:spPr>
      </p:sp>
      <p:sp>
        <p:nvSpPr>
          <p:cNvPr id="12" name="Text 10"/>
          <p:cNvSpPr/>
          <p:nvPr/>
        </p:nvSpPr>
        <p:spPr>
          <a:xfrm>
            <a:off x="6362838" y="4532213"/>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B</a:t>
            </a:r>
            <a:endParaRPr lang="en-US" sz="1850" dirty="0"/>
          </a:p>
        </p:txBody>
      </p:sp>
      <p:sp>
        <p:nvSpPr>
          <p:cNvPr id="13" name="Text 11"/>
          <p:cNvSpPr/>
          <p:nvPr/>
        </p:nvSpPr>
        <p:spPr>
          <a:xfrm>
            <a:off x="6362838" y="4940399"/>
            <a:ext cx="4982939"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How exactly would you calculate its numerical value? Show your full method.</a:t>
            </a:r>
            <a:endParaRPr lang="en-US" sz="1300" dirty="0"/>
          </a:p>
        </p:txBody>
      </p:sp>
      <p:sp>
        <p:nvSpPr>
          <p:cNvPr id="14" name="Text 12"/>
          <p:cNvSpPr/>
          <p:nvPr/>
        </p:nvSpPr>
        <p:spPr>
          <a:xfrm>
            <a:off x="51989" y="5740797"/>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831432" y="699591"/>
            <a:ext cx="1526343" cy="260052"/>
          </a:xfrm>
          <a:prstGeom prst="roundRect">
            <a:avLst>
              <a:gd name="adj" fmla="val 20702"/>
            </a:avLst>
          </a:prstGeom>
          <a:solidFill>
            <a:srgbClr val="FFE0CC"/>
          </a:solidFill>
          <a:ln/>
        </p:spPr>
      </p:sp>
      <p:sp>
        <p:nvSpPr>
          <p:cNvPr id="3" name="Text 1"/>
          <p:cNvSpPr/>
          <p:nvPr/>
        </p:nvSpPr>
        <p:spPr>
          <a:xfrm>
            <a:off x="927474" y="747613"/>
            <a:ext cx="1943845" cy="164009"/>
          </a:xfrm>
          <a:prstGeom prst="rect">
            <a:avLst/>
          </a:prstGeom>
          <a:noFill/>
          <a:ln/>
        </p:spPr>
        <p:txBody>
          <a:bodyPr wrap="none" lIns="0" tIns="0" rIns="0" bIns="0" rtlCol="0" anchor="t"/>
          <a:lstStyle/>
          <a:p>
            <a:pPr marL="0" indent="0" algn="l">
              <a:lnSpc>
                <a:spcPct val="107000"/>
              </a:lnSpc>
              <a:buNone/>
            </a:pPr>
            <a:r>
              <a:rPr lang="en-US" sz="1000" dirty="0">
                <a:solidFill>
                  <a:srgbClr val="67534F"/>
                </a:solidFill>
                <a:latin typeface="Montserrat" pitchFamily="34" charset="0"/>
                <a:ea typeface="Montserrat" pitchFamily="34" charset="-122"/>
                <a:cs typeface="Montserrat" pitchFamily="34" charset="-120"/>
              </a:rPr>
              <a:t>PROMPT 2: ANSWER</a:t>
            </a:r>
            <a:endParaRPr lang="en-US" sz="1000" dirty="0"/>
          </a:p>
        </p:txBody>
      </p:sp>
      <p:sp>
        <p:nvSpPr>
          <p:cNvPr id="4" name="Text 2"/>
          <p:cNvSpPr/>
          <p:nvPr/>
        </p:nvSpPr>
        <p:spPr>
          <a:xfrm>
            <a:off x="831432" y="1192411"/>
            <a:ext cx="5932438" cy="598785"/>
          </a:xfrm>
          <a:prstGeom prst="rect">
            <a:avLst/>
          </a:prstGeom>
          <a:noFill/>
          <a:ln/>
        </p:spPr>
        <p:txBody>
          <a:bodyPr wrap="none" lIns="0" tIns="0" rIns="0" bIns="0" rtlCol="0" anchor="t"/>
          <a:lstStyle/>
          <a:p>
            <a:pPr marL="0" indent="0" algn="l">
              <a:lnSpc>
                <a:spcPct val="108000"/>
              </a:lnSpc>
              <a:buNone/>
            </a:pPr>
            <a:r>
              <a:rPr lang="en-US" sz="3600" dirty="0">
                <a:solidFill>
                  <a:srgbClr val="532418"/>
                </a:solidFill>
                <a:latin typeface="Marcellus" pitchFamily="34" charset="0"/>
                <a:ea typeface="Marcellus" pitchFamily="34" charset="-122"/>
                <a:cs typeface="Marcellus" pitchFamily="34" charset="-120"/>
              </a:rPr>
              <a:t>Did your pair get it right?</a:t>
            </a:r>
            <a:endParaRPr lang="en-US" sz="3600" dirty="0"/>
          </a:p>
        </p:txBody>
      </p:sp>
      <p:sp>
        <p:nvSpPr>
          <p:cNvPr id="5" name="Shape 3"/>
          <p:cNvSpPr/>
          <p:nvPr/>
        </p:nvSpPr>
        <p:spPr>
          <a:xfrm>
            <a:off x="716044" y="2023963"/>
            <a:ext cx="5299736" cy="2985691"/>
          </a:xfrm>
          <a:prstGeom prst="roundRect">
            <a:avLst>
              <a:gd name="adj" fmla="val 3864"/>
            </a:avLst>
          </a:prstGeom>
          <a:solidFill>
            <a:srgbClr val="461C11">
              <a:alpha val="95000"/>
            </a:srgbClr>
          </a:solidFill>
          <a:ln/>
        </p:spPr>
      </p:sp>
      <p:sp>
        <p:nvSpPr>
          <p:cNvPr id="6" name="Text 4"/>
          <p:cNvSpPr/>
          <p:nvPr/>
        </p:nvSpPr>
        <p:spPr>
          <a:xfrm>
            <a:off x="876179" y="2179141"/>
            <a:ext cx="5105272" cy="299343"/>
          </a:xfrm>
          <a:prstGeom prst="rect">
            <a:avLst/>
          </a:prstGeom>
          <a:noFill/>
          <a:ln/>
        </p:spPr>
        <p:txBody>
          <a:bodyPr wrap="none" lIns="0" tIns="0" rIns="0" bIns="0" rtlCol="0" anchor="t"/>
          <a:lstStyle/>
          <a:p>
            <a:pPr marL="0" indent="0" algn="l">
              <a:lnSpc>
                <a:spcPct val="108000"/>
              </a:lnSpc>
              <a:buNone/>
            </a:pPr>
            <a:r>
              <a:rPr lang="en-US" sz="1800" dirty="0">
                <a:solidFill>
                  <a:srgbClr val="FFFFFF"/>
                </a:solidFill>
                <a:latin typeface="Marcellus" pitchFamily="34" charset="0"/>
                <a:ea typeface="Marcellus" pitchFamily="34" charset="-122"/>
                <a:cs typeface="Marcellus" pitchFamily="34" charset="-120"/>
              </a:rPr>
              <a:t>The Horizontal Component Moves the Box</a:t>
            </a:r>
            <a:endParaRPr lang="en-US" sz="1800" dirty="0"/>
          </a:p>
        </p:txBody>
      </p:sp>
      <p:sp>
        <p:nvSpPr>
          <p:cNvPr id="7" name="Text 5"/>
          <p:cNvSpPr/>
          <p:nvPr/>
        </p:nvSpPr>
        <p:spPr>
          <a:xfrm>
            <a:off x="876179" y="2633663"/>
            <a:ext cx="4979466" cy="1164530"/>
          </a:xfrm>
          <a:prstGeom prst="rect">
            <a:avLst/>
          </a:prstGeom>
          <a:noFill/>
          <a:ln/>
        </p:spPr>
        <p:txBody>
          <a:bodyPr wrap="square" lIns="0" tIns="0" rIns="0" bIns="0" rtlCol="0" anchor="t">
            <a:normAutofit/>
          </a:bodyPr>
          <a:lstStyle/>
          <a:p>
            <a:pPr marL="0" indent="0" algn="l">
              <a:lnSpc>
                <a:spcPct val="107000"/>
              </a:lnSpc>
              <a:spcAft>
                <a:spcPts val="1050"/>
              </a:spcAft>
              <a:buNone/>
            </a:pPr>
            <a:r>
              <a:rPr lang="en-US" sz="1250" dirty="0">
                <a:solidFill>
                  <a:srgbClr val="FFFFFF"/>
                </a:solidFill>
                <a:latin typeface="Montserrat" pitchFamily="34" charset="0"/>
                <a:ea typeface="Montserrat" pitchFamily="34" charset="-122"/>
                <a:cs typeface="Montserrat" pitchFamily="34" charset="-120"/>
              </a:rPr>
              <a:t>Only the component parallel to the ground produces horizontal displacement.</a:t>
            </a:r>
            <a:endParaRPr lang="en-US" sz="1250" dirty="0"/>
          </a:p>
          <a:p>
            <a:pPr marL="0" indent="0" algn="l">
              <a:lnSpc>
                <a:spcPct val="107000"/>
              </a:lnSpc>
              <a:buNone/>
            </a:pPr>
            <a:r>
              <a:rPr lang="en-US" sz="1250" dirty="0">
                <a:solidFill>
                  <a:srgbClr val="FFFFFF"/>
                </a:solidFill>
                <a:latin typeface="Montserrat" pitchFamily="34" charset="0"/>
                <a:ea typeface="Montserrat" pitchFamily="34" charset="-122"/>
                <a:cs typeface="Montserrat" pitchFamily="34" charset="-120"/>
              </a:rPr>
              <a:t>The vertical component (10 N) acts upward and partially reduces the normal contact force but does not drag the box along the surface.</a:t>
            </a:r>
            <a:endParaRPr lang="en-US" sz="1250" dirty="0"/>
          </a:p>
        </p:txBody>
      </p:sp>
      <p:sp>
        <p:nvSpPr>
          <p:cNvPr id="8" name="Text 6"/>
          <p:cNvSpPr/>
          <p:nvPr/>
        </p:nvSpPr>
        <p:spPr>
          <a:xfrm>
            <a:off x="6297653" y="2179141"/>
            <a:ext cx="2912692" cy="299343"/>
          </a:xfrm>
          <a:prstGeom prst="rect">
            <a:avLst/>
          </a:prstGeom>
          <a:noFill/>
          <a:ln/>
        </p:spPr>
        <p:txBody>
          <a:bodyPr wrap="none" lIns="0" tIns="0" rIns="0" bIns="0" rtlCol="0" anchor="t"/>
          <a:lstStyle/>
          <a:p>
            <a:pPr marL="0" indent="0" algn="l">
              <a:lnSpc>
                <a:spcPct val="108000"/>
              </a:lnSpc>
              <a:buNone/>
            </a:pPr>
            <a:r>
              <a:rPr lang="en-US" sz="1800" dirty="0">
                <a:solidFill>
                  <a:srgbClr val="532418"/>
                </a:solidFill>
                <a:latin typeface="Marcellus" pitchFamily="34" charset="0"/>
                <a:ea typeface="Marcellus" pitchFamily="34" charset="-122"/>
                <a:cs typeface="Marcellus" pitchFamily="34" charset="-120"/>
              </a:rPr>
              <a:t>Full Calculation</a:t>
            </a:r>
            <a:endParaRPr lang="en-US" sz="1800" dirty="0"/>
          </a:p>
        </p:txBody>
      </p:sp>
      <p:sp>
        <p:nvSpPr>
          <p:cNvPr id="9" name="Text 7"/>
          <p:cNvSpPr/>
          <p:nvPr/>
        </p:nvSpPr>
        <p:spPr>
          <a:xfrm>
            <a:off x="6297653" y="2633663"/>
            <a:ext cx="5068959" cy="1238746"/>
          </a:xfrm>
          <a:prstGeom prst="rect">
            <a:avLst/>
          </a:prstGeom>
          <a:noFill/>
          <a:ln/>
        </p:spPr>
        <p:txBody>
          <a:bodyPr wrap="square" lIns="0" tIns="0" rIns="0" bIns="0" rtlCol="0" anchor="t"/>
          <a:lstStyle/>
          <a:p>
            <a:pPr marL="0" indent="0" algn="l">
              <a:lnSpc>
                <a:spcPct val="107000"/>
              </a:lnSpc>
              <a:spcAft>
                <a:spcPts val="1050"/>
              </a:spcAft>
              <a:buNone/>
            </a:pPr>
            <a:r>
              <a:rPr lang="en-US" sz="1250" dirty="0">
                <a:solidFill>
                  <a:srgbClr val="67534F"/>
                </a:solidFill>
                <a:latin typeface="Montserrat" pitchFamily="34" charset="0"/>
                <a:ea typeface="Montserrat" pitchFamily="34" charset="-122"/>
                <a:cs typeface="Montserrat" pitchFamily="34" charset="-120"/>
              </a:rPr>
              <a:t>Horizontal component = F cos(theta)</a:t>
            </a:r>
            <a:endParaRPr lang="en-US" sz="1250" dirty="0"/>
          </a:p>
          <a:p>
            <a:pPr marL="0" indent="0" algn="l">
              <a:lnSpc>
                <a:spcPct val="107000"/>
              </a:lnSpc>
              <a:spcAft>
                <a:spcPts val="1050"/>
              </a:spcAft>
              <a:buNone/>
            </a:pPr>
            <a:r>
              <a:rPr lang="en-US" sz="1250" dirty="0">
                <a:solidFill>
                  <a:srgbClr val="67534F"/>
                </a:solidFill>
                <a:latin typeface="Montserrat" pitchFamily="34" charset="0"/>
                <a:ea typeface="Montserrat" pitchFamily="34" charset="-122"/>
                <a:cs typeface="Montserrat" pitchFamily="34" charset="-120"/>
              </a:rPr>
              <a:t>= 20 x cos(30°)</a:t>
            </a:r>
            <a:endParaRPr lang="en-US" sz="1250" dirty="0"/>
          </a:p>
          <a:p>
            <a:pPr marL="0" indent="0" algn="l">
              <a:lnSpc>
                <a:spcPct val="107000"/>
              </a:lnSpc>
              <a:spcAft>
                <a:spcPts val="1050"/>
              </a:spcAft>
              <a:buNone/>
            </a:pPr>
            <a:r>
              <a:rPr lang="en-US" sz="1250" dirty="0">
                <a:solidFill>
                  <a:srgbClr val="67534F"/>
                </a:solidFill>
                <a:latin typeface="Montserrat" pitchFamily="34" charset="0"/>
                <a:ea typeface="Montserrat" pitchFamily="34" charset="-122"/>
                <a:cs typeface="Montserrat" pitchFamily="34" charset="-120"/>
              </a:rPr>
              <a:t>= 20 x 0.866</a:t>
            </a:r>
            <a:endParaRPr lang="en-US" sz="1250" dirty="0"/>
          </a:p>
          <a:p>
            <a:pPr marL="0" indent="0" algn="l">
              <a:lnSpc>
                <a:spcPct val="107000"/>
              </a:lnSpc>
              <a:buNone/>
            </a:pPr>
            <a:r>
              <a:rPr lang="en-US" sz="1250" dirty="0">
                <a:solidFill>
                  <a:srgbClr val="67534F"/>
                </a:solidFill>
                <a:latin typeface="Montserrat" pitchFamily="34" charset="0"/>
                <a:ea typeface="Montserrat" pitchFamily="34" charset="-122"/>
                <a:cs typeface="Montserrat" pitchFamily="34" charset="-120"/>
              </a:rPr>
              <a:t>= </a:t>
            </a:r>
            <a:r>
              <a:rPr lang="en-US" sz="1250" b="1" dirty="0">
                <a:solidFill>
                  <a:srgbClr val="67534F"/>
                </a:solidFill>
                <a:latin typeface="Montserrat Bold" pitchFamily="34" charset="0"/>
                <a:ea typeface="Montserrat Bold" pitchFamily="34" charset="-122"/>
                <a:cs typeface="Montserrat Bold" pitchFamily="34" charset="-120"/>
              </a:rPr>
              <a:t>17 N</a:t>
            </a:r>
            <a:r>
              <a:rPr lang="en-US" sz="1250" dirty="0">
                <a:solidFill>
                  <a:srgbClr val="67534F"/>
                </a:solidFill>
                <a:latin typeface="Montserrat" pitchFamily="34" charset="0"/>
                <a:ea typeface="Montserrat" pitchFamily="34" charset="-122"/>
                <a:cs typeface="Montserrat" pitchFamily="34" charset="-120"/>
              </a:rPr>
              <a:t> (to 2 s.f.)</a:t>
            </a:r>
            <a:endParaRPr lang="en-US" sz="1250" dirty="0"/>
          </a:p>
        </p:txBody>
      </p:sp>
      <p:sp>
        <p:nvSpPr>
          <p:cNvPr id="10" name="Shape 8"/>
          <p:cNvSpPr/>
          <p:nvPr/>
        </p:nvSpPr>
        <p:spPr>
          <a:xfrm>
            <a:off x="6297653" y="4086920"/>
            <a:ext cx="5068959" cy="19050"/>
          </a:xfrm>
          <a:prstGeom prst="roundRect">
            <a:avLst>
              <a:gd name="adj" fmla="val 59999"/>
            </a:avLst>
          </a:prstGeom>
          <a:solidFill>
            <a:srgbClr val="67534F">
              <a:alpha val="50000"/>
            </a:srgbClr>
          </a:solidFill>
          <a:ln/>
        </p:spPr>
      </p:sp>
      <p:sp>
        <p:nvSpPr>
          <p:cNvPr id="11" name="Text 9"/>
          <p:cNvSpPr/>
          <p:nvPr/>
        </p:nvSpPr>
        <p:spPr>
          <a:xfrm>
            <a:off x="6297653" y="4320480"/>
            <a:ext cx="5068959" cy="549573"/>
          </a:xfrm>
          <a:prstGeom prst="rect">
            <a:avLst/>
          </a:prstGeom>
          <a:noFill/>
          <a:ln/>
        </p:spPr>
        <p:txBody>
          <a:bodyPr wrap="square" lIns="0" tIns="0" rIns="0" bIns="0" rtlCol="0" anchor="t"/>
          <a:lstStyle/>
          <a:p>
            <a:pPr marL="0" indent="0" algn="l">
              <a:lnSpc>
                <a:spcPct val="107000"/>
              </a:lnSpc>
              <a:spcAft>
                <a:spcPts val="1050"/>
              </a:spcAft>
              <a:buNone/>
            </a:pPr>
            <a:r>
              <a:rPr lang="en-US" sz="1250" dirty="0">
                <a:solidFill>
                  <a:srgbClr val="67534F"/>
                </a:solidFill>
                <a:latin typeface="Montserrat" pitchFamily="34" charset="0"/>
                <a:ea typeface="Montserrat" pitchFamily="34" charset="-122"/>
                <a:cs typeface="Montserrat" pitchFamily="34" charset="-120"/>
              </a:rPr>
              <a:t>Vertical component = F sin(theta)</a:t>
            </a:r>
            <a:endParaRPr lang="en-US" sz="1250" dirty="0"/>
          </a:p>
          <a:p>
            <a:pPr marL="0" indent="0" algn="l">
              <a:lnSpc>
                <a:spcPct val="107000"/>
              </a:lnSpc>
              <a:buNone/>
            </a:pPr>
            <a:r>
              <a:rPr lang="en-US" sz="1250" dirty="0">
                <a:solidFill>
                  <a:srgbClr val="67534F"/>
                </a:solidFill>
                <a:latin typeface="Montserrat" pitchFamily="34" charset="0"/>
                <a:ea typeface="Montserrat" pitchFamily="34" charset="-122"/>
                <a:cs typeface="Montserrat" pitchFamily="34" charset="-120"/>
              </a:rPr>
              <a:t>= 20 x sin(30°) = </a:t>
            </a:r>
            <a:r>
              <a:rPr lang="en-US" sz="1250" b="1" dirty="0">
                <a:solidFill>
                  <a:srgbClr val="67534F"/>
                </a:solidFill>
                <a:latin typeface="Montserrat Bold" pitchFamily="34" charset="0"/>
                <a:ea typeface="Montserrat Bold" pitchFamily="34" charset="-122"/>
                <a:cs typeface="Montserrat Bold" pitchFamily="34" charset="-120"/>
              </a:rPr>
              <a:t>10 N</a:t>
            </a:r>
            <a:r>
              <a:rPr lang="en-US" sz="1250" dirty="0">
                <a:solidFill>
                  <a:srgbClr val="67534F"/>
                </a:solidFill>
                <a:latin typeface="Montserrat" pitchFamily="34" charset="0"/>
                <a:ea typeface="Montserrat" pitchFamily="34" charset="-122"/>
                <a:cs typeface="Montserrat" pitchFamily="34" charset="-120"/>
              </a:rPr>
              <a:t> (acts upward only)</a:t>
            </a:r>
            <a:endParaRPr lang="en-US" sz="1250" dirty="0"/>
          </a:p>
        </p:txBody>
      </p:sp>
      <p:sp>
        <p:nvSpPr>
          <p:cNvPr id="12" name="Shape 10"/>
          <p:cNvSpPr/>
          <p:nvPr/>
        </p:nvSpPr>
        <p:spPr>
          <a:xfrm>
            <a:off x="831432" y="5184180"/>
            <a:ext cx="10528830" cy="769144"/>
          </a:xfrm>
          <a:prstGeom prst="roundRect">
            <a:avLst>
              <a:gd name="adj" fmla="val 8749"/>
            </a:avLst>
          </a:prstGeom>
          <a:solidFill>
            <a:srgbClr val="FFE0CC"/>
          </a:solidFill>
          <a:ln/>
        </p:spPr>
      </p:sp>
      <p:pic>
        <p:nvPicPr>
          <p:cNvPr id="13" name="Image 0" descr="preencoded.png"/>
          <p:cNvPicPr>
            <a:picLocks noChangeAspect="1"/>
          </p:cNvPicPr>
          <p:nvPr/>
        </p:nvPicPr>
        <p:blipFill>
          <a:blip r:embed="rId3"/>
          <a:stretch>
            <a:fillRect/>
          </a:stretch>
        </p:blipFill>
        <p:spPr>
          <a:xfrm>
            <a:off x="991567" y="5390158"/>
            <a:ext cx="200218" cy="160139"/>
          </a:xfrm>
          <a:prstGeom prst="rect">
            <a:avLst/>
          </a:prstGeom>
        </p:spPr>
      </p:pic>
      <p:sp>
        <p:nvSpPr>
          <p:cNvPr id="14" name="Text 11"/>
          <p:cNvSpPr/>
          <p:nvPr/>
        </p:nvSpPr>
        <p:spPr>
          <a:xfrm>
            <a:off x="1351921" y="5363766"/>
            <a:ext cx="9848207" cy="409972"/>
          </a:xfrm>
          <a:prstGeom prst="rect">
            <a:avLst/>
          </a:prstGeom>
          <a:noFill/>
          <a:ln/>
        </p:spPr>
        <p:txBody>
          <a:bodyPr wrap="square" lIns="0" tIns="0" rIns="0" bIns="0" rtlCol="0" anchor="t">
            <a:normAutofit/>
          </a:bodyPr>
          <a:lstStyle/>
          <a:p>
            <a:pPr marL="0" indent="0" algn="l">
              <a:lnSpc>
                <a:spcPct val="107000"/>
              </a:lnSpc>
              <a:buNone/>
            </a:pPr>
            <a:r>
              <a:rPr lang="en-US" sz="1250" dirty="0">
                <a:solidFill>
                  <a:srgbClr val="000000"/>
                </a:solidFill>
                <a:latin typeface="Montserrat" pitchFamily="34" charset="0"/>
                <a:ea typeface="Montserrat" pitchFamily="34" charset="-122"/>
                <a:cs typeface="Montserrat" pitchFamily="34" charset="-120"/>
              </a:rPr>
              <a:t>Always identify which component is relevant to the physical situation before calculating. Not all components do useful work in every context.</a:t>
            </a:r>
            <a:endParaRPr lang="en-US" sz="1250" dirty="0"/>
          </a:p>
        </p:txBody>
      </p:sp>
      <p:sp>
        <p:nvSpPr>
          <p:cNvPr id="15" name="Text 12"/>
          <p:cNvSpPr/>
          <p:nvPr/>
        </p:nvSpPr>
        <p:spPr>
          <a:xfrm>
            <a:off x="221848" y="6127849"/>
            <a:ext cx="11138415" cy="204986"/>
          </a:xfrm>
          <a:prstGeom prst="rect">
            <a:avLst/>
          </a:prstGeom>
          <a:noFill/>
          <a:ln/>
        </p:spPr>
        <p:txBody>
          <a:bodyPr wrap="none" lIns="0" tIns="0" rIns="0" bIns="0" rtlCol="0" anchor="t"/>
          <a:lstStyle/>
          <a:p>
            <a:pPr marL="0" indent="0" algn="r">
              <a:lnSpc>
                <a:spcPct val="107000"/>
              </a:lnSpc>
              <a:buNone/>
            </a:pPr>
            <a:r>
              <a:rPr lang="en-US" sz="125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661574" y="980678"/>
            <a:ext cx="1505012" cy="271264"/>
          </a:xfrm>
          <a:prstGeom prst="roundRect">
            <a:avLst>
              <a:gd name="adj" fmla="val 20486"/>
            </a:avLst>
          </a:prstGeom>
          <a:solidFill>
            <a:srgbClr val="FFE0CC"/>
          </a:solidFill>
          <a:ln/>
        </p:spPr>
      </p:sp>
      <p:sp>
        <p:nvSpPr>
          <p:cNvPr id="3" name="Text 1"/>
          <p:cNvSpPr/>
          <p:nvPr/>
        </p:nvSpPr>
        <p:spPr>
          <a:xfrm>
            <a:off x="760790" y="1030288"/>
            <a:ext cx="1916164"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THINK-PAIR-SHARE</a:t>
            </a:r>
            <a:endParaRPr lang="en-US" sz="1000" dirty="0"/>
          </a:p>
        </p:txBody>
      </p:sp>
      <p:sp>
        <p:nvSpPr>
          <p:cNvPr id="4" name="Text 2"/>
          <p:cNvSpPr/>
          <p:nvPr/>
        </p:nvSpPr>
        <p:spPr>
          <a:xfrm>
            <a:off x="2510072" y="1499989"/>
            <a:ext cx="7171451" cy="853083"/>
          </a:xfrm>
          <a:prstGeom prst="rect">
            <a:avLst/>
          </a:prstGeom>
          <a:noFill/>
          <a:ln/>
        </p:spPr>
        <p:txBody>
          <a:bodyPr wrap="none" lIns="0" tIns="0" rIns="0" bIns="0" rtlCol="0" anchor="t"/>
          <a:lstStyle/>
          <a:p>
            <a:pPr marL="0" indent="0" algn="ctr">
              <a:lnSpc>
                <a:spcPct val="108000"/>
              </a:lnSpc>
              <a:buNone/>
            </a:pPr>
            <a:r>
              <a:rPr lang="en-US" sz="5150" dirty="0">
                <a:solidFill>
                  <a:srgbClr val="532418"/>
                </a:solidFill>
                <a:latin typeface="Marcellus" pitchFamily="34" charset="0"/>
                <a:ea typeface="Marcellus" pitchFamily="34" charset="-122"/>
                <a:cs typeface="Marcellus" pitchFamily="34" charset="-120"/>
              </a:rPr>
              <a:t>Prompt 3</a:t>
            </a:r>
            <a:endParaRPr lang="en-US" sz="5150" dirty="0"/>
          </a:p>
        </p:txBody>
      </p:sp>
      <p:sp>
        <p:nvSpPr>
          <p:cNvPr id="5" name="Text 3"/>
          <p:cNvSpPr/>
          <p:nvPr/>
        </p:nvSpPr>
        <p:spPr>
          <a:xfrm>
            <a:off x="2988295" y="2601119"/>
            <a:ext cx="6215105"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Combining Perpendiculars</a:t>
            </a:r>
            <a:endParaRPr lang="en-US" sz="3700" dirty="0"/>
          </a:p>
        </p:txBody>
      </p:sp>
      <p:sp>
        <p:nvSpPr>
          <p:cNvPr id="6" name="Shape 4"/>
          <p:cNvSpPr/>
          <p:nvPr/>
        </p:nvSpPr>
        <p:spPr>
          <a:xfrm>
            <a:off x="661574" y="3467298"/>
            <a:ext cx="19050" cy="586978"/>
          </a:xfrm>
          <a:prstGeom prst="roundRect">
            <a:avLst>
              <a:gd name="adj" fmla="val 59999"/>
            </a:avLst>
          </a:prstGeom>
          <a:solidFill>
            <a:srgbClr val="FF954F"/>
          </a:solidFill>
          <a:ln/>
        </p:spPr>
      </p:sp>
      <p:sp>
        <p:nvSpPr>
          <p:cNvPr id="7" name="Text 5"/>
          <p:cNvSpPr/>
          <p:nvPr/>
        </p:nvSpPr>
        <p:spPr>
          <a:xfrm>
            <a:off x="909615" y="3653334"/>
            <a:ext cx="112300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An object travels </a:t>
            </a:r>
            <a:r>
              <a:rPr lang="en-US" sz="1300" b="1" dirty="0">
                <a:solidFill>
                  <a:srgbClr val="67534F"/>
                </a:solidFill>
                <a:latin typeface="Montserrat Bold" pitchFamily="34" charset="0"/>
                <a:ea typeface="Montserrat Bold" pitchFamily="34" charset="-122"/>
                <a:cs typeface="Montserrat Bold" pitchFamily="34" charset="-120"/>
              </a:rPr>
              <a:t>3.0 m east</a:t>
            </a:r>
            <a:r>
              <a:rPr lang="en-US" sz="1300" dirty="0">
                <a:solidFill>
                  <a:srgbClr val="67534F"/>
                </a:solidFill>
                <a:latin typeface="Montserrat" pitchFamily="34" charset="0"/>
                <a:ea typeface="Montserrat" pitchFamily="34" charset="-122"/>
                <a:cs typeface="Montserrat" pitchFamily="34" charset="-120"/>
              </a:rPr>
              <a:t> and then </a:t>
            </a:r>
            <a:r>
              <a:rPr lang="en-US" sz="1300" b="1" dirty="0">
                <a:solidFill>
                  <a:srgbClr val="67534F"/>
                </a:solidFill>
                <a:latin typeface="Montserrat Bold" pitchFamily="34" charset="0"/>
                <a:ea typeface="Montserrat Bold" pitchFamily="34" charset="-122"/>
                <a:cs typeface="Montserrat Bold" pitchFamily="34" charset="-120"/>
              </a:rPr>
              <a:t>4.0 m north</a:t>
            </a:r>
            <a:r>
              <a:rPr lang="en-US" sz="1300" dirty="0">
                <a:solidFill>
                  <a:srgbClr val="67534F"/>
                </a:solidFill>
                <a:latin typeface="Montserrat" pitchFamily="34" charset="0"/>
                <a:ea typeface="Montserrat" pitchFamily="34" charset="-122"/>
                <a:cs typeface="Montserrat" pitchFamily="34" charset="-120"/>
              </a:rPr>
              <a:t>.</a:t>
            </a:r>
            <a:endParaRPr lang="en-US" sz="1300" dirty="0"/>
          </a:p>
        </p:txBody>
      </p:sp>
      <p:sp>
        <p:nvSpPr>
          <p:cNvPr id="8" name="Shape 6"/>
          <p:cNvSpPr/>
          <p:nvPr/>
        </p:nvSpPr>
        <p:spPr>
          <a:xfrm>
            <a:off x="661574" y="4240411"/>
            <a:ext cx="3512653" cy="1421904"/>
          </a:xfrm>
          <a:prstGeom prst="roundRect">
            <a:avLst>
              <a:gd name="adj" fmla="val 4885"/>
            </a:avLst>
          </a:prstGeom>
          <a:solidFill>
            <a:srgbClr val="FFFFF4"/>
          </a:solidFill>
          <a:ln w="19050">
            <a:solidFill>
              <a:srgbClr val="FFE0CC"/>
            </a:solidFill>
            <a:prstDash val="solid"/>
          </a:ln>
        </p:spPr>
      </p:sp>
      <p:sp>
        <p:nvSpPr>
          <p:cNvPr id="9" name="Text 7"/>
          <p:cNvSpPr/>
          <p:nvPr/>
        </p:nvSpPr>
        <p:spPr>
          <a:xfrm>
            <a:off x="845918" y="442475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A</a:t>
            </a:r>
            <a:endParaRPr lang="en-US" sz="1850" dirty="0"/>
          </a:p>
        </p:txBody>
      </p:sp>
      <p:sp>
        <p:nvSpPr>
          <p:cNvPr id="10" name="Text 8"/>
          <p:cNvSpPr/>
          <p:nvPr/>
        </p:nvSpPr>
        <p:spPr>
          <a:xfrm>
            <a:off x="845918" y="4832945"/>
            <a:ext cx="3143965"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How far is the object from its starting point? What method will you use?</a:t>
            </a:r>
            <a:endParaRPr lang="en-US" sz="1300" dirty="0"/>
          </a:p>
        </p:txBody>
      </p:sp>
      <p:sp>
        <p:nvSpPr>
          <p:cNvPr id="11" name="Shape 9"/>
          <p:cNvSpPr/>
          <p:nvPr/>
        </p:nvSpPr>
        <p:spPr>
          <a:xfrm>
            <a:off x="4339521" y="4240411"/>
            <a:ext cx="3512653" cy="1421904"/>
          </a:xfrm>
          <a:prstGeom prst="roundRect">
            <a:avLst>
              <a:gd name="adj" fmla="val 4885"/>
            </a:avLst>
          </a:prstGeom>
          <a:solidFill>
            <a:srgbClr val="FFFFF4"/>
          </a:solidFill>
          <a:ln w="19050">
            <a:solidFill>
              <a:srgbClr val="FFE0CC"/>
            </a:solidFill>
            <a:prstDash val="solid"/>
          </a:ln>
        </p:spPr>
      </p:sp>
      <p:sp>
        <p:nvSpPr>
          <p:cNvPr id="12" name="Text 10"/>
          <p:cNvSpPr/>
          <p:nvPr/>
        </p:nvSpPr>
        <p:spPr>
          <a:xfrm>
            <a:off x="4523865" y="442475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B</a:t>
            </a:r>
            <a:endParaRPr lang="en-US" sz="1850" dirty="0"/>
          </a:p>
        </p:txBody>
      </p:sp>
      <p:sp>
        <p:nvSpPr>
          <p:cNvPr id="13" name="Text 11"/>
          <p:cNvSpPr/>
          <p:nvPr/>
        </p:nvSpPr>
        <p:spPr>
          <a:xfrm>
            <a:off x="4523865" y="4832945"/>
            <a:ext cx="3143965"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In what exact direction is the object from its start? How do you calculate the angle?</a:t>
            </a:r>
            <a:endParaRPr lang="en-US" sz="1300" dirty="0"/>
          </a:p>
        </p:txBody>
      </p:sp>
      <p:sp>
        <p:nvSpPr>
          <p:cNvPr id="14" name="Shape 12"/>
          <p:cNvSpPr/>
          <p:nvPr/>
        </p:nvSpPr>
        <p:spPr>
          <a:xfrm>
            <a:off x="8017468" y="4240411"/>
            <a:ext cx="3512653" cy="1421904"/>
          </a:xfrm>
          <a:prstGeom prst="roundRect">
            <a:avLst>
              <a:gd name="adj" fmla="val 4885"/>
            </a:avLst>
          </a:prstGeom>
          <a:solidFill>
            <a:srgbClr val="FFFFF4"/>
          </a:solidFill>
          <a:ln w="19050">
            <a:solidFill>
              <a:srgbClr val="FFE0CC"/>
            </a:solidFill>
            <a:prstDash val="solid"/>
          </a:ln>
        </p:spPr>
      </p:sp>
      <p:sp>
        <p:nvSpPr>
          <p:cNvPr id="15" name="Text 13"/>
          <p:cNvSpPr/>
          <p:nvPr/>
        </p:nvSpPr>
        <p:spPr>
          <a:xfrm>
            <a:off x="8201812" y="442475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C</a:t>
            </a:r>
            <a:endParaRPr lang="en-US" sz="1850" dirty="0"/>
          </a:p>
        </p:txBody>
      </p:sp>
      <p:sp>
        <p:nvSpPr>
          <p:cNvPr id="16" name="Text 14"/>
          <p:cNvSpPr/>
          <p:nvPr/>
        </p:nvSpPr>
        <p:spPr>
          <a:xfrm>
            <a:off x="8201812" y="4832945"/>
            <a:ext cx="3143965"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Write out the full mathematics clearly, showing every step.</a:t>
            </a:r>
            <a:endParaRPr lang="en-US" sz="1300" dirty="0"/>
          </a:p>
        </p:txBody>
      </p:sp>
      <p:sp>
        <p:nvSpPr>
          <p:cNvPr id="17" name="Text 15"/>
          <p:cNvSpPr/>
          <p:nvPr/>
        </p:nvSpPr>
        <p:spPr>
          <a:xfrm>
            <a:off x="51989" y="5848350"/>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1680525" y="582811"/>
            <a:ext cx="1279989" cy="207268"/>
          </a:xfrm>
          <a:prstGeom prst="roundRect">
            <a:avLst>
              <a:gd name="adj" fmla="val 21784"/>
            </a:avLst>
          </a:prstGeom>
          <a:solidFill>
            <a:srgbClr val="FFE0CC"/>
          </a:solidFill>
          <a:ln/>
        </p:spPr>
      </p:sp>
      <p:sp>
        <p:nvSpPr>
          <p:cNvPr id="3" name="Text 1"/>
          <p:cNvSpPr/>
          <p:nvPr/>
        </p:nvSpPr>
        <p:spPr>
          <a:xfrm>
            <a:off x="1761089" y="623094"/>
            <a:ext cx="1728447" cy="126702"/>
          </a:xfrm>
          <a:prstGeom prst="rect">
            <a:avLst/>
          </a:prstGeom>
          <a:noFill/>
          <a:ln/>
        </p:spPr>
        <p:txBody>
          <a:bodyPr wrap="none" lIns="0" tIns="0" rIns="0" bIns="0" rtlCol="0" anchor="t"/>
          <a:lstStyle/>
          <a:p>
            <a:pPr marL="0" indent="0" algn="l">
              <a:lnSpc>
                <a:spcPct val="98000"/>
              </a:lnSpc>
              <a:buNone/>
            </a:pPr>
            <a:r>
              <a:rPr lang="en-US" sz="800" dirty="0">
                <a:solidFill>
                  <a:srgbClr val="67534F"/>
                </a:solidFill>
                <a:latin typeface="Montserrat" pitchFamily="34" charset="0"/>
                <a:ea typeface="Montserrat" pitchFamily="34" charset="-122"/>
                <a:cs typeface="Montserrat" pitchFamily="34" charset="-120"/>
              </a:rPr>
              <a:t>PROMPT 3: ANSWER</a:t>
            </a:r>
            <a:endParaRPr lang="en-US" sz="800" dirty="0"/>
          </a:p>
        </p:txBody>
      </p:sp>
      <p:sp>
        <p:nvSpPr>
          <p:cNvPr id="4" name="Text 2"/>
          <p:cNvSpPr/>
          <p:nvPr/>
        </p:nvSpPr>
        <p:spPr>
          <a:xfrm>
            <a:off x="1680525" y="953790"/>
            <a:ext cx="5073523" cy="502245"/>
          </a:xfrm>
          <a:prstGeom prst="rect">
            <a:avLst/>
          </a:prstGeom>
          <a:noFill/>
          <a:ln/>
        </p:spPr>
        <p:txBody>
          <a:bodyPr wrap="none" lIns="0" tIns="0" rIns="0" bIns="0" rtlCol="0" anchor="t"/>
          <a:lstStyle/>
          <a:p>
            <a:pPr marL="0" indent="0" algn="l">
              <a:lnSpc>
                <a:spcPct val="108000"/>
              </a:lnSpc>
              <a:buNone/>
            </a:pPr>
            <a:r>
              <a:rPr lang="en-US" sz="3000" dirty="0">
                <a:solidFill>
                  <a:srgbClr val="532418"/>
                </a:solidFill>
                <a:latin typeface="Marcellus" pitchFamily="34" charset="0"/>
                <a:ea typeface="Marcellus" pitchFamily="34" charset="-122"/>
                <a:cs typeface="Marcellus" pitchFamily="34" charset="-120"/>
              </a:rPr>
              <a:t>Did your pair get it right?</a:t>
            </a:r>
            <a:endParaRPr lang="en-US" sz="3000" dirty="0"/>
          </a:p>
        </p:txBody>
      </p:sp>
      <p:pic>
        <p:nvPicPr>
          <p:cNvPr id="5" name="Image 0" descr="preencoded.png"/>
          <p:cNvPicPr>
            <a:picLocks noChangeAspect="1"/>
          </p:cNvPicPr>
          <p:nvPr/>
        </p:nvPicPr>
        <p:blipFill>
          <a:blip r:embed="rId3"/>
          <a:stretch>
            <a:fillRect/>
          </a:stretch>
        </p:blipFill>
        <p:spPr>
          <a:xfrm>
            <a:off x="1680525" y="1742579"/>
            <a:ext cx="4251417" cy="4251523"/>
          </a:xfrm>
          <a:prstGeom prst="rect">
            <a:avLst/>
          </a:prstGeom>
        </p:spPr>
      </p:pic>
      <p:sp>
        <p:nvSpPr>
          <p:cNvPr id="6" name="Text 3"/>
          <p:cNvSpPr/>
          <p:nvPr/>
        </p:nvSpPr>
        <p:spPr>
          <a:xfrm>
            <a:off x="6266103" y="1728887"/>
            <a:ext cx="3520193" cy="251123"/>
          </a:xfrm>
          <a:prstGeom prst="rect">
            <a:avLst/>
          </a:prstGeom>
          <a:noFill/>
          <a:ln/>
        </p:spPr>
        <p:txBody>
          <a:bodyPr wrap="none" lIns="0" tIns="0" rIns="0" bIns="0" rtlCol="0" anchor="t"/>
          <a:lstStyle/>
          <a:p>
            <a:pPr marL="0" indent="0" algn="l">
              <a:lnSpc>
                <a:spcPct val="108000"/>
              </a:lnSpc>
              <a:buNone/>
            </a:pPr>
            <a:r>
              <a:rPr lang="en-US" sz="1500" dirty="0">
                <a:solidFill>
                  <a:srgbClr val="532418"/>
                </a:solidFill>
                <a:latin typeface="Marcellus" pitchFamily="34" charset="0"/>
                <a:ea typeface="Marcellus" pitchFamily="34" charset="-122"/>
                <a:cs typeface="Marcellus" pitchFamily="34" charset="-120"/>
              </a:rPr>
              <a:t>Magnitude: Pythagoras' Theorem</a:t>
            </a:r>
            <a:endParaRPr lang="en-US" sz="1500" dirty="0"/>
          </a:p>
        </p:txBody>
      </p:sp>
      <p:sp>
        <p:nvSpPr>
          <p:cNvPr id="7" name="Text 4"/>
          <p:cNvSpPr/>
          <p:nvPr/>
        </p:nvSpPr>
        <p:spPr>
          <a:xfrm>
            <a:off x="6266103" y="2089150"/>
            <a:ext cx="4251417" cy="927695"/>
          </a:xfrm>
          <a:prstGeom prst="rect">
            <a:avLst/>
          </a:prstGeom>
          <a:noFill/>
          <a:ln/>
        </p:spPr>
        <p:txBody>
          <a:bodyPr wrap="square" lIns="0" tIns="0" rIns="0" bIns="0" rtlCol="0" anchor="t"/>
          <a:lstStyle/>
          <a:p>
            <a:pPr marL="0" indent="0" algn="l">
              <a:lnSpc>
                <a:spcPct val="98000"/>
              </a:lnSpc>
              <a:spcAft>
                <a:spcPts val="750"/>
              </a:spcAft>
              <a:buNone/>
            </a:pPr>
            <a:r>
              <a:rPr lang="en-US" sz="1050" dirty="0">
                <a:solidFill>
                  <a:srgbClr val="67534F"/>
                </a:solidFill>
                <a:latin typeface="Montserrat" pitchFamily="34" charset="0"/>
                <a:ea typeface="Montserrat" pitchFamily="34" charset="-122"/>
                <a:cs typeface="Montserrat" pitchFamily="34" charset="-120"/>
              </a:rPr>
              <a:t>R = sqrt(3.0² + 4.0²)</a:t>
            </a:r>
            <a:endParaRPr lang="en-US" sz="1050" dirty="0"/>
          </a:p>
          <a:p>
            <a:pPr marL="0" indent="0" algn="l">
              <a:lnSpc>
                <a:spcPct val="98000"/>
              </a:lnSpc>
              <a:spcAft>
                <a:spcPts val="750"/>
              </a:spcAft>
              <a:buNone/>
            </a:pPr>
            <a:r>
              <a:rPr lang="en-US" sz="1050" dirty="0">
                <a:solidFill>
                  <a:srgbClr val="67534F"/>
                </a:solidFill>
                <a:latin typeface="Montserrat" pitchFamily="34" charset="0"/>
                <a:ea typeface="Montserrat" pitchFamily="34" charset="-122"/>
                <a:cs typeface="Montserrat" pitchFamily="34" charset="-120"/>
              </a:rPr>
              <a:t>= sqrt(9.0 + 16.0)</a:t>
            </a:r>
            <a:endParaRPr lang="en-US" sz="1050" dirty="0"/>
          </a:p>
          <a:p>
            <a:pPr marL="0" indent="0" algn="l">
              <a:lnSpc>
                <a:spcPct val="98000"/>
              </a:lnSpc>
              <a:spcAft>
                <a:spcPts val="750"/>
              </a:spcAft>
              <a:buNone/>
            </a:pPr>
            <a:r>
              <a:rPr lang="en-US" sz="1050" dirty="0">
                <a:solidFill>
                  <a:srgbClr val="67534F"/>
                </a:solidFill>
                <a:latin typeface="Montserrat" pitchFamily="34" charset="0"/>
                <a:ea typeface="Montserrat" pitchFamily="34" charset="-122"/>
                <a:cs typeface="Montserrat" pitchFamily="34" charset="-120"/>
              </a:rPr>
              <a:t>= sqrt(25.0)</a:t>
            </a:r>
            <a:endParaRPr lang="en-US" sz="1050" dirty="0"/>
          </a:p>
          <a:p>
            <a:pPr marL="0" indent="0" algn="l">
              <a:lnSpc>
                <a:spcPct val="98000"/>
              </a:lnSpc>
              <a:buNone/>
            </a:pPr>
            <a:r>
              <a:rPr lang="en-US" sz="1050" dirty="0">
                <a:solidFill>
                  <a:srgbClr val="67534F"/>
                </a:solidFill>
                <a:latin typeface="Montserrat" pitchFamily="34" charset="0"/>
                <a:ea typeface="Montserrat" pitchFamily="34" charset="-122"/>
                <a:cs typeface="Montserrat" pitchFamily="34" charset="-120"/>
              </a:rPr>
              <a:t>= </a:t>
            </a:r>
            <a:r>
              <a:rPr lang="en-US" sz="1050" b="1" dirty="0">
                <a:solidFill>
                  <a:srgbClr val="67534F"/>
                </a:solidFill>
                <a:latin typeface="Montserrat Bold" pitchFamily="34" charset="0"/>
                <a:ea typeface="Montserrat Bold" pitchFamily="34" charset="-122"/>
                <a:cs typeface="Montserrat Bold" pitchFamily="34" charset="-120"/>
              </a:rPr>
              <a:t>5.0 m</a:t>
            </a:r>
            <a:endParaRPr lang="en-US" sz="1050" dirty="0"/>
          </a:p>
        </p:txBody>
      </p:sp>
      <p:sp>
        <p:nvSpPr>
          <p:cNvPr id="8" name="Shape 5"/>
          <p:cNvSpPr/>
          <p:nvPr/>
        </p:nvSpPr>
        <p:spPr>
          <a:xfrm>
            <a:off x="6266103" y="3173214"/>
            <a:ext cx="4251417" cy="19050"/>
          </a:xfrm>
          <a:prstGeom prst="roundRect">
            <a:avLst>
              <a:gd name="adj" fmla="val 59999"/>
            </a:avLst>
          </a:prstGeom>
          <a:solidFill>
            <a:srgbClr val="67534F">
              <a:alpha val="50000"/>
            </a:srgbClr>
          </a:solidFill>
          <a:ln/>
        </p:spPr>
      </p:sp>
      <p:sp>
        <p:nvSpPr>
          <p:cNvPr id="9" name="Text 6"/>
          <p:cNvSpPr/>
          <p:nvPr/>
        </p:nvSpPr>
        <p:spPr>
          <a:xfrm>
            <a:off x="6266103" y="3348633"/>
            <a:ext cx="2738567" cy="251123"/>
          </a:xfrm>
          <a:prstGeom prst="rect">
            <a:avLst/>
          </a:prstGeom>
          <a:noFill/>
          <a:ln/>
        </p:spPr>
        <p:txBody>
          <a:bodyPr wrap="none" lIns="0" tIns="0" rIns="0" bIns="0" rtlCol="0" anchor="t"/>
          <a:lstStyle/>
          <a:p>
            <a:pPr marL="0" indent="0" algn="l">
              <a:lnSpc>
                <a:spcPct val="108000"/>
              </a:lnSpc>
              <a:buNone/>
            </a:pPr>
            <a:r>
              <a:rPr lang="en-US" sz="1500" dirty="0">
                <a:solidFill>
                  <a:srgbClr val="532418"/>
                </a:solidFill>
                <a:latin typeface="Marcellus" pitchFamily="34" charset="0"/>
                <a:ea typeface="Marcellus" pitchFamily="34" charset="-122"/>
                <a:cs typeface="Marcellus" pitchFamily="34" charset="-120"/>
              </a:rPr>
              <a:t>Direction: Tangent Ratio</a:t>
            </a:r>
            <a:endParaRPr lang="en-US" sz="1500" dirty="0"/>
          </a:p>
        </p:txBody>
      </p:sp>
      <p:sp>
        <p:nvSpPr>
          <p:cNvPr id="10" name="Text 7"/>
          <p:cNvSpPr/>
          <p:nvPr/>
        </p:nvSpPr>
        <p:spPr>
          <a:xfrm>
            <a:off x="6266103" y="3708896"/>
            <a:ext cx="4251417" cy="671215"/>
          </a:xfrm>
          <a:prstGeom prst="rect">
            <a:avLst/>
          </a:prstGeom>
          <a:noFill/>
          <a:ln/>
        </p:spPr>
        <p:txBody>
          <a:bodyPr wrap="square" lIns="0" tIns="0" rIns="0" bIns="0" rtlCol="0" anchor="t"/>
          <a:lstStyle/>
          <a:p>
            <a:pPr marL="0" indent="0" algn="l">
              <a:lnSpc>
                <a:spcPct val="98000"/>
              </a:lnSpc>
              <a:spcAft>
                <a:spcPts val="750"/>
              </a:spcAft>
              <a:buNone/>
            </a:pPr>
            <a:r>
              <a:rPr lang="en-US" sz="1050" dirty="0">
                <a:solidFill>
                  <a:srgbClr val="67534F"/>
                </a:solidFill>
                <a:latin typeface="Montserrat" pitchFamily="34" charset="0"/>
                <a:ea typeface="Montserrat" pitchFamily="34" charset="-122"/>
                <a:cs typeface="Montserrat" pitchFamily="34" charset="-120"/>
              </a:rPr>
              <a:t>theta = arctan(4.0 / 3.0)</a:t>
            </a:r>
            <a:endParaRPr lang="en-US" sz="1050" dirty="0"/>
          </a:p>
          <a:p>
            <a:pPr marL="0" indent="0" algn="l">
              <a:lnSpc>
                <a:spcPct val="98000"/>
              </a:lnSpc>
              <a:spcAft>
                <a:spcPts val="750"/>
              </a:spcAft>
              <a:buNone/>
            </a:pPr>
            <a:r>
              <a:rPr lang="en-US" sz="1050" dirty="0">
                <a:solidFill>
                  <a:srgbClr val="67534F"/>
                </a:solidFill>
                <a:latin typeface="Montserrat" pitchFamily="34" charset="0"/>
                <a:ea typeface="Montserrat" pitchFamily="34" charset="-122"/>
                <a:cs typeface="Montserrat" pitchFamily="34" charset="-120"/>
              </a:rPr>
              <a:t>= arctan(1.333...)</a:t>
            </a:r>
            <a:endParaRPr lang="en-US" sz="1050" dirty="0"/>
          </a:p>
          <a:p>
            <a:pPr marL="0" indent="0" algn="l">
              <a:lnSpc>
                <a:spcPct val="98000"/>
              </a:lnSpc>
              <a:buNone/>
            </a:pPr>
            <a:r>
              <a:rPr lang="en-US" sz="1050" dirty="0">
                <a:solidFill>
                  <a:srgbClr val="67534F"/>
                </a:solidFill>
                <a:latin typeface="Montserrat" pitchFamily="34" charset="0"/>
                <a:ea typeface="Montserrat" pitchFamily="34" charset="-122"/>
                <a:cs typeface="Montserrat" pitchFamily="34" charset="-120"/>
              </a:rPr>
              <a:t>= </a:t>
            </a:r>
            <a:r>
              <a:rPr lang="en-US" sz="1050" b="1" dirty="0">
                <a:solidFill>
                  <a:srgbClr val="67534F"/>
                </a:solidFill>
                <a:latin typeface="Montserrat Bold" pitchFamily="34" charset="0"/>
                <a:ea typeface="Montserrat Bold" pitchFamily="34" charset="-122"/>
                <a:cs typeface="Montserrat Bold" pitchFamily="34" charset="-120"/>
              </a:rPr>
              <a:t>53 degrees north of east</a:t>
            </a:r>
            <a:endParaRPr lang="en-US" sz="1050" dirty="0"/>
          </a:p>
        </p:txBody>
      </p:sp>
      <p:sp>
        <p:nvSpPr>
          <p:cNvPr id="11" name="Shape 8"/>
          <p:cNvSpPr/>
          <p:nvPr/>
        </p:nvSpPr>
        <p:spPr>
          <a:xfrm>
            <a:off x="6266103" y="4502944"/>
            <a:ext cx="4251417" cy="580033"/>
          </a:xfrm>
          <a:prstGeom prst="roundRect">
            <a:avLst>
              <a:gd name="adj" fmla="val 9730"/>
            </a:avLst>
          </a:prstGeom>
          <a:solidFill>
            <a:srgbClr val="B6FCB8"/>
          </a:solidFill>
          <a:ln/>
        </p:spPr>
      </p:sp>
      <p:pic>
        <p:nvPicPr>
          <p:cNvPr id="12" name="Image 1" descr="preencoded.png"/>
          <p:cNvPicPr>
            <a:picLocks noChangeAspect="1"/>
          </p:cNvPicPr>
          <p:nvPr/>
        </p:nvPicPr>
        <p:blipFill>
          <a:blip r:embed="rId4"/>
          <a:stretch>
            <a:fillRect/>
          </a:stretch>
        </p:blipFill>
        <p:spPr>
          <a:xfrm>
            <a:off x="6400441" y="4673898"/>
            <a:ext cx="167973" cy="134342"/>
          </a:xfrm>
          <a:prstGeom prst="rect">
            <a:avLst/>
          </a:prstGeom>
        </p:spPr>
      </p:pic>
      <p:sp>
        <p:nvSpPr>
          <p:cNvPr id="13" name="Text 9"/>
          <p:cNvSpPr/>
          <p:nvPr/>
        </p:nvSpPr>
        <p:spPr>
          <a:xfrm>
            <a:off x="6702753" y="4634706"/>
            <a:ext cx="3680427" cy="316508"/>
          </a:xfrm>
          <a:prstGeom prst="rect">
            <a:avLst/>
          </a:prstGeom>
          <a:noFill/>
          <a:ln/>
        </p:spPr>
        <p:txBody>
          <a:bodyPr wrap="square" lIns="0" tIns="0" rIns="0" bIns="0" rtlCol="0" anchor="t">
            <a:normAutofit/>
          </a:bodyPr>
          <a:lstStyle/>
          <a:p>
            <a:pPr marL="0" indent="0" algn="l">
              <a:lnSpc>
                <a:spcPct val="98000"/>
              </a:lnSpc>
              <a:buNone/>
            </a:pPr>
            <a:r>
              <a:rPr lang="en-US" sz="1050" dirty="0">
                <a:solidFill>
                  <a:srgbClr val="000000"/>
                </a:solidFill>
                <a:latin typeface="Montserrat" pitchFamily="34" charset="0"/>
                <a:ea typeface="Montserrat" pitchFamily="34" charset="-122"/>
                <a:cs typeface="Montserrat" pitchFamily="34" charset="-120"/>
              </a:rPr>
              <a:t>Full answer: 5.0 m at 53 degrees north of east. Both magnitude and direction must be stated.</a:t>
            </a:r>
            <a:endParaRPr lang="en-US" sz="1050" dirty="0"/>
          </a:p>
        </p:txBody>
      </p:sp>
      <p:sp>
        <p:nvSpPr>
          <p:cNvPr id="14" name="Text 10"/>
          <p:cNvSpPr/>
          <p:nvPr/>
        </p:nvSpPr>
        <p:spPr>
          <a:xfrm>
            <a:off x="1070940" y="6239768"/>
            <a:ext cx="9440229" cy="158254"/>
          </a:xfrm>
          <a:prstGeom prst="rect">
            <a:avLst/>
          </a:prstGeom>
          <a:noFill/>
          <a:ln/>
        </p:spPr>
        <p:txBody>
          <a:bodyPr wrap="none" lIns="0" tIns="0" rIns="0" bIns="0" rtlCol="0" anchor="t"/>
          <a:lstStyle/>
          <a:p>
            <a:pPr marL="0" indent="0" algn="r">
              <a:lnSpc>
                <a:spcPct val="98000"/>
              </a:lnSpc>
              <a:buNone/>
            </a:pPr>
            <a:r>
              <a:rPr lang="en-US" sz="1050" b="1" u="sng" dirty="0">
                <a:solidFill>
                  <a:srgbClr val="FF954F"/>
                </a:solidFill>
                <a:latin typeface="Montserrat Bold" pitchFamily="34" charset="0"/>
                <a:ea typeface="Montserrat Bold" pitchFamily="34" charset="-122"/>
                <a:cs typeface="Montserrat Bold" pitchFamily="34" charset="-120"/>
                <a:hlinkClick r:id="rId5">
                  <a:extLst>
                    <a:ext uri="{A12FA001-AC4F-418D-AE19-62706E023703}">
                      <ahyp:hlinkClr xmlns:ahyp="http://schemas.microsoft.com/office/drawing/2018/hyperlinkcolor" val="tx"/>
                    </a:ext>
                  </a:extLst>
                </a:hlinkClick>
              </a:rPr>
              <a:t>thelucidstem.com</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661574" y="823416"/>
            <a:ext cx="988591" cy="271264"/>
          </a:xfrm>
          <a:prstGeom prst="roundRect">
            <a:avLst>
              <a:gd name="adj" fmla="val 20486"/>
            </a:avLst>
          </a:prstGeom>
          <a:solidFill>
            <a:srgbClr val="FFE0CC"/>
          </a:solidFill>
          <a:ln/>
        </p:spPr>
      </p:sp>
      <p:sp>
        <p:nvSpPr>
          <p:cNvPr id="3" name="Text 1"/>
          <p:cNvSpPr/>
          <p:nvPr/>
        </p:nvSpPr>
        <p:spPr>
          <a:xfrm>
            <a:off x="760790" y="873026"/>
            <a:ext cx="1399743"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EXIT TICKET</a:t>
            </a:r>
            <a:endParaRPr lang="en-US" sz="1000" dirty="0"/>
          </a:p>
        </p:txBody>
      </p:sp>
      <p:sp>
        <p:nvSpPr>
          <p:cNvPr id="4" name="Text 2"/>
          <p:cNvSpPr/>
          <p:nvPr/>
        </p:nvSpPr>
        <p:spPr>
          <a:xfrm>
            <a:off x="661574" y="1342727"/>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Prove It.</a:t>
            </a:r>
            <a:endParaRPr lang="en-US" sz="3700" dirty="0"/>
          </a:p>
        </p:txBody>
      </p:sp>
      <p:sp>
        <p:nvSpPr>
          <p:cNvPr id="5" name="Text 3"/>
          <p:cNvSpPr/>
          <p:nvPr/>
        </p:nvSpPr>
        <p:spPr>
          <a:xfrm>
            <a:off x="661574" y="2208907"/>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Complete both questions independently and in silence before you leave. Show all working clearly.</a:t>
            </a:r>
            <a:endParaRPr lang="en-US" sz="130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1574" y="2609949"/>
            <a:ext cx="5351626" cy="2213273"/>
          </a:xfrm>
          <a:prstGeom prst="rect">
            <a:avLst/>
          </a:prstGeom>
        </p:spPr>
      </p:pic>
      <p:sp>
        <p:nvSpPr>
          <p:cNvPr id="7" name="Text 4"/>
          <p:cNvSpPr/>
          <p:nvPr/>
        </p:nvSpPr>
        <p:spPr>
          <a:xfrm>
            <a:off x="3238121" y="2729012"/>
            <a:ext cx="198433" cy="257969"/>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Marcellus" pitchFamily="34" charset="0"/>
                <a:ea typeface="Marcellus" pitchFamily="34" charset="-122"/>
                <a:cs typeface="Marcellus" pitchFamily="34" charset="-120"/>
              </a:rPr>
              <a:t>1</a:t>
            </a:r>
            <a:endParaRPr lang="en-US" sz="1550" dirty="0"/>
          </a:p>
        </p:txBody>
      </p:sp>
      <p:sp>
        <p:nvSpPr>
          <p:cNvPr id="8" name="Text 5"/>
          <p:cNvSpPr/>
          <p:nvPr/>
        </p:nvSpPr>
        <p:spPr>
          <a:xfrm>
            <a:off x="845918" y="3271441"/>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Vector Resolution</a:t>
            </a:r>
            <a:endParaRPr lang="en-US" sz="1850" dirty="0"/>
          </a:p>
        </p:txBody>
      </p:sp>
      <p:sp>
        <p:nvSpPr>
          <p:cNvPr id="9" name="Text 6"/>
          <p:cNvSpPr/>
          <p:nvPr/>
        </p:nvSpPr>
        <p:spPr>
          <a:xfrm>
            <a:off x="845918" y="3679627"/>
            <a:ext cx="4982939" cy="959247"/>
          </a:xfrm>
          <a:prstGeom prst="rect">
            <a:avLst/>
          </a:prstGeom>
          <a:noFill/>
          <a:ln/>
        </p:spPr>
        <p:txBody>
          <a:bodyPr wrap="squar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 force of </a:t>
            </a:r>
            <a:r>
              <a:rPr lang="en-US" sz="1300" b="1" dirty="0">
                <a:solidFill>
                  <a:srgbClr val="67534F"/>
                </a:solidFill>
                <a:latin typeface="Montserrat Bold" pitchFamily="34" charset="0"/>
                <a:ea typeface="Montserrat Bold" pitchFamily="34" charset="-122"/>
                <a:cs typeface="Montserrat Bold" pitchFamily="34" charset="-120"/>
              </a:rPr>
              <a:t>20 N</a:t>
            </a:r>
            <a:r>
              <a:rPr lang="en-US" sz="1300" dirty="0">
                <a:solidFill>
                  <a:srgbClr val="67534F"/>
                </a:solidFill>
                <a:latin typeface="Montserrat" pitchFamily="34" charset="0"/>
                <a:ea typeface="Montserrat" pitchFamily="34" charset="-122"/>
                <a:cs typeface="Montserrat" pitchFamily="34" charset="-120"/>
              </a:rPr>
              <a:t> acts at </a:t>
            </a:r>
            <a:r>
              <a:rPr lang="en-US" sz="1300" b="1" dirty="0">
                <a:solidFill>
                  <a:srgbClr val="67534F"/>
                </a:solidFill>
                <a:latin typeface="Montserrat Bold" pitchFamily="34" charset="0"/>
                <a:ea typeface="Montserrat Bold" pitchFamily="34" charset="-122"/>
                <a:cs typeface="Montserrat Bold" pitchFamily="34" charset="-120"/>
              </a:rPr>
              <a:t>60 degrees to the horizontal</a:t>
            </a:r>
            <a:r>
              <a:rPr lang="en-US" sz="1300" dirty="0">
                <a:solidFill>
                  <a:srgbClr val="67534F"/>
                </a:solidFill>
                <a:latin typeface="Montserrat" pitchFamily="34" charset="0"/>
                <a:ea typeface="Montserrat" pitchFamily="34" charset="-122"/>
                <a:cs typeface="Montserrat" pitchFamily="34" charset="-120"/>
              </a:rPr>
              <a:t>.</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Calculate its exact horizontal component and its exact vertical component. State the correct units and show full working.</a:t>
            </a:r>
            <a:endParaRPr lang="en-US" sz="1300" dirty="0"/>
          </a:p>
        </p:txBody>
      </p:sp>
      <p:pic>
        <p:nvPicPr>
          <p:cNvPr id="10"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8495" y="2609949"/>
            <a:ext cx="5351626" cy="2213273"/>
          </a:xfrm>
          <a:prstGeom prst="rect">
            <a:avLst/>
          </a:prstGeom>
        </p:spPr>
      </p:pic>
      <p:sp>
        <p:nvSpPr>
          <p:cNvPr id="11" name="Text 7"/>
          <p:cNvSpPr/>
          <p:nvPr/>
        </p:nvSpPr>
        <p:spPr>
          <a:xfrm>
            <a:off x="8755042" y="2729012"/>
            <a:ext cx="198433" cy="257969"/>
          </a:xfrm>
          <a:prstGeom prst="rect">
            <a:avLst/>
          </a:prstGeom>
          <a:noFill/>
          <a:ln/>
        </p:spPr>
        <p:txBody>
          <a:bodyPr wrap="none" lIns="0" tIns="0" rIns="0" bIns="0" rtlCol="0" anchor="ctr"/>
          <a:lstStyle/>
          <a:p>
            <a:pPr marL="0" indent="0" algn="ctr">
              <a:lnSpc>
                <a:spcPct val="100000"/>
              </a:lnSpc>
              <a:buNone/>
            </a:pPr>
            <a:r>
              <a:rPr lang="en-US" sz="1550" dirty="0">
                <a:solidFill>
                  <a:srgbClr val="000000"/>
                </a:solidFill>
                <a:latin typeface="Marcellus" pitchFamily="34" charset="0"/>
                <a:ea typeface="Marcellus" pitchFamily="34" charset="-122"/>
                <a:cs typeface="Marcellus" pitchFamily="34" charset="-120"/>
              </a:rPr>
              <a:t>2</a:t>
            </a:r>
            <a:endParaRPr lang="en-US" sz="1550" dirty="0"/>
          </a:p>
        </p:txBody>
      </p:sp>
      <p:sp>
        <p:nvSpPr>
          <p:cNvPr id="12" name="Text 8"/>
          <p:cNvSpPr/>
          <p:nvPr/>
        </p:nvSpPr>
        <p:spPr>
          <a:xfrm>
            <a:off x="6362838" y="3271441"/>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Resultant Velocity</a:t>
            </a:r>
            <a:endParaRPr lang="en-US" sz="1850" dirty="0"/>
          </a:p>
        </p:txBody>
      </p:sp>
      <p:sp>
        <p:nvSpPr>
          <p:cNvPr id="13" name="Text 9"/>
          <p:cNvSpPr/>
          <p:nvPr/>
        </p:nvSpPr>
        <p:spPr>
          <a:xfrm>
            <a:off x="6362838" y="3679627"/>
            <a:ext cx="4982939" cy="959247"/>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 swimmer heads </a:t>
            </a:r>
            <a:r>
              <a:rPr lang="en-US" sz="1300" b="1" dirty="0">
                <a:solidFill>
                  <a:srgbClr val="67534F"/>
                </a:solidFill>
                <a:latin typeface="Montserrat Bold" pitchFamily="34" charset="0"/>
                <a:ea typeface="Montserrat Bold" pitchFamily="34" charset="-122"/>
                <a:cs typeface="Montserrat Bold" pitchFamily="34" charset="-120"/>
              </a:rPr>
              <a:t>north at 1.2 m/s</a:t>
            </a:r>
            <a:r>
              <a:rPr lang="en-US" sz="1300" dirty="0">
                <a:solidFill>
                  <a:srgbClr val="67534F"/>
                </a:solidFill>
                <a:latin typeface="Montserrat" pitchFamily="34" charset="0"/>
                <a:ea typeface="Montserrat" pitchFamily="34" charset="-122"/>
                <a:cs typeface="Montserrat" pitchFamily="34" charset="-120"/>
              </a:rPr>
              <a:t> across a river that flows </a:t>
            </a:r>
            <a:r>
              <a:rPr lang="en-US" sz="1300" b="1" dirty="0">
                <a:solidFill>
                  <a:srgbClr val="67534F"/>
                </a:solidFill>
                <a:latin typeface="Montserrat Bold" pitchFamily="34" charset="0"/>
                <a:ea typeface="Montserrat Bold" pitchFamily="34" charset="-122"/>
                <a:cs typeface="Montserrat Bold" pitchFamily="34" charset="-120"/>
              </a:rPr>
              <a:t>east at 0.5 m/s</a:t>
            </a:r>
            <a:r>
              <a:rPr lang="en-US" sz="1300" dirty="0">
                <a:solidFill>
                  <a:srgbClr val="67534F"/>
                </a:solidFill>
                <a:latin typeface="Montserrat" pitchFamily="34" charset="0"/>
                <a:ea typeface="Montserrat" pitchFamily="34" charset="-122"/>
                <a:cs typeface="Montserrat" pitchFamily="34" charset="-120"/>
              </a:rPr>
              <a:t>.</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Calculate the magnitude of the swimmer's true resultant velocity. State the direction of travel.</a:t>
            </a:r>
            <a:endParaRPr lang="en-US" sz="1300" dirty="0"/>
          </a:p>
        </p:txBody>
      </p:sp>
      <p:sp>
        <p:nvSpPr>
          <p:cNvPr id="14" name="Shape 10"/>
          <p:cNvSpPr/>
          <p:nvPr/>
        </p:nvSpPr>
        <p:spPr>
          <a:xfrm>
            <a:off x="661574" y="5009257"/>
            <a:ext cx="10868547" cy="810220"/>
          </a:xfrm>
          <a:prstGeom prst="roundRect">
            <a:avLst>
              <a:gd name="adj" fmla="val 8574"/>
            </a:avLst>
          </a:prstGeom>
          <a:solidFill>
            <a:srgbClr val="FFE0CC"/>
          </a:solidFill>
          <a:ln/>
        </p:spPr>
      </p:sp>
      <p:pic>
        <p:nvPicPr>
          <p:cNvPr id="15" name="Image 2" descr="preencoded.png"/>
          <p:cNvPicPr>
            <a:picLocks noChangeAspect="1"/>
          </p:cNvPicPr>
          <p:nvPr/>
        </p:nvPicPr>
        <p:blipFill>
          <a:blip r:embed="rId4"/>
          <a:stretch>
            <a:fillRect/>
          </a:stretch>
        </p:blipFill>
        <p:spPr>
          <a:xfrm>
            <a:off x="826868" y="5223570"/>
            <a:ext cx="206667" cy="165298"/>
          </a:xfrm>
          <a:prstGeom prst="rect">
            <a:avLst/>
          </a:prstGeom>
        </p:spPr>
      </p:pic>
      <p:sp>
        <p:nvSpPr>
          <p:cNvPr id="16" name="Text 11"/>
          <p:cNvSpPr/>
          <p:nvPr/>
        </p:nvSpPr>
        <p:spPr>
          <a:xfrm>
            <a:off x="1198830" y="5199360"/>
            <a:ext cx="10165996"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000000"/>
                </a:solidFill>
                <a:latin typeface="Montserrat" pitchFamily="34" charset="0"/>
                <a:ea typeface="Montserrat" pitchFamily="34" charset="-122"/>
                <a:cs typeface="Montserrat" pitchFamily="34" charset="-120"/>
              </a:rPr>
              <a:t>Hint for Q1: Identify which side is adjacent to 60 degrees before applying cos or sin. Hint for Q2: The two velocity components are perpendicular. Use Pythagoras.</a:t>
            </a:r>
            <a:endParaRPr lang="en-US" sz="1300" dirty="0"/>
          </a:p>
        </p:txBody>
      </p:sp>
      <p:sp>
        <p:nvSpPr>
          <p:cNvPr id="17" name="Text 12"/>
          <p:cNvSpPr/>
          <p:nvPr/>
        </p:nvSpPr>
        <p:spPr>
          <a:xfrm>
            <a:off x="51989" y="6005513"/>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5">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Shape 0"/>
          <p:cNvSpPr/>
          <p:nvPr/>
        </p:nvSpPr>
        <p:spPr>
          <a:xfrm>
            <a:off x="5233360" y="1134765"/>
            <a:ext cx="798889" cy="271264"/>
          </a:xfrm>
          <a:prstGeom prst="roundRect">
            <a:avLst>
              <a:gd name="adj" fmla="val 20486"/>
            </a:avLst>
          </a:prstGeom>
          <a:solidFill>
            <a:srgbClr val="FFE0CC"/>
          </a:solidFill>
          <a:ln/>
        </p:spPr>
      </p:sp>
      <p:sp>
        <p:nvSpPr>
          <p:cNvPr id="4" name="Text 1"/>
          <p:cNvSpPr/>
          <p:nvPr/>
        </p:nvSpPr>
        <p:spPr>
          <a:xfrm>
            <a:off x="5332577" y="1184374"/>
            <a:ext cx="1210042"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STARTER</a:t>
            </a:r>
            <a:endParaRPr lang="en-US" sz="1000" dirty="0"/>
          </a:p>
        </p:txBody>
      </p:sp>
      <p:sp>
        <p:nvSpPr>
          <p:cNvPr id="5" name="Text 2"/>
          <p:cNvSpPr/>
          <p:nvPr/>
        </p:nvSpPr>
        <p:spPr>
          <a:xfrm>
            <a:off x="5233360" y="1654076"/>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The 5 and 3 Paradox</a:t>
            </a:r>
            <a:endParaRPr lang="en-US" sz="3700" dirty="0"/>
          </a:p>
        </p:txBody>
      </p:sp>
      <p:sp>
        <p:nvSpPr>
          <p:cNvPr id="6" name="Shape 3"/>
          <p:cNvSpPr/>
          <p:nvPr/>
        </p:nvSpPr>
        <p:spPr>
          <a:xfrm>
            <a:off x="5114301" y="2520255"/>
            <a:ext cx="3184842" cy="2987973"/>
          </a:xfrm>
          <a:prstGeom prst="roundRect">
            <a:avLst>
              <a:gd name="adj" fmla="val 3985"/>
            </a:avLst>
          </a:prstGeom>
          <a:solidFill>
            <a:srgbClr val="461C11">
              <a:alpha val="95000"/>
            </a:srgbClr>
          </a:solidFill>
          <a:ln/>
        </p:spPr>
      </p:sp>
      <p:sp>
        <p:nvSpPr>
          <p:cNvPr id="7" name="Text 4"/>
          <p:cNvSpPr/>
          <p:nvPr/>
        </p:nvSpPr>
        <p:spPr>
          <a:xfrm>
            <a:off x="5279595" y="2685554"/>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FFFFFF"/>
                </a:solidFill>
                <a:latin typeface="Marcellus" pitchFamily="34" charset="0"/>
                <a:ea typeface="Marcellus" pitchFamily="34" charset="-122"/>
                <a:cs typeface="Marcellus" pitchFamily="34" charset="-120"/>
              </a:rPr>
              <a:t>The Setup</a:t>
            </a:r>
            <a:endParaRPr lang="en-US" sz="1850" dirty="0"/>
          </a:p>
        </p:txBody>
      </p:sp>
      <p:sp>
        <p:nvSpPr>
          <p:cNvPr id="8" name="Text 5"/>
          <p:cNvSpPr/>
          <p:nvPr/>
        </p:nvSpPr>
        <p:spPr>
          <a:xfrm>
            <a:off x="5279595" y="3159820"/>
            <a:ext cx="2854254" cy="1223863"/>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Consider two forces acting on the exact same point. Force A is </a:t>
            </a:r>
            <a:r>
              <a:rPr lang="en-US" sz="1300" b="1" dirty="0">
                <a:solidFill>
                  <a:srgbClr val="FFFFFF"/>
                </a:solidFill>
                <a:latin typeface="Montserrat Bold" pitchFamily="34" charset="0"/>
                <a:ea typeface="Montserrat Bold" pitchFamily="34" charset="-122"/>
                <a:cs typeface="Montserrat Bold" pitchFamily="34" charset="-120"/>
              </a:rPr>
              <a:t>5 N</a:t>
            </a:r>
            <a:r>
              <a:rPr lang="en-US" sz="1300" dirty="0">
                <a:solidFill>
                  <a:srgbClr val="FFFFFF"/>
                </a:solidFill>
                <a:latin typeface="Montserrat" pitchFamily="34" charset="0"/>
                <a:ea typeface="Montserrat" pitchFamily="34" charset="-122"/>
                <a:cs typeface="Montserrat" pitchFamily="34" charset="-120"/>
              </a:rPr>
              <a:t> and Force B is </a:t>
            </a:r>
            <a:r>
              <a:rPr lang="en-US" sz="1300" b="1" dirty="0">
                <a:solidFill>
                  <a:srgbClr val="FFFFFF"/>
                </a:solidFill>
                <a:latin typeface="Montserrat Bold" pitchFamily="34" charset="0"/>
                <a:ea typeface="Montserrat Bold" pitchFamily="34" charset="-122"/>
                <a:cs typeface="Montserrat Bold" pitchFamily="34" charset="-120"/>
              </a:rPr>
              <a:t>3 N</a:t>
            </a:r>
            <a:r>
              <a:rPr lang="en-US" sz="1300" dirty="0">
                <a:solidFill>
                  <a:srgbClr val="FFFFFF"/>
                </a:solidFill>
                <a:latin typeface="Montserrat" pitchFamily="34" charset="0"/>
                <a:ea typeface="Montserrat" pitchFamily="34" charset="-122"/>
                <a:cs typeface="Montserrat" pitchFamily="34" charset="-120"/>
              </a:rPr>
              <a:t>.</a:t>
            </a:r>
            <a:endParaRPr lang="en-US" sz="1300" dirty="0"/>
          </a:p>
          <a:p>
            <a:pPr marL="0" indent="0" algn="l">
              <a:lnSpc>
                <a:spcPct val="108000"/>
              </a:lnSpc>
              <a:buNone/>
            </a:pPr>
            <a:r>
              <a:rPr lang="en-US" sz="1300" dirty="0">
                <a:solidFill>
                  <a:srgbClr val="FFFFFF"/>
                </a:solidFill>
                <a:latin typeface="Montserrat" pitchFamily="34" charset="0"/>
                <a:ea typeface="Montserrat" pitchFamily="34" charset="-122"/>
                <a:cs typeface="Montserrat" pitchFamily="34" charset="-120"/>
              </a:rPr>
              <a:t>A learner claims that the total combined force must be </a:t>
            </a:r>
            <a:r>
              <a:rPr lang="en-US" sz="1300" b="1" dirty="0">
                <a:solidFill>
                  <a:srgbClr val="FFFFFF"/>
                </a:solidFill>
                <a:latin typeface="Montserrat Bold" pitchFamily="34" charset="0"/>
                <a:ea typeface="Montserrat Bold" pitchFamily="34" charset="-122"/>
                <a:cs typeface="Montserrat Bold" pitchFamily="34" charset="-120"/>
              </a:rPr>
              <a:t>8 N</a:t>
            </a:r>
            <a:r>
              <a:rPr lang="en-US" sz="1300" dirty="0">
                <a:solidFill>
                  <a:srgbClr val="FFFFFF"/>
                </a:solidFill>
                <a:latin typeface="Montserrat" pitchFamily="34" charset="0"/>
                <a:ea typeface="Montserrat" pitchFamily="34" charset="-122"/>
                <a:cs typeface="Montserrat" pitchFamily="34" charset="-120"/>
              </a:rPr>
              <a:t>.</a:t>
            </a:r>
            <a:endParaRPr lang="en-US" sz="1300" dirty="0"/>
          </a:p>
        </p:txBody>
      </p:sp>
      <p:sp>
        <p:nvSpPr>
          <p:cNvPr id="9" name="Text 6"/>
          <p:cNvSpPr/>
          <p:nvPr/>
        </p:nvSpPr>
        <p:spPr>
          <a:xfrm>
            <a:off x="8589847" y="2685554"/>
            <a:ext cx="2987005" cy="308967"/>
          </a:xfrm>
          <a:prstGeom prst="rect">
            <a:avLst/>
          </a:prstGeom>
          <a:noFill/>
          <a:ln/>
        </p:spPr>
        <p:txBody>
          <a:bodyPr wrap="none" lIns="0" tIns="0" rIns="0" bIns="0" rtlCol="0" anchor="t"/>
          <a:lstStyle/>
          <a:p>
            <a:pPr marL="0" indent="0" algn="l">
              <a:lnSpc>
                <a:spcPct val="108000"/>
              </a:lnSpc>
              <a:buNone/>
            </a:pPr>
            <a:r>
              <a:rPr lang="en-US" sz="1850" dirty="0">
                <a:solidFill>
                  <a:srgbClr val="532418"/>
                </a:solidFill>
                <a:latin typeface="Marcellus" pitchFamily="34" charset="0"/>
                <a:ea typeface="Marcellus" pitchFamily="34" charset="-122"/>
                <a:cs typeface="Marcellus" pitchFamily="34" charset="-120"/>
              </a:rPr>
              <a:t>Think Silently</a:t>
            </a:r>
            <a:endParaRPr lang="en-US" sz="1850" dirty="0"/>
          </a:p>
        </p:txBody>
      </p:sp>
      <p:sp>
        <p:nvSpPr>
          <p:cNvPr id="10" name="Text 7"/>
          <p:cNvSpPr/>
          <p:nvPr/>
        </p:nvSpPr>
        <p:spPr>
          <a:xfrm>
            <a:off x="8589847" y="3159820"/>
            <a:ext cx="2946723" cy="1405731"/>
          </a:xfrm>
          <a:prstGeom prst="rect">
            <a:avLst/>
          </a:prstGeom>
          <a:noFill/>
          <a:ln/>
        </p:spPr>
        <p:txBody>
          <a:bodyPr wrap="square" lIns="0" tIns="0" rIns="0" bIns="0" rtlCol="0" anchor="t">
            <a:normAutofit/>
          </a:bodyPr>
          <a:lstStyle/>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Is this always true?</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What is the absolute </a:t>
            </a:r>
            <a:r>
              <a:rPr lang="en-US" sz="1300" b="1" dirty="0">
                <a:solidFill>
                  <a:srgbClr val="67534F"/>
                </a:solidFill>
                <a:latin typeface="Montserrat Bold" pitchFamily="34" charset="0"/>
                <a:ea typeface="Montserrat Bold" pitchFamily="34" charset="-122"/>
                <a:cs typeface="Montserrat Bold" pitchFamily="34" charset="-120"/>
              </a:rPr>
              <a:t>maximum</a:t>
            </a:r>
            <a:r>
              <a:rPr lang="en-US" sz="1300" dirty="0">
                <a:solidFill>
                  <a:srgbClr val="67534F"/>
                </a:solidFill>
                <a:latin typeface="Montserrat" pitchFamily="34" charset="0"/>
                <a:ea typeface="Montserrat" pitchFamily="34" charset="-122"/>
                <a:cs typeface="Montserrat" pitchFamily="34" charset="-120"/>
              </a:rPr>
              <a:t> resultant these two forces could produce?</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What is the absolute </a:t>
            </a:r>
            <a:r>
              <a:rPr lang="en-US" sz="1300" b="1" dirty="0">
                <a:solidFill>
                  <a:srgbClr val="67534F"/>
                </a:solidFill>
                <a:latin typeface="Montserrat Bold" pitchFamily="34" charset="0"/>
                <a:ea typeface="Montserrat Bold" pitchFamily="34" charset="-122"/>
                <a:cs typeface="Montserrat Bold" pitchFamily="34" charset="-120"/>
              </a:rPr>
              <a:t>minimum</a:t>
            </a:r>
            <a:r>
              <a:rPr lang="en-US" sz="1300" dirty="0">
                <a:solidFill>
                  <a:srgbClr val="67534F"/>
                </a:solidFill>
                <a:latin typeface="Montserrat" pitchFamily="34" charset="0"/>
                <a:ea typeface="Montserrat" pitchFamily="34" charset="-122"/>
                <a:cs typeface="Montserrat" pitchFamily="34" charset="-120"/>
              </a:rPr>
              <a:t> resultant they could produce?</a:t>
            </a:r>
            <a:endParaRPr lang="en-US" sz="1300" dirty="0"/>
          </a:p>
        </p:txBody>
      </p:sp>
      <p:sp>
        <p:nvSpPr>
          <p:cNvPr id="11" name="Text 8"/>
          <p:cNvSpPr/>
          <p:nvPr/>
        </p:nvSpPr>
        <p:spPr>
          <a:xfrm>
            <a:off x="8589847" y="4714379"/>
            <a:ext cx="2946723" cy="645021"/>
          </a:xfrm>
          <a:prstGeom prst="rect">
            <a:avLst/>
          </a:prstGeom>
          <a:noFill/>
          <a:ln/>
        </p:spPr>
        <p:txBody>
          <a:bodyPr wrap="square" lIns="0" tIns="0" rIns="0" bIns="0" rtlCol="0" anchor="t">
            <a:normAutofit fontScale="92500"/>
          </a:bodyPr>
          <a:lstStyle/>
          <a:p>
            <a:pPr marL="0" indent="0" algn="l">
              <a:lnSpc>
                <a:spcPct val="108000"/>
              </a:lnSpc>
              <a:buNone/>
            </a:pPr>
            <a:r>
              <a:rPr lang="en-US" sz="1300" i="1" dirty="0">
                <a:solidFill>
                  <a:srgbClr val="67534F"/>
                </a:solidFill>
                <a:latin typeface="Montserrat" pitchFamily="34" charset="0"/>
                <a:ea typeface="Montserrat" pitchFamily="34" charset="-122"/>
                <a:cs typeface="Montserrat" pitchFamily="34" charset="-120"/>
              </a:rPr>
              <a:t>Vectors do not follow ordinary arithmetic rules. The angle between them changes everything.</a:t>
            </a:r>
            <a:endParaRPr lang="en-US" sz="1300" dirty="0"/>
          </a:p>
        </p:txBody>
      </p:sp>
      <p:sp>
        <p:nvSpPr>
          <p:cNvPr id="12" name="Text 9"/>
          <p:cNvSpPr/>
          <p:nvPr/>
        </p:nvSpPr>
        <p:spPr>
          <a:xfrm>
            <a:off x="4623776" y="5694263"/>
            <a:ext cx="6906444"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661574" y="884833"/>
            <a:ext cx="1795021" cy="271264"/>
          </a:xfrm>
          <a:prstGeom prst="roundRect">
            <a:avLst>
              <a:gd name="adj" fmla="val 20486"/>
            </a:avLst>
          </a:prstGeom>
          <a:solidFill>
            <a:srgbClr val="FFE0CC"/>
          </a:solidFill>
          <a:ln/>
        </p:spPr>
      </p:sp>
      <p:sp>
        <p:nvSpPr>
          <p:cNvPr id="3" name="Text 1"/>
          <p:cNvSpPr/>
          <p:nvPr/>
        </p:nvSpPr>
        <p:spPr>
          <a:xfrm>
            <a:off x="760790" y="934442"/>
            <a:ext cx="2206173"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AS LEVEL PHYSICS 9702</a:t>
            </a:r>
            <a:endParaRPr lang="en-US" sz="1000" dirty="0"/>
          </a:p>
        </p:txBody>
      </p:sp>
      <p:sp>
        <p:nvSpPr>
          <p:cNvPr id="4" name="Text 2"/>
          <p:cNvSpPr/>
          <p:nvPr/>
        </p:nvSpPr>
        <p:spPr>
          <a:xfrm>
            <a:off x="661574" y="1404144"/>
            <a:ext cx="6143372"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Topic: Scalars and Vectors</a:t>
            </a:r>
            <a:endParaRPr lang="en-US" sz="3700" dirty="0"/>
          </a:p>
        </p:txBody>
      </p:sp>
      <p:sp>
        <p:nvSpPr>
          <p:cNvPr id="5" name="Text 3"/>
          <p:cNvSpPr/>
          <p:nvPr/>
        </p:nvSpPr>
        <p:spPr>
          <a:xfrm>
            <a:off x="661574" y="2270323"/>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By the end of this lesson, you will be able to:</a:t>
            </a:r>
            <a:endParaRPr lang="en-US" sz="1300" dirty="0"/>
          </a:p>
        </p:txBody>
      </p:sp>
      <p:sp>
        <p:nvSpPr>
          <p:cNvPr id="6" name="Text 4"/>
          <p:cNvSpPr/>
          <p:nvPr/>
        </p:nvSpPr>
        <p:spPr>
          <a:xfrm>
            <a:off x="661574" y="2671366"/>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01</a:t>
            </a:r>
            <a:endParaRPr lang="en-US" sz="1300" dirty="0"/>
          </a:p>
        </p:txBody>
      </p:sp>
      <p:sp>
        <p:nvSpPr>
          <p:cNvPr id="7" name="Shape 5"/>
          <p:cNvSpPr/>
          <p:nvPr/>
        </p:nvSpPr>
        <p:spPr>
          <a:xfrm>
            <a:off x="661574" y="2941638"/>
            <a:ext cx="3512653" cy="19050"/>
          </a:xfrm>
          <a:prstGeom prst="rect">
            <a:avLst/>
          </a:prstGeom>
          <a:solidFill>
            <a:srgbClr val="FF954F"/>
          </a:solidFill>
          <a:ln/>
        </p:spPr>
      </p:sp>
      <p:sp>
        <p:nvSpPr>
          <p:cNvPr id="8" name="Text 6"/>
          <p:cNvSpPr/>
          <p:nvPr/>
        </p:nvSpPr>
        <p:spPr>
          <a:xfrm>
            <a:off x="661574" y="3062387"/>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Classify Quantities</a:t>
            </a:r>
            <a:endParaRPr lang="en-US" sz="1850" dirty="0"/>
          </a:p>
        </p:txBody>
      </p:sp>
      <p:sp>
        <p:nvSpPr>
          <p:cNvPr id="9" name="Text 7"/>
          <p:cNvSpPr/>
          <p:nvPr/>
        </p:nvSpPr>
        <p:spPr>
          <a:xfrm>
            <a:off x="661574" y="3470573"/>
            <a:ext cx="3512653"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Distinguish scalar and vector quantities and give confident examples of each.</a:t>
            </a:r>
            <a:endParaRPr lang="en-US" sz="1300" dirty="0"/>
          </a:p>
        </p:txBody>
      </p:sp>
      <p:sp>
        <p:nvSpPr>
          <p:cNvPr id="10" name="Text 8"/>
          <p:cNvSpPr/>
          <p:nvPr/>
        </p:nvSpPr>
        <p:spPr>
          <a:xfrm>
            <a:off x="4339521" y="2671366"/>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02</a:t>
            </a:r>
            <a:endParaRPr lang="en-US" sz="1300" dirty="0"/>
          </a:p>
        </p:txBody>
      </p:sp>
      <p:sp>
        <p:nvSpPr>
          <p:cNvPr id="11" name="Shape 9"/>
          <p:cNvSpPr/>
          <p:nvPr/>
        </p:nvSpPr>
        <p:spPr>
          <a:xfrm>
            <a:off x="4339521" y="2941638"/>
            <a:ext cx="3512653" cy="19050"/>
          </a:xfrm>
          <a:prstGeom prst="rect">
            <a:avLst/>
          </a:prstGeom>
          <a:solidFill>
            <a:srgbClr val="FF954F"/>
          </a:solidFill>
          <a:ln/>
        </p:spPr>
      </p:sp>
      <p:sp>
        <p:nvSpPr>
          <p:cNvPr id="12" name="Text 10"/>
          <p:cNvSpPr/>
          <p:nvPr/>
        </p:nvSpPr>
        <p:spPr>
          <a:xfrm>
            <a:off x="4339521" y="3062387"/>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Add Coplanar Vectors</a:t>
            </a:r>
            <a:endParaRPr lang="en-US" sz="1850" dirty="0"/>
          </a:p>
        </p:txBody>
      </p:sp>
      <p:sp>
        <p:nvSpPr>
          <p:cNvPr id="13" name="Text 11"/>
          <p:cNvSpPr/>
          <p:nvPr/>
        </p:nvSpPr>
        <p:spPr>
          <a:xfrm>
            <a:off x="4339521" y="3470573"/>
            <a:ext cx="3512653"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Add and subtract coplanar vectors using a scale diagram, applying the tip-to-tail or parallelogram method.</a:t>
            </a:r>
            <a:endParaRPr lang="en-US" sz="1300" dirty="0"/>
          </a:p>
        </p:txBody>
      </p:sp>
      <p:sp>
        <p:nvSpPr>
          <p:cNvPr id="14" name="Text 12"/>
          <p:cNvSpPr/>
          <p:nvPr/>
        </p:nvSpPr>
        <p:spPr>
          <a:xfrm>
            <a:off x="8017468" y="2671366"/>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03</a:t>
            </a:r>
            <a:endParaRPr lang="en-US" sz="1300" dirty="0"/>
          </a:p>
        </p:txBody>
      </p:sp>
      <p:sp>
        <p:nvSpPr>
          <p:cNvPr id="15" name="Shape 13"/>
          <p:cNvSpPr/>
          <p:nvPr/>
        </p:nvSpPr>
        <p:spPr>
          <a:xfrm>
            <a:off x="8017468" y="2941638"/>
            <a:ext cx="3512653" cy="19050"/>
          </a:xfrm>
          <a:prstGeom prst="rect">
            <a:avLst/>
          </a:prstGeom>
          <a:solidFill>
            <a:srgbClr val="FF954F"/>
          </a:solidFill>
          <a:ln/>
        </p:spPr>
      </p:sp>
      <p:sp>
        <p:nvSpPr>
          <p:cNvPr id="16" name="Text 14"/>
          <p:cNvSpPr/>
          <p:nvPr/>
        </p:nvSpPr>
        <p:spPr>
          <a:xfrm>
            <a:off x="8017468" y="3062387"/>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Resolve a Vector</a:t>
            </a:r>
            <a:endParaRPr lang="en-US" sz="1850" dirty="0"/>
          </a:p>
        </p:txBody>
      </p:sp>
      <p:sp>
        <p:nvSpPr>
          <p:cNvPr id="17" name="Text 15"/>
          <p:cNvSpPr/>
          <p:nvPr/>
        </p:nvSpPr>
        <p:spPr>
          <a:xfrm>
            <a:off x="8017468" y="3470573"/>
            <a:ext cx="3512653"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Split a vector into two perpendicular components using </a:t>
            </a:r>
            <a:r>
              <a:rPr lang="en-US" sz="1300" b="1" dirty="0">
                <a:solidFill>
                  <a:srgbClr val="67534F"/>
                </a:solidFill>
                <a:latin typeface="Montserrat Bold" pitchFamily="34" charset="0"/>
                <a:ea typeface="Montserrat Bold" pitchFamily="34" charset="-122"/>
                <a:cs typeface="Montserrat Bold" pitchFamily="34" charset="-120"/>
              </a:rPr>
              <a:t>F cos(theta)</a:t>
            </a:r>
            <a:r>
              <a:rPr lang="en-US" sz="1300" dirty="0">
                <a:solidFill>
                  <a:srgbClr val="67534F"/>
                </a:solidFill>
                <a:latin typeface="Montserrat" pitchFamily="34" charset="0"/>
                <a:ea typeface="Montserrat" pitchFamily="34" charset="-122"/>
                <a:cs typeface="Montserrat" pitchFamily="34" charset="-120"/>
              </a:rPr>
              <a:t> and </a:t>
            </a:r>
            <a:r>
              <a:rPr lang="en-US" sz="1300" b="1" dirty="0">
                <a:solidFill>
                  <a:srgbClr val="67534F"/>
                </a:solidFill>
                <a:latin typeface="Montserrat Bold" pitchFamily="34" charset="0"/>
                <a:ea typeface="Montserrat Bold" pitchFamily="34" charset="-122"/>
                <a:cs typeface="Montserrat Bold" pitchFamily="34" charset="-120"/>
              </a:rPr>
              <a:t>F sin(theta)</a:t>
            </a:r>
            <a:r>
              <a:rPr lang="en-US" sz="1300" dirty="0">
                <a:solidFill>
                  <a:srgbClr val="67534F"/>
                </a:solidFill>
                <a:latin typeface="Montserrat" pitchFamily="34" charset="0"/>
                <a:ea typeface="Montserrat" pitchFamily="34" charset="-122"/>
                <a:cs typeface="Montserrat" pitchFamily="34" charset="-120"/>
              </a:rPr>
              <a:t>.</a:t>
            </a:r>
            <a:endParaRPr lang="en-US" sz="1300" dirty="0"/>
          </a:p>
        </p:txBody>
      </p:sp>
      <p:sp>
        <p:nvSpPr>
          <p:cNvPr id="18" name="Text 16"/>
          <p:cNvSpPr/>
          <p:nvPr/>
        </p:nvSpPr>
        <p:spPr>
          <a:xfrm>
            <a:off x="661574" y="4404916"/>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04</a:t>
            </a:r>
            <a:endParaRPr lang="en-US" sz="1300" dirty="0"/>
          </a:p>
        </p:txBody>
      </p:sp>
      <p:sp>
        <p:nvSpPr>
          <p:cNvPr id="19" name="Shape 17"/>
          <p:cNvSpPr/>
          <p:nvPr/>
        </p:nvSpPr>
        <p:spPr>
          <a:xfrm>
            <a:off x="661574" y="4675188"/>
            <a:ext cx="5351626" cy="19050"/>
          </a:xfrm>
          <a:prstGeom prst="rect">
            <a:avLst/>
          </a:prstGeom>
          <a:solidFill>
            <a:srgbClr val="FF954F"/>
          </a:solidFill>
          <a:ln/>
        </p:spPr>
      </p:sp>
      <p:sp>
        <p:nvSpPr>
          <p:cNvPr id="20" name="Text 18"/>
          <p:cNvSpPr/>
          <p:nvPr/>
        </p:nvSpPr>
        <p:spPr>
          <a:xfrm>
            <a:off x="661574" y="4795937"/>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Find the Resultant</a:t>
            </a:r>
            <a:endParaRPr lang="en-US" sz="1850" dirty="0"/>
          </a:p>
        </p:txBody>
      </p:sp>
      <p:sp>
        <p:nvSpPr>
          <p:cNvPr id="21" name="Text 19"/>
          <p:cNvSpPr/>
          <p:nvPr/>
        </p:nvSpPr>
        <p:spPr>
          <a:xfrm>
            <a:off x="661574" y="5204123"/>
            <a:ext cx="5351626"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Calculate the magnitude and direction of a resultant using Pythagoras and the tangent ratio.</a:t>
            </a:r>
            <a:endParaRPr lang="en-US" sz="1300" dirty="0"/>
          </a:p>
        </p:txBody>
      </p:sp>
      <p:sp>
        <p:nvSpPr>
          <p:cNvPr id="22" name="Text 20"/>
          <p:cNvSpPr/>
          <p:nvPr/>
        </p:nvSpPr>
        <p:spPr>
          <a:xfrm>
            <a:off x="6178495" y="4404916"/>
            <a:ext cx="330688" cy="215007"/>
          </a:xfrm>
          <a:prstGeom prst="rect">
            <a:avLst/>
          </a:prstGeom>
          <a:noFill/>
          <a:ln/>
        </p:spPr>
        <p:txBody>
          <a:bodyPr wrap="none" lIns="0" tIns="0" rIns="0" bIns="0" rtlCol="0" anchor="ctr"/>
          <a:lstStyle/>
          <a:p>
            <a:pPr marL="0" indent="0" algn="l">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05</a:t>
            </a:r>
            <a:endParaRPr lang="en-US" sz="1300" dirty="0"/>
          </a:p>
        </p:txBody>
      </p:sp>
      <p:sp>
        <p:nvSpPr>
          <p:cNvPr id="23" name="Shape 21"/>
          <p:cNvSpPr/>
          <p:nvPr/>
        </p:nvSpPr>
        <p:spPr>
          <a:xfrm>
            <a:off x="6178495" y="4675188"/>
            <a:ext cx="5351626" cy="19050"/>
          </a:xfrm>
          <a:prstGeom prst="rect">
            <a:avLst/>
          </a:prstGeom>
          <a:solidFill>
            <a:srgbClr val="FF954F"/>
          </a:solidFill>
          <a:ln/>
        </p:spPr>
      </p:sp>
      <p:sp>
        <p:nvSpPr>
          <p:cNvPr id="24" name="Text 22"/>
          <p:cNvSpPr/>
          <p:nvPr/>
        </p:nvSpPr>
        <p:spPr>
          <a:xfrm>
            <a:off x="6178495" y="4795937"/>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Angle Dependence</a:t>
            </a:r>
            <a:endParaRPr lang="en-US" sz="1850" dirty="0"/>
          </a:p>
        </p:txBody>
      </p:sp>
      <p:sp>
        <p:nvSpPr>
          <p:cNvPr id="25" name="Text 23"/>
          <p:cNvSpPr/>
          <p:nvPr/>
        </p:nvSpPr>
        <p:spPr>
          <a:xfrm>
            <a:off x="6178495" y="5204123"/>
            <a:ext cx="5351626"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Explain that two fixed-size vectors give a resultant whose size depends entirely on the angle between them.</a:t>
            </a:r>
            <a:endParaRPr lang="en-US" sz="1300" dirty="0"/>
          </a:p>
        </p:txBody>
      </p:sp>
      <p:sp>
        <p:nvSpPr>
          <p:cNvPr id="26" name="Text 24"/>
          <p:cNvSpPr/>
          <p:nvPr/>
        </p:nvSpPr>
        <p:spPr>
          <a:xfrm>
            <a:off x="51989" y="5944195"/>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661574" y="985540"/>
            <a:ext cx="1273044" cy="271264"/>
          </a:xfrm>
          <a:prstGeom prst="roundRect">
            <a:avLst>
              <a:gd name="adj" fmla="val 20486"/>
            </a:avLst>
          </a:prstGeom>
          <a:solidFill>
            <a:srgbClr val="FFE0CC"/>
          </a:solidFill>
          <a:ln/>
        </p:spPr>
      </p:sp>
      <p:sp>
        <p:nvSpPr>
          <p:cNvPr id="3" name="Text 1"/>
          <p:cNvSpPr/>
          <p:nvPr/>
        </p:nvSpPr>
        <p:spPr>
          <a:xfrm>
            <a:off x="760790" y="1035149"/>
            <a:ext cx="1684196"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CORE CONCEPT</a:t>
            </a:r>
            <a:endParaRPr lang="en-US" sz="1000" dirty="0"/>
          </a:p>
        </p:txBody>
      </p:sp>
      <p:sp>
        <p:nvSpPr>
          <p:cNvPr id="4" name="Text 2"/>
          <p:cNvSpPr/>
          <p:nvPr/>
        </p:nvSpPr>
        <p:spPr>
          <a:xfrm>
            <a:off x="661574" y="1504851"/>
            <a:ext cx="5364524"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Scalars versus Vectors</a:t>
            </a:r>
            <a:endParaRPr lang="en-US" sz="3700" dirty="0"/>
          </a:p>
        </p:txBody>
      </p:sp>
      <p:sp>
        <p:nvSpPr>
          <p:cNvPr id="5" name="Text 3"/>
          <p:cNvSpPr/>
          <p:nvPr/>
        </p:nvSpPr>
        <p:spPr>
          <a:xfrm>
            <a:off x="661574" y="2371030"/>
            <a:ext cx="11478132"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At AS Level, you must be absolutely confident in these classifications. Every physical quantity belongs to one of two categories.</a:t>
            </a:r>
            <a:endParaRPr lang="en-US" sz="130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2525" y="2958108"/>
            <a:ext cx="5251616" cy="2513211"/>
          </a:xfrm>
          <a:prstGeom prst="rect">
            <a:avLst/>
          </a:prstGeom>
        </p:spPr>
      </p:pic>
      <p:sp>
        <p:nvSpPr>
          <p:cNvPr id="7" name="Text 4"/>
          <p:cNvSpPr/>
          <p:nvPr/>
        </p:nvSpPr>
        <p:spPr>
          <a:xfrm>
            <a:off x="903066" y="3142456"/>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Scalar Quantities</a:t>
            </a:r>
            <a:endParaRPr lang="en-US" sz="1850" dirty="0"/>
          </a:p>
        </p:txBody>
      </p:sp>
      <p:sp>
        <p:nvSpPr>
          <p:cNvPr id="8" name="Text 5"/>
          <p:cNvSpPr/>
          <p:nvPr/>
        </p:nvSpPr>
        <p:spPr>
          <a:xfrm>
            <a:off x="903066" y="3616722"/>
            <a:ext cx="480673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Magnitude only. No direction is required or meaningful.</a:t>
            </a:r>
            <a:endParaRPr lang="en-US" sz="1300" dirty="0"/>
          </a:p>
        </p:txBody>
      </p:sp>
      <p:sp>
        <p:nvSpPr>
          <p:cNvPr id="9" name="Text 6"/>
          <p:cNvSpPr/>
          <p:nvPr/>
        </p:nvSpPr>
        <p:spPr>
          <a:xfrm>
            <a:off x="903066" y="3980557"/>
            <a:ext cx="4806731" cy="1306413"/>
          </a:xfrm>
          <a:prstGeom prst="rect">
            <a:avLst/>
          </a:prstGeom>
          <a:noFill/>
          <a:ln/>
        </p:spPr>
        <p:txBody>
          <a:bodyPr wrap="square" lIns="0" tIns="0" rIns="0" bIns="0" rtlCol="0" anchor="t">
            <a:normAutofit/>
          </a:bodyPr>
          <a:lstStyle/>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Mass (kg)</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Time (s)</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Speed (m/s)</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Energy (J)</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Temperature (K)</a:t>
            </a:r>
            <a:endParaRPr lang="en-US" sz="1300" dirty="0"/>
          </a:p>
        </p:txBody>
      </p:sp>
      <p:sp>
        <p:nvSpPr>
          <p:cNvPr id="10" name="Shape 7"/>
          <p:cNvSpPr/>
          <p:nvPr/>
        </p:nvSpPr>
        <p:spPr>
          <a:xfrm>
            <a:off x="6303904" y="2958108"/>
            <a:ext cx="5232567" cy="2513211"/>
          </a:xfrm>
          <a:prstGeom prst="roundRect">
            <a:avLst>
              <a:gd name="adj" fmla="val 2764"/>
            </a:avLst>
          </a:prstGeom>
          <a:solidFill>
            <a:srgbClr val="FFFFF4"/>
          </a:solidFill>
          <a:ln w="19050">
            <a:solidFill>
              <a:srgbClr val="FFE0CC"/>
            </a:solidFill>
            <a:prstDash val="solid"/>
          </a:ln>
        </p:spPr>
      </p:sp>
      <p:sp>
        <p:nvSpPr>
          <p:cNvPr id="11" name="Text 8"/>
          <p:cNvSpPr/>
          <p:nvPr/>
        </p:nvSpPr>
        <p:spPr>
          <a:xfrm>
            <a:off x="6488248" y="3142456"/>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Vector Quantities</a:t>
            </a:r>
            <a:endParaRPr lang="en-US" sz="1850" dirty="0"/>
          </a:p>
        </p:txBody>
      </p:sp>
      <p:sp>
        <p:nvSpPr>
          <p:cNvPr id="12" name="Text 9"/>
          <p:cNvSpPr/>
          <p:nvPr/>
        </p:nvSpPr>
        <p:spPr>
          <a:xfrm>
            <a:off x="6488248" y="3616722"/>
            <a:ext cx="4863879"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Magnitude AND direction. Both must be stated.</a:t>
            </a:r>
            <a:endParaRPr lang="en-US" sz="1300" dirty="0"/>
          </a:p>
        </p:txBody>
      </p:sp>
      <p:sp>
        <p:nvSpPr>
          <p:cNvPr id="13" name="Text 10"/>
          <p:cNvSpPr/>
          <p:nvPr/>
        </p:nvSpPr>
        <p:spPr>
          <a:xfrm>
            <a:off x="6488248" y="3980557"/>
            <a:ext cx="4863879" cy="1306413"/>
          </a:xfrm>
          <a:prstGeom prst="rect">
            <a:avLst/>
          </a:prstGeom>
          <a:noFill/>
          <a:ln/>
        </p:spPr>
        <p:txBody>
          <a:bodyPr wrap="square" lIns="0" tIns="0" rIns="0" bIns="0" rtlCol="0" anchor="t">
            <a:normAutofit/>
          </a:bodyPr>
          <a:lstStyle/>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Displacement (m)</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Velocity (m/s)</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Force (N)</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Acceleration (m/s²)</a:t>
            </a:r>
            <a:endParaRPr lang="en-US" sz="1300" dirty="0"/>
          </a:p>
          <a:p>
            <a:pPr marL="264160" indent="-264160" algn="l">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Momentum (kg m/s)</a:t>
            </a:r>
            <a:endParaRPr lang="en-US" sz="1300" dirty="0"/>
          </a:p>
        </p:txBody>
      </p:sp>
      <p:sp>
        <p:nvSpPr>
          <p:cNvPr id="14" name="Text 11"/>
          <p:cNvSpPr/>
          <p:nvPr/>
        </p:nvSpPr>
        <p:spPr>
          <a:xfrm>
            <a:off x="51989" y="5843389"/>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4">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2359760" y="558304"/>
            <a:ext cx="1011609" cy="167779"/>
          </a:xfrm>
          <a:prstGeom prst="roundRect">
            <a:avLst>
              <a:gd name="adj" fmla="val 22771"/>
            </a:avLst>
          </a:prstGeom>
          <a:solidFill>
            <a:srgbClr val="FFE0CC"/>
          </a:solidFill>
          <a:ln/>
        </p:spPr>
      </p:sp>
      <p:sp>
        <p:nvSpPr>
          <p:cNvPr id="3" name="Text 1"/>
          <p:cNvSpPr/>
          <p:nvPr/>
        </p:nvSpPr>
        <p:spPr>
          <a:xfrm>
            <a:off x="2427921" y="592336"/>
            <a:ext cx="1484871" cy="99715"/>
          </a:xfrm>
          <a:prstGeom prst="rect">
            <a:avLst/>
          </a:prstGeom>
          <a:noFill/>
          <a:ln/>
        </p:spPr>
        <p:txBody>
          <a:bodyPr wrap="none" lIns="0" tIns="0" rIns="0" bIns="0" rtlCol="0" anchor="t"/>
          <a:lstStyle/>
          <a:p>
            <a:pPr marL="0" indent="0" algn="l">
              <a:lnSpc>
                <a:spcPct val="91000"/>
              </a:lnSpc>
              <a:buNone/>
            </a:pPr>
            <a:r>
              <a:rPr lang="en-US" sz="700" dirty="0">
                <a:solidFill>
                  <a:srgbClr val="67534F"/>
                </a:solidFill>
                <a:latin typeface="Montserrat" pitchFamily="34" charset="0"/>
                <a:ea typeface="Montserrat" pitchFamily="34" charset="-122"/>
                <a:cs typeface="Montserrat" pitchFamily="34" charset="-120"/>
              </a:rPr>
              <a:t>VECTOR ADDITION</a:t>
            </a:r>
            <a:endParaRPr lang="en-US" sz="700" dirty="0"/>
          </a:p>
        </p:txBody>
      </p:sp>
      <p:sp>
        <p:nvSpPr>
          <p:cNvPr id="4" name="Text 2"/>
          <p:cNvSpPr/>
          <p:nvPr/>
        </p:nvSpPr>
        <p:spPr>
          <a:xfrm>
            <a:off x="2359760" y="843260"/>
            <a:ext cx="4326226" cy="424954"/>
          </a:xfrm>
          <a:prstGeom prst="rect">
            <a:avLst/>
          </a:prstGeom>
          <a:noFill/>
          <a:ln/>
        </p:spPr>
        <p:txBody>
          <a:bodyPr wrap="none" lIns="0" tIns="0" rIns="0" bIns="0" rtlCol="0" anchor="t"/>
          <a:lstStyle/>
          <a:p>
            <a:pPr marL="0" indent="0" algn="l">
              <a:lnSpc>
                <a:spcPct val="108000"/>
              </a:lnSpc>
              <a:buNone/>
            </a:pPr>
            <a:r>
              <a:rPr lang="en-US" sz="2550" dirty="0">
                <a:solidFill>
                  <a:srgbClr val="532418"/>
                </a:solidFill>
                <a:latin typeface="Marcellus" pitchFamily="34" charset="0"/>
                <a:ea typeface="Marcellus" pitchFamily="34" charset="-122"/>
                <a:cs typeface="Marcellus" pitchFamily="34" charset="-120"/>
              </a:rPr>
              <a:t>Adding Coplanar Vectors</a:t>
            </a:r>
            <a:endParaRPr lang="en-US" sz="2550" dirty="0"/>
          </a:p>
        </p:txBody>
      </p:sp>
      <p:sp>
        <p:nvSpPr>
          <p:cNvPr id="5" name="Text 3"/>
          <p:cNvSpPr/>
          <p:nvPr/>
        </p:nvSpPr>
        <p:spPr>
          <a:xfrm>
            <a:off x="2359760" y="1385391"/>
            <a:ext cx="8081661" cy="124718"/>
          </a:xfrm>
          <a:prstGeom prst="rect">
            <a:avLst/>
          </a:prstGeom>
          <a:noFill/>
          <a:ln/>
        </p:spPr>
        <p:txBody>
          <a:bodyPr wrap="none" lIns="0" tIns="0" rIns="0" bIns="0" rtlCol="0" anchor="t"/>
          <a:lstStyle/>
          <a:p>
            <a:pPr marL="0" indent="0" algn="l">
              <a:lnSpc>
                <a:spcPct val="91000"/>
              </a:lnSpc>
              <a:buNone/>
            </a:pPr>
            <a:r>
              <a:rPr lang="en-US" sz="850" dirty="0">
                <a:solidFill>
                  <a:srgbClr val="67534F"/>
                </a:solidFill>
                <a:latin typeface="Montserrat" pitchFamily="34" charset="0"/>
                <a:ea typeface="Montserrat" pitchFamily="34" charset="-122"/>
                <a:cs typeface="Montserrat" pitchFamily="34" charset="-120"/>
              </a:rPr>
              <a:t>When adding two vectors, draw them to scale. Two standard methods are accepted at AS Level.</a:t>
            </a:r>
            <a:endParaRPr lang="en-US" sz="850" dirty="0"/>
          </a:p>
        </p:txBody>
      </p:sp>
      <p:sp>
        <p:nvSpPr>
          <p:cNvPr id="6" name="Shape 4"/>
          <p:cNvSpPr/>
          <p:nvPr/>
        </p:nvSpPr>
        <p:spPr>
          <a:xfrm>
            <a:off x="2277906" y="1598017"/>
            <a:ext cx="3760991" cy="4576961"/>
          </a:xfrm>
          <a:prstGeom prst="roundRect">
            <a:avLst>
              <a:gd name="adj" fmla="val 2177"/>
            </a:avLst>
          </a:prstGeom>
          <a:solidFill>
            <a:srgbClr val="461C11">
              <a:alpha val="95000"/>
            </a:srgbClr>
          </a:solidFill>
          <a:ln/>
        </p:spPr>
      </p:sp>
      <p:sp>
        <p:nvSpPr>
          <p:cNvPr id="7" name="Text 5"/>
          <p:cNvSpPr/>
          <p:nvPr/>
        </p:nvSpPr>
        <p:spPr>
          <a:xfrm>
            <a:off x="2391608" y="1676102"/>
            <a:ext cx="2244074" cy="212427"/>
          </a:xfrm>
          <a:prstGeom prst="rect">
            <a:avLst/>
          </a:prstGeom>
          <a:noFill/>
          <a:ln/>
        </p:spPr>
        <p:txBody>
          <a:bodyPr wrap="none" lIns="0" tIns="0" rIns="0" bIns="0" rtlCol="0" anchor="t"/>
          <a:lstStyle/>
          <a:p>
            <a:pPr marL="0" indent="0" algn="l">
              <a:lnSpc>
                <a:spcPct val="108000"/>
              </a:lnSpc>
              <a:buNone/>
            </a:pPr>
            <a:r>
              <a:rPr lang="en-US" sz="1250" dirty="0">
                <a:solidFill>
                  <a:srgbClr val="FFFFFF"/>
                </a:solidFill>
                <a:latin typeface="Marcellus" pitchFamily="34" charset="0"/>
                <a:ea typeface="Marcellus" pitchFamily="34" charset="-122"/>
                <a:cs typeface="Marcellus" pitchFamily="34" charset="-120"/>
              </a:rPr>
              <a:t>Tip-to-Tail Method</a:t>
            </a:r>
            <a:endParaRPr lang="en-US" sz="1250" dirty="0"/>
          </a:p>
        </p:txBody>
      </p:sp>
      <p:sp>
        <p:nvSpPr>
          <p:cNvPr id="8" name="Text 6"/>
          <p:cNvSpPr/>
          <p:nvPr/>
        </p:nvSpPr>
        <p:spPr>
          <a:xfrm>
            <a:off x="2391608" y="1966615"/>
            <a:ext cx="3533587" cy="498872"/>
          </a:xfrm>
          <a:prstGeom prst="rect">
            <a:avLst/>
          </a:prstGeom>
          <a:noFill/>
          <a:ln/>
        </p:spPr>
        <p:txBody>
          <a:bodyPr wrap="square" lIns="0" tIns="0" rIns="0" bIns="0" rtlCol="0" anchor="t">
            <a:normAutofit/>
          </a:bodyPr>
          <a:lstStyle/>
          <a:p>
            <a:pPr marL="0" indent="0" algn="l">
              <a:lnSpc>
                <a:spcPct val="91000"/>
              </a:lnSpc>
              <a:buNone/>
            </a:pPr>
            <a:r>
              <a:rPr lang="en-US" sz="850" dirty="0">
                <a:solidFill>
                  <a:srgbClr val="FFFFFF"/>
                </a:solidFill>
                <a:latin typeface="Montserrat" pitchFamily="34" charset="0"/>
                <a:ea typeface="Montserrat" pitchFamily="34" charset="-122"/>
                <a:cs typeface="Montserrat" pitchFamily="34" charset="-120"/>
              </a:rPr>
              <a:t>Draw the first arrow to scale. Start the second arrow at the exact tip of the first. The resultant is the straight line drawn from the very start of the first arrow to the very end of the second arrow.</a:t>
            </a:r>
            <a:endParaRPr lang="en-US" sz="850" dirty="0"/>
          </a:p>
        </p:txBody>
      </p:sp>
      <p:pic>
        <p:nvPicPr>
          <p:cNvPr id="9" name="Image 0" descr="preencoded.png"/>
          <p:cNvPicPr>
            <a:picLocks noChangeAspect="1"/>
          </p:cNvPicPr>
          <p:nvPr/>
        </p:nvPicPr>
        <p:blipFill>
          <a:blip r:embed="rId3"/>
          <a:stretch>
            <a:fillRect/>
          </a:stretch>
        </p:blipFill>
        <p:spPr>
          <a:xfrm>
            <a:off x="2391608" y="2553395"/>
            <a:ext cx="3533587" cy="3533676"/>
          </a:xfrm>
          <a:prstGeom prst="rect">
            <a:avLst/>
          </a:prstGeom>
        </p:spPr>
      </p:pic>
      <p:sp>
        <p:nvSpPr>
          <p:cNvPr id="10" name="Text 7"/>
          <p:cNvSpPr/>
          <p:nvPr/>
        </p:nvSpPr>
        <p:spPr>
          <a:xfrm>
            <a:off x="6240802" y="1676102"/>
            <a:ext cx="2264810" cy="212427"/>
          </a:xfrm>
          <a:prstGeom prst="rect">
            <a:avLst/>
          </a:prstGeom>
          <a:noFill/>
          <a:ln/>
        </p:spPr>
        <p:txBody>
          <a:bodyPr wrap="none" lIns="0" tIns="0" rIns="0" bIns="0" rtlCol="0" anchor="t"/>
          <a:lstStyle/>
          <a:p>
            <a:pPr marL="0" indent="0" algn="l">
              <a:lnSpc>
                <a:spcPct val="108000"/>
              </a:lnSpc>
              <a:buNone/>
            </a:pPr>
            <a:r>
              <a:rPr lang="en-US" sz="1250" dirty="0">
                <a:solidFill>
                  <a:srgbClr val="532418"/>
                </a:solidFill>
                <a:latin typeface="Marcellus" pitchFamily="34" charset="0"/>
                <a:ea typeface="Marcellus" pitchFamily="34" charset="-122"/>
                <a:cs typeface="Marcellus" pitchFamily="34" charset="-120"/>
              </a:rPr>
              <a:t>Parallelogram Method</a:t>
            </a:r>
            <a:endParaRPr lang="en-US" sz="1250" dirty="0"/>
          </a:p>
        </p:txBody>
      </p:sp>
      <p:sp>
        <p:nvSpPr>
          <p:cNvPr id="11" name="Text 8"/>
          <p:cNvSpPr/>
          <p:nvPr/>
        </p:nvSpPr>
        <p:spPr>
          <a:xfrm>
            <a:off x="6240802" y="1966615"/>
            <a:ext cx="3597284" cy="374154"/>
          </a:xfrm>
          <a:prstGeom prst="rect">
            <a:avLst/>
          </a:prstGeom>
          <a:noFill/>
          <a:ln/>
        </p:spPr>
        <p:txBody>
          <a:bodyPr wrap="square" lIns="0" tIns="0" rIns="0" bIns="0" rtlCol="0" anchor="t">
            <a:normAutofit/>
          </a:bodyPr>
          <a:lstStyle/>
          <a:p>
            <a:pPr marL="0" indent="0" algn="l">
              <a:lnSpc>
                <a:spcPct val="91000"/>
              </a:lnSpc>
              <a:buNone/>
            </a:pPr>
            <a:r>
              <a:rPr lang="en-US" sz="850" dirty="0">
                <a:solidFill>
                  <a:srgbClr val="67534F"/>
                </a:solidFill>
                <a:latin typeface="Montserrat" pitchFamily="34" charset="0"/>
                <a:ea typeface="Montserrat" pitchFamily="34" charset="-122"/>
                <a:cs typeface="Montserrat" pitchFamily="34" charset="-120"/>
              </a:rPr>
              <a:t>Start both arrows from the exact same point. Complete the parallelogram by drawing parallel lines. The resultant is the diagonal drawn from the shared origin across the box.</a:t>
            </a:r>
            <a:endParaRPr lang="en-US" sz="850" dirty="0"/>
          </a:p>
        </p:txBody>
      </p:sp>
      <p:pic>
        <p:nvPicPr>
          <p:cNvPr id="12" name="Image 1" descr="preencoded.png"/>
          <p:cNvPicPr>
            <a:picLocks noChangeAspect="1"/>
          </p:cNvPicPr>
          <p:nvPr/>
        </p:nvPicPr>
        <p:blipFill>
          <a:blip r:embed="rId4"/>
          <a:stretch>
            <a:fillRect/>
          </a:stretch>
        </p:blipFill>
        <p:spPr>
          <a:xfrm>
            <a:off x="6240802" y="2428677"/>
            <a:ext cx="3597284" cy="3597374"/>
          </a:xfrm>
          <a:prstGeom prst="rect">
            <a:avLst/>
          </a:prstGeom>
        </p:spPr>
      </p:pic>
      <p:sp>
        <p:nvSpPr>
          <p:cNvPr id="13" name="Text 9"/>
          <p:cNvSpPr/>
          <p:nvPr/>
        </p:nvSpPr>
        <p:spPr>
          <a:xfrm>
            <a:off x="1750175" y="6262886"/>
            <a:ext cx="8081661" cy="124718"/>
          </a:xfrm>
          <a:prstGeom prst="rect">
            <a:avLst/>
          </a:prstGeom>
          <a:noFill/>
          <a:ln/>
        </p:spPr>
        <p:txBody>
          <a:bodyPr wrap="none" lIns="0" tIns="0" rIns="0" bIns="0" rtlCol="0" anchor="t"/>
          <a:lstStyle/>
          <a:p>
            <a:pPr marL="0" indent="0" algn="r">
              <a:lnSpc>
                <a:spcPct val="91000"/>
              </a:lnSpc>
              <a:buNone/>
            </a:pPr>
            <a:r>
              <a:rPr lang="en-US" sz="850" b="1" u="sng" dirty="0">
                <a:solidFill>
                  <a:srgbClr val="FF954F"/>
                </a:solidFill>
                <a:latin typeface="Montserrat Bold" pitchFamily="34" charset="0"/>
                <a:ea typeface="Montserrat Bold" pitchFamily="34" charset="-122"/>
                <a:cs typeface="Montserrat Bold" pitchFamily="34" charset="-120"/>
                <a:hlinkClick r:id="rId5">
                  <a:extLst>
                    <a:ext uri="{A12FA001-AC4F-418D-AE19-62706E023703}">
                      <ahyp:hlinkClr xmlns:ahyp="http://schemas.microsoft.com/office/drawing/2018/hyperlinkcolor" val="tx"/>
                    </a:ext>
                  </a:extLst>
                </a:hlinkClick>
              </a:rPr>
              <a:t>thelucidstem.com</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661574" y="1223268"/>
            <a:ext cx="1985119" cy="271264"/>
          </a:xfrm>
          <a:prstGeom prst="roundRect">
            <a:avLst>
              <a:gd name="adj" fmla="val 20486"/>
            </a:avLst>
          </a:prstGeom>
          <a:solidFill>
            <a:srgbClr val="FFE0CC"/>
          </a:solidFill>
          <a:ln/>
        </p:spPr>
      </p:sp>
      <p:sp>
        <p:nvSpPr>
          <p:cNvPr id="3" name="Text 1"/>
          <p:cNvSpPr/>
          <p:nvPr/>
        </p:nvSpPr>
        <p:spPr>
          <a:xfrm>
            <a:off x="760790" y="1272877"/>
            <a:ext cx="2396271"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RESOLUTION OF VECTORS</a:t>
            </a:r>
            <a:endParaRPr lang="en-US" sz="1000" dirty="0"/>
          </a:p>
        </p:txBody>
      </p:sp>
      <p:sp>
        <p:nvSpPr>
          <p:cNvPr id="4" name="Text 2"/>
          <p:cNvSpPr/>
          <p:nvPr/>
        </p:nvSpPr>
        <p:spPr>
          <a:xfrm>
            <a:off x="661574" y="1742579"/>
            <a:ext cx="6483287"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Resolving into Components</a:t>
            </a:r>
            <a:endParaRPr lang="en-US" sz="3700" dirty="0"/>
          </a:p>
        </p:txBody>
      </p:sp>
      <p:sp>
        <p:nvSpPr>
          <p:cNvPr id="5" name="Text 3"/>
          <p:cNvSpPr/>
          <p:nvPr/>
        </p:nvSpPr>
        <p:spPr>
          <a:xfrm>
            <a:off x="661574" y="2608759"/>
            <a:ext cx="10868547"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Any single diagonal force can be replaced by two perpendicular components that produce the exact same physical effect. This technique is fundamental to every mechanics problem at AS Level.</a:t>
            </a:r>
            <a:endParaRPr lang="en-US" sz="1300" dirty="0"/>
          </a:p>
        </p:txBody>
      </p:sp>
      <p:sp>
        <p:nvSpPr>
          <p:cNvPr id="6" name="Shape 4"/>
          <p:cNvSpPr/>
          <p:nvPr/>
        </p:nvSpPr>
        <p:spPr>
          <a:xfrm>
            <a:off x="661574" y="3410843"/>
            <a:ext cx="5232567" cy="1421805"/>
          </a:xfrm>
          <a:prstGeom prst="roundRect">
            <a:avLst>
              <a:gd name="adj" fmla="val 4886"/>
            </a:avLst>
          </a:prstGeom>
          <a:solidFill>
            <a:srgbClr val="FFFFF4"/>
          </a:solidFill>
          <a:ln w="19050">
            <a:solidFill>
              <a:srgbClr val="FFE0CC"/>
            </a:solidFill>
            <a:prstDash val="solid"/>
          </a:ln>
        </p:spPr>
      </p:sp>
      <p:sp>
        <p:nvSpPr>
          <p:cNvPr id="7" name="Text 5"/>
          <p:cNvSpPr/>
          <p:nvPr/>
        </p:nvSpPr>
        <p:spPr>
          <a:xfrm>
            <a:off x="845918" y="3595191"/>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Horizontal (Adjacent)</a:t>
            </a:r>
            <a:endParaRPr lang="en-US" sz="1850" dirty="0"/>
          </a:p>
        </p:txBody>
      </p:sp>
      <p:sp>
        <p:nvSpPr>
          <p:cNvPr id="8" name="Text 6"/>
          <p:cNvSpPr/>
          <p:nvPr/>
        </p:nvSpPr>
        <p:spPr>
          <a:xfrm>
            <a:off x="845918" y="4069457"/>
            <a:ext cx="4863879" cy="578842"/>
          </a:xfrm>
          <a:prstGeom prst="rect">
            <a:avLst/>
          </a:prstGeom>
          <a:noFill/>
          <a:ln/>
        </p:spPr>
        <p:txBody>
          <a:bodyPr wrap="square" lIns="0" tIns="0" rIns="0" bIns="0" rtlCol="0" anchor="t"/>
          <a:lstStyle/>
          <a:p>
            <a:pPr marL="0" indent="0" algn="l">
              <a:lnSpc>
                <a:spcPct val="108000"/>
              </a:lnSpc>
              <a:spcAft>
                <a:spcPts val="1150"/>
              </a:spcAft>
              <a:buNone/>
            </a:pPr>
            <a:r>
              <a:rPr lang="en-US" sz="1300" b="1" dirty="0">
                <a:solidFill>
                  <a:srgbClr val="67534F"/>
                </a:solidFill>
                <a:latin typeface="Montserrat Bold" pitchFamily="34" charset="0"/>
                <a:ea typeface="Montserrat Bold" pitchFamily="34" charset="-122"/>
                <a:cs typeface="Montserrat Bold" pitchFamily="34" charset="-120"/>
              </a:rPr>
              <a:t>F cos(theta)</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The component along the axis nearest the angle.</a:t>
            </a:r>
            <a:endParaRPr lang="en-US" sz="1300" dirty="0"/>
          </a:p>
        </p:txBody>
      </p:sp>
      <p:sp>
        <p:nvSpPr>
          <p:cNvPr id="9" name="Shape 7"/>
          <p:cNvSpPr/>
          <p:nvPr/>
        </p:nvSpPr>
        <p:spPr>
          <a:xfrm>
            <a:off x="6303904" y="3410843"/>
            <a:ext cx="5232567" cy="1421805"/>
          </a:xfrm>
          <a:prstGeom prst="roundRect">
            <a:avLst>
              <a:gd name="adj" fmla="val 4886"/>
            </a:avLst>
          </a:prstGeom>
          <a:solidFill>
            <a:srgbClr val="FFFFF4"/>
          </a:solidFill>
          <a:ln w="19050">
            <a:solidFill>
              <a:srgbClr val="FFE0CC"/>
            </a:solidFill>
            <a:prstDash val="solid"/>
          </a:ln>
        </p:spPr>
      </p:sp>
      <p:sp>
        <p:nvSpPr>
          <p:cNvPr id="10" name="Text 8"/>
          <p:cNvSpPr/>
          <p:nvPr/>
        </p:nvSpPr>
        <p:spPr>
          <a:xfrm>
            <a:off x="6488248" y="3595191"/>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Vertical (Opposite)</a:t>
            </a:r>
            <a:endParaRPr lang="en-US" sz="1850" dirty="0"/>
          </a:p>
        </p:txBody>
      </p:sp>
      <p:sp>
        <p:nvSpPr>
          <p:cNvPr id="11" name="Text 9"/>
          <p:cNvSpPr/>
          <p:nvPr/>
        </p:nvSpPr>
        <p:spPr>
          <a:xfrm>
            <a:off x="6488248" y="4069457"/>
            <a:ext cx="4863879" cy="578842"/>
          </a:xfrm>
          <a:prstGeom prst="rect">
            <a:avLst/>
          </a:prstGeom>
          <a:noFill/>
          <a:ln/>
        </p:spPr>
        <p:txBody>
          <a:bodyPr wrap="square" lIns="0" tIns="0" rIns="0" bIns="0" rtlCol="0" anchor="t"/>
          <a:lstStyle/>
          <a:p>
            <a:pPr marL="0" indent="0" algn="l">
              <a:lnSpc>
                <a:spcPct val="108000"/>
              </a:lnSpc>
              <a:spcAft>
                <a:spcPts val="1150"/>
              </a:spcAft>
              <a:buNone/>
            </a:pPr>
            <a:r>
              <a:rPr lang="en-US" sz="1300" b="1" dirty="0">
                <a:solidFill>
                  <a:srgbClr val="67534F"/>
                </a:solidFill>
                <a:latin typeface="Montserrat Bold" pitchFamily="34" charset="0"/>
                <a:ea typeface="Montserrat Bold" pitchFamily="34" charset="-122"/>
                <a:cs typeface="Montserrat Bold" pitchFamily="34" charset="-120"/>
              </a:rPr>
              <a:t>F sin(theta)</a:t>
            </a:r>
            <a:endParaRPr lang="en-US" sz="1300" dirty="0"/>
          </a:p>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The component perpendicular to the adjacent side.</a:t>
            </a:r>
            <a:endParaRPr lang="en-US" sz="1300" dirty="0"/>
          </a:p>
        </p:txBody>
      </p:sp>
      <p:sp>
        <p:nvSpPr>
          <p:cNvPr id="12" name="Text 10"/>
          <p:cNvSpPr/>
          <p:nvPr/>
        </p:nvSpPr>
        <p:spPr>
          <a:xfrm>
            <a:off x="661574" y="5204718"/>
            <a:ext cx="11478132" cy="215007"/>
          </a:xfrm>
          <a:prstGeom prst="rect">
            <a:avLst/>
          </a:prstGeom>
          <a:noFill/>
          <a:ln/>
        </p:spPr>
        <p:txBody>
          <a:bodyPr wrap="none" lIns="0" tIns="0" rIns="0" bIns="0" rtlCol="0" anchor="t"/>
          <a:lstStyle/>
          <a:p>
            <a:pPr marL="0" indent="0" algn="l">
              <a:lnSpc>
                <a:spcPct val="108000"/>
              </a:lnSpc>
              <a:buNone/>
            </a:pPr>
            <a:r>
              <a:rPr lang="en-US" sz="1300" i="1" dirty="0">
                <a:solidFill>
                  <a:srgbClr val="67534F"/>
                </a:solidFill>
                <a:latin typeface="Montserrat" pitchFamily="34" charset="0"/>
                <a:ea typeface="Montserrat" pitchFamily="34" charset="-122"/>
                <a:cs typeface="Montserrat" pitchFamily="34" charset="-120"/>
              </a:rPr>
              <a:t>Essential for analysing objects on slopes and forces acting at angles to a surface.</a:t>
            </a:r>
            <a:endParaRPr lang="en-US" sz="1300" dirty="0"/>
          </a:p>
        </p:txBody>
      </p:sp>
      <p:sp>
        <p:nvSpPr>
          <p:cNvPr id="13" name="Text 11"/>
          <p:cNvSpPr/>
          <p:nvPr/>
        </p:nvSpPr>
        <p:spPr>
          <a:xfrm>
            <a:off x="51989" y="5605760"/>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661574" y="893068"/>
            <a:ext cx="1843934" cy="271264"/>
          </a:xfrm>
          <a:prstGeom prst="roundRect">
            <a:avLst>
              <a:gd name="adj" fmla="val 20486"/>
            </a:avLst>
          </a:prstGeom>
          <a:solidFill>
            <a:srgbClr val="FFE0CC"/>
          </a:solidFill>
          <a:ln/>
        </p:spPr>
      </p:sp>
      <p:sp>
        <p:nvSpPr>
          <p:cNvPr id="3" name="Shape 1"/>
          <p:cNvSpPr/>
          <p:nvPr/>
        </p:nvSpPr>
        <p:spPr>
          <a:xfrm>
            <a:off x="760790" y="962521"/>
            <a:ext cx="132255" cy="132259"/>
          </a:xfrm>
          <a:prstGeom prst="rect">
            <a:avLst/>
          </a:prstGeom>
          <a:solidFill>
            <a:srgbClr val="67534F"/>
          </a:solidFill>
          <a:ln/>
        </p:spPr>
      </p:sp>
      <p:sp>
        <p:nvSpPr>
          <p:cNvPr id="4" name="Text 2"/>
          <p:cNvSpPr/>
          <p:nvPr/>
        </p:nvSpPr>
        <p:spPr>
          <a:xfrm>
            <a:off x="959124" y="942677"/>
            <a:ext cx="2056753"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EXAMINER WARNING</a:t>
            </a:r>
            <a:endParaRPr lang="en-US" sz="1000" dirty="0"/>
          </a:p>
        </p:txBody>
      </p:sp>
      <p:sp>
        <p:nvSpPr>
          <p:cNvPr id="5" name="Text 3"/>
          <p:cNvSpPr/>
          <p:nvPr/>
        </p:nvSpPr>
        <p:spPr>
          <a:xfrm>
            <a:off x="661574" y="1412379"/>
            <a:ext cx="6299439" cy="618133"/>
          </a:xfrm>
          <a:prstGeom prst="rect">
            <a:avLst/>
          </a:prstGeom>
          <a:noFill/>
          <a:ln/>
        </p:spPr>
        <p:txBody>
          <a:bodyPr wrap="none" lIns="0" tIns="0" rIns="0" bIns="0" rtlCol="0" anchor="t"/>
          <a:lstStyle/>
          <a:p>
            <a:pPr marL="0" indent="0" algn="l">
              <a:lnSpc>
                <a:spcPct val="108000"/>
              </a:lnSpc>
              <a:buNone/>
            </a:pPr>
            <a:r>
              <a:rPr lang="en-US" sz="3700" dirty="0">
                <a:solidFill>
                  <a:srgbClr val="532418"/>
                </a:solidFill>
                <a:latin typeface="Marcellus" pitchFamily="34" charset="0"/>
                <a:ea typeface="Marcellus" pitchFamily="34" charset="-122"/>
                <a:cs typeface="Marcellus" pitchFamily="34" charset="-120"/>
              </a:rPr>
              <a:t>The Trigonometry Illusions</a:t>
            </a:r>
            <a:endParaRPr lang="en-US" sz="3700" dirty="0"/>
          </a:p>
        </p:txBody>
      </p:sp>
      <p:sp>
        <p:nvSpPr>
          <p:cNvPr id="6" name="Shape 4"/>
          <p:cNvSpPr/>
          <p:nvPr/>
        </p:nvSpPr>
        <p:spPr>
          <a:xfrm>
            <a:off x="661574" y="2278559"/>
            <a:ext cx="10868547" cy="595213"/>
          </a:xfrm>
          <a:prstGeom prst="roundRect">
            <a:avLst>
              <a:gd name="adj" fmla="val 11670"/>
            </a:avLst>
          </a:prstGeom>
          <a:solidFill>
            <a:srgbClr val="FFB3B4"/>
          </a:solidFill>
          <a:ln/>
        </p:spPr>
      </p:sp>
      <p:pic>
        <p:nvPicPr>
          <p:cNvPr id="7" name="Image 0" descr="preencoded.png"/>
          <p:cNvPicPr>
            <a:picLocks noChangeAspect="1"/>
          </p:cNvPicPr>
          <p:nvPr/>
        </p:nvPicPr>
        <p:blipFill>
          <a:blip r:embed="rId3"/>
          <a:stretch>
            <a:fillRect/>
          </a:stretch>
        </p:blipFill>
        <p:spPr>
          <a:xfrm>
            <a:off x="826868" y="2492871"/>
            <a:ext cx="206667" cy="165298"/>
          </a:xfrm>
          <a:prstGeom prst="rect">
            <a:avLst/>
          </a:prstGeom>
        </p:spPr>
      </p:pic>
      <p:sp>
        <p:nvSpPr>
          <p:cNvPr id="8" name="Text 5"/>
          <p:cNvSpPr/>
          <p:nvPr/>
        </p:nvSpPr>
        <p:spPr>
          <a:xfrm>
            <a:off x="1198830" y="2468662"/>
            <a:ext cx="10775581" cy="215007"/>
          </a:xfrm>
          <a:prstGeom prst="rect">
            <a:avLst/>
          </a:prstGeom>
          <a:noFill/>
          <a:ln/>
        </p:spPr>
        <p:txBody>
          <a:bodyPr wrap="none" lIns="0" tIns="0" rIns="0" bIns="0" rtlCol="0" anchor="t"/>
          <a:lstStyle/>
          <a:p>
            <a:pPr marL="0" indent="0" algn="l">
              <a:lnSpc>
                <a:spcPct val="108000"/>
              </a:lnSpc>
              <a:buNone/>
            </a:pPr>
            <a:r>
              <a:rPr lang="en-US" sz="1300" dirty="0">
                <a:solidFill>
                  <a:srgbClr val="000000"/>
                </a:solidFill>
                <a:latin typeface="Montserrat" pitchFamily="34" charset="0"/>
                <a:ea typeface="Montserrat" pitchFamily="34" charset="-122"/>
                <a:cs typeface="Montserrat" pitchFamily="34" charset="-120"/>
              </a:rPr>
              <a:t>Examiner Report Warning: These are the most frequent sources of lost marks at AS Level. Study each trap carefully.</a:t>
            </a:r>
            <a:endParaRPr lang="en-US" sz="13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2525" y="3059807"/>
            <a:ext cx="3531702" cy="2690118"/>
          </a:xfrm>
          <a:prstGeom prst="rect">
            <a:avLst/>
          </a:prstGeom>
        </p:spPr>
      </p:pic>
      <p:sp>
        <p:nvSpPr>
          <p:cNvPr id="10" name="Text 6"/>
          <p:cNvSpPr/>
          <p:nvPr/>
        </p:nvSpPr>
        <p:spPr>
          <a:xfrm>
            <a:off x="903066" y="3244155"/>
            <a:ext cx="3086817" cy="617934"/>
          </a:xfrm>
          <a:prstGeom prst="rect">
            <a:avLst/>
          </a:prstGeom>
          <a:noFill/>
          <a:ln/>
        </p:spPr>
        <p:txBody>
          <a:bodyPr wrap="square" lIns="0" tIns="0" rIns="0" bIns="0" rtlCol="0" anchor="t">
            <a:normAutofit/>
          </a:bodyPr>
          <a:lstStyle/>
          <a:p>
            <a:pPr marL="0" indent="0" algn="l">
              <a:lnSpc>
                <a:spcPct val="108000"/>
              </a:lnSpc>
              <a:buNone/>
            </a:pPr>
            <a:r>
              <a:rPr lang="en-US" sz="1850" dirty="0">
                <a:solidFill>
                  <a:srgbClr val="CC5200"/>
                </a:solidFill>
                <a:latin typeface="Marcellus" pitchFamily="34" charset="0"/>
                <a:ea typeface="Marcellus" pitchFamily="34" charset="-122"/>
                <a:cs typeface="Marcellus" pitchFamily="34" charset="-120"/>
              </a:rPr>
              <a:t>Trap 1:</a:t>
            </a:r>
            <a:r>
              <a:rPr lang="en-US" sz="1850" dirty="0">
                <a:solidFill>
                  <a:srgbClr val="67534F"/>
                </a:solidFill>
                <a:latin typeface="Marcellus" pitchFamily="34" charset="0"/>
                <a:ea typeface="Marcellus" pitchFamily="34" charset="-122"/>
                <a:cs typeface="Marcellus" pitchFamily="34" charset="-120"/>
              </a:rPr>
              <a:t> Treating Vectors as Scalars</a:t>
            </a:r>
            <a:endParaRPr lang="en-US" sz="1850" dirty="0"/>
          </a:p>
        </p:txBody>
      </p:sp>
      <p:sp>
        <p:nvSpPr>
          <p:cNvPr id="11" name="Text 7"/>
          <p:cNvSpPr/>
          <p:nvPr/>
        </p:nvSpPr>
        <p:spPr>
          <a:xfrm>
            <a:off x="903066" y="3961309"/>
            <a:ext cx="3086817" cy="1604268"/>
          </a:xfrm>
          <a:prstGeom prst="rect">
            <a:avLst/>
          </a:prstGeom>
          <a:noFill/>
          <a:ln/>
        </p:spPr>
        <p:txBody>
          <a:bodyPr wrap="square" lIns="0" tIns="0" rIns="0" bIns="0" rtlCol="0" anchor="t">
            <a:normAutofit/>
          </a:bodyPr>
          <a:lstStyle/>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Error:</a:t>
            </a:r>
            <a:r>
              <a:rPr lang="en-US" sz="1300" dirty="0">
                <a:solidFill>
                  <a:srgbClr val="67534F"/>
                </a:solidFill>
                <a:latin typeface="Montserrat" pitchFamily="34" charset="0"/>
                <a:ea typeface="Montserrat" pitchFamily="34" charset="-122"/>
                <a:cs typeface="Montserrat" pitchFamily="34" charset="-120"/>
              </a:rPr>
              <a:t> Writing 10 N + 10 N = 20 N without checking direction.</a:t>
            </a:r>
            <a:endParaRPr lang="en-US" sz="1300" dirty="0"/>
          </a:p>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Correction:</a:t>
            </a:r>
            <a:r>
              <a:rPr lang="en-US" sz="1300" dirty="0">
                <a:solidFill>
                  <a:srgbClr val="67534F"/>
                </a:solidFill>
                <a:latin typeface="Montserrat" pitchFamily="34" charset="0"/>
                <a:ea typeface="Montserrat" pitchFamily="34" charset="-122"/>
                <a:cs typeface="Montserrat" pitchFamily="34" charset="-120"/>
              </a:rPr>
              <a:t> 20 N is only correct if both forces point in the exact same direction. Otherwise, use a scale diagram or trigonometry to find the true resultant.</a:t>
            </a:r>
            <a:endParaRPr lang="en-US" sz="13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20472" y="3059807"/>
            <a:ext cx="3531702" cy="2690118"/>
          </a:xfrm>
          <a:prstGeom prst="rect">
            <a:avLst/>
          </a:prstGeom>
        </p:spPr>
      </p:pic>
      <p:sp>
        <p:nvSpPr>
          <p:cNvPr id="13" name="Text 8"/>
          <p:cNvSpPr/>
          <p:nvPr/>
        </p:nvSpPr>
        <p:spPr>
          <a:xfrm>
            <a:off x="4581014" y="3244155"/>
            <a:ext cx="3086817" cy="617934"/>
          </a:xfrm>
          <a:prstGeom prst="rect">
            <a:avLst/>
          </a:prstGeom>
          <a:noFill/>
          <a:ln/>
        </p:spPr>
        <p:txBody>
          <a:bodyPr wrap="square" lIns="0" tIns="0" rIns="0" bIns="0" rtlCol="0" anchor="t">
            <a:normAutofit/>
          </a:bodyPr>
          <a:lstStyle/>
          <a:p>
            <a:pPr marL="0" indent="0" algn="l">
              <a:lnSpc>
                <a:spcPct val="108000"/>
              </a:lnSpc>
              <a:buNone/>
            </a:pPr>
            <a:r>
              <a:rPr lang="en-US" sz="1850" dirty="0">
                <a:solidFill>
                  <a:srgbClr val="CC5200"/>
                </a:solidFill>
                <a:latin typeface="Marcellus" pitchFamily="34" charset="0"/>
                <a:ea typeface="Marcellus" pitchFamily="34" charset="-122"/>
                <a:cs typeface="Marcellus" pitchFamily="34" charset="-120"/>
              </a:rPr>
              <a:t>Trap 2:</a:t>
            </a:r>
            <a:r>
              <a:rPr lang="en-US" sz="1850" dirty="0">
                <a:solidFill>
                  <a:srgbClr val="67534F"/>
                </a:solidFill>
                <a:latin typeface="Marcellus" pitchFamily="34" charset="0"/>
                <a:ea typeface="Marcellus" pitchFamily="34" charset="-122"/>
                <a:cs typeface="Marcellus" pitchFamily="34" charset="-120"/>
              </a:rPr>
              <a:t> Cosine is Always Horizontal</a:t>
            </a:r>
            <a:endParaRPr lang="en-US" sz="1850" dirty="0"/>
          </a:p>
        </p:txBody>
      </p:sp>
      <p:sp>
        <p:nvSpPr>
          <p:cNvPr id="14" name="Text 9"/>
          <p:cNvSpPr/>
          <p:nvPr/>
        </p:nvSpPr>
        <p:spPr>
          <a:xfrm>
            <a:off x="4581014" y="3961309"/>
            <a:ext cx="3086817" cy="1604268"/>
          </a:xfrm>
          <a:prstGeom prst="rect">
            <a:avLst/>
          </a:prstGeom>
          <a:noFill/>
          <a:ln/>
        </p:spPr>
        <p:txBody>
          <a:bodyPr wrap="square" lIns="0" tIns="0" rIns="0" bIns="0" rtlCol="0" anchor="t">
            <a:normAutofit/>
          </a:bodyPr>
          <a:lstStyle/>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Error:</a:t>
            </a:r>
            <a:r>
              <a:rPr lang="en-US" sz="1300" dirty="0">
                <a:solidFill>
                  <a:srgbClr val="67534F"/>
                </a:solidFill>
                <a:latin typeface="Montserrat" pitchFamily="34" charset="0"/>
                <a:ea typeface="Montserrat" pitchFamily="34" charset="-122"/>
                <a:cs typeface="Montserrat" pitchFamily="34" charset="-120"/>
              </a:rPr>
              <a:t> Reflexively applying cos(theta) to the horizontal component.</a:t>
            </a:r>
            <a:endParaRPr lang="en-US" sz="1300" dirty="0"/>
          </a:p>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Correction:</a:t>
            </a:r>
            <a:r>
              <a:rPr lang="en-US" sz="1300" dirty="0">
                <a:solidFill>
                  <a:srgbClr val="67534F"/>
                </a:solidFill>
                <a:latin typeface="Montserrat" pitchFamily="34" charset="0"/>
                <a:ea typeface="Montserrat" pitchFamily="34" charset="-122"/>
                <a:cs typeface="Montserrat" pitchFamily="34" charset="-120"/>
              </a:rPr>
              <a:t> Cosine gives the side </a:t>
            </a:r>
            <a:r>
              <a:rPr lang="en-US" sz="1300" i="1" dirty="0">
                <a:solidFill>
                  <a:srgbClr val="67534F"/>
                </a:solidFill>
                <a:latin typeface="Montserrat" pitchFamily="34" charset="0"/>
                <a:ea typeface="Montserrat" pitchFamily="34" charset="-122"/>
                <a:cs typeface="Montserrat" pitchFamily="34" charset="-120"/>
              </a:rPr>
              <a:t>adjacent</a:t>
            </a:r>
            <a:r>
              <a:rPr lang="en-US" sz="1300" dirty="0">
                <a:solidFill>
                  <a:srgbClr val="67534F"/>
                </a:solidFill>
                <a:latin typeface="Montserrat" pitchFamily="34" charset="0"/>
                <a:ea typeface="Montserrat" pitchFamily="34" charset="-122"/>
                <a:cs typeface="Montserrat" pitchFamily="34" charset="-120"/>
              </a:rPr>
              <a:t> to the stated angle. If theta is measured from the vertical, the vertical component becomes F cos(theta).</a:t>
            </a:r>
            <a:endParaRPr lang="en-US" sz="1300" dirty="0"/>
          </a:p>
        </p:txBody>
      </p:sp>
      <p:pic>
        <p:nvPicPr>
          <p:cNvPr id="15"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98419" y="3059807"/>
            <a:ext cx="3531702" cy="2690118"/>
          </a:xfrm>
          <a:prstGeom prst="rect">
            <a:avLst/>
          </a:prstGeom>
        </p:spPr>
      </p:pic>
      <p:sp>
        <p:nvSpPr>
          <p:cNvPr id="16" name="Text 10"/>
          <p:cNvSpPr/>
          <p:nvPr/>
        </p:nvSpPr>
        <p:spPr>
          <a:xfrm>
            <a:off x="8258961" y="3244155"/>
            <a:ext cx="3086817" cy="617934"/>
          </a:xfrm>
          <a:prstGeom prst="rect">
            <a:avLst/>
          </a:prstGeom>
          <a:noFill/>
          <a:ln/>
        </p:spPr>
        <p:txBody>
          <a:bodyPr wrap="square" lIns="0" tIns="0" rIns="0" bIns="0" rtlCol="0" anchor="t">
            <a:normAutofit/>
          </a:bodyPr>
          <a:lstStyle/>
          <a:p>
            <a:pPr marL="0" indent="0" algn="l">
              <a:lnSpc>
                <a:spcPct val="108000"/>
              </a:lnSpc>
              <a:buNone/>
            </a:pPr>
            <a:r>
              <a:rPr lang="en-US" sz="1850" dirty="0">
                <a:solidFill>
                  <a:srgbClr val="CC5200"/>
                </a:solidFill>
                <a:latin typeface="Marcellus" pitchFamily="34" charset="0"/>
                <a:ea typeface="Marcellus" pitchFamily="34" charset="-122"/>
                <a:cs typeface="Marcellus" pitchFamily="34" charset="-120"/>
              </a:rPr>
              <a:t>Trap 3:</a:t>
            </a:r>
            <a:r>
              <a:rPr lang="en-US" sz="1850" dirty="0">
                <a:solidFill>
                  <a:srgbClr val="67534F"/>
                </a:solidFill>
                <a:latin typeface="Marcellus" pitchFamily="34" charset="0"/>
                <a:ea typeface="Marcellus" pitchFamily="34" charset="-122"/>
                <a:cs typeface="Marcellus" pitchFamily="34" charset="-120"/>
              </a:rPr>
              <a:t> Omitting the Direction</a:t>
            </a:r>
            <a:endParaRPr lang="en-US" sz="1850" dirty="0"/>
          </a:p>
        </p:txBody>
      </p:sp>
      <p:sp>
        <p:nvSpPr>
          <p:cNvPr id="17" name="Text 11"/>
          <p:cNvSpPr/>
          <p:nvPr/>
        </p:nvSpPr>
        <p:spPr>
          <a:xfrm>
            <a:off x="8258961" y="3961309"/>
            <a:ext cx="3086817" cy="1389261"/>
          </a:xfrm>
          <a:prstGeom prst="rect">
            <a:avLst/>
          </a:prstGeom>
          <a:noFill/>
          <a:ln/>
        </p:spPr>
        <p:txBody>
          <a:bodyPr wrap="square" lIns="0" tIns="0" rIns="0" bIns="0" rtlCol="0" anchor="t">
            <a:normAutofit/>
          </a:bodyPr>
          <a:lstStyle/>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Error:</a:t>
            </a:r>
            <a:r>
              <a:rPr lang="en-US" sz="1300" dirty="0">
                <a:solidFill>
                  <a:srgbClr val="67534F"/>
                </a:solidFill>
                <a:latin typeface="Montserrat" pitchFamily="34" charset="0"/>
                <a:ea typeface="Montserrat" pitchFamily="34" charset="-122"/>
                <a:cs typeface="Montserrat" pitchFamily="34" charset="-120"/>
              </a:rPr>
              <a:t> Stating a resultant magnitude with no angle or bearing.</a:t>
            </a:r>
            <a:endParaRPr lang="en-US" sz="1300" dirty="0"/>
          </a:p>
          <a:p>
            <a:pPr marL="0" indent="0" algn="l">
              <a:lnSpc>
                <a:spcPct val="108000"/>
              </a:lnSpc>
              <a:buNone/>
            </a:pPr>
            <a:r>
              <a:rPr lang="en-US" sz="1300" b="1" dirty="0">
                <a:solidFill>
                  <a:srgbClr val="67534F"/>
                </a:solidFill>
                <a:latin typeface="Montserrat Bold" pitchFamily="34" charset="0"/>
                <a:ea typeface="Montserrat Bold" pitchFamily="34" charset="-122"/>
                <a:cs typeface="Montserrat Bold" pitchFamily="34" charset="-120"/>
              </a:rPr>
              <a:t>Correction:</a:t>
            </a:r>
            <a:r>
              <a:rPr lang="en-US" sz="1300" dirty="0">
                <a:solidFill>
                  <a:srgbClr val="67534F"/>
                </a:solidFill>
                <a:latin typeface="Montserrat" pitchFamily="34" charset="0"/>
                <a:ea typeface="Montserrat" pitchFamily="34" charset="-122"/>
                <a:cs typeface="Montserrat" pitchFamily="34" charset="-120"/>
              </a:rPr>
              <a:t> A resultant is a vector. Always state both magnitude and direction. Omitting the direction loses marks every time.</a:t>
            </a:r>
            <a:endParaRPr lang="en-US" sz="1300" dirty="0"/>
          </a:p>
        </p:txBody>
      </p:sp>
      <p:sp>
        <p:nvSpPr>
          <p:cNvPr id="18" name="Text 12"/>
          <p:cNvSpPr/>
          <p:nvPr/>
        </p:nvSpPr>
        <p:spPr>
          <a:xfrm>
            <a:off x="51989" y="5935960"/>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5">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Shape 0"/>
          <p:cNvSpPr/>
          <p:nvPr/>
        </p:nvSpPr>
        <p:spPr>
          <a:xfrm>
            <a:off x="661475" y="680938"/>
            <a:ext cx="1380098" cy="260052"/>
          </a:xfrm>
          <a:prstGeom prst="roundRect">
            <a:avLst>
              <a:gd name="adj" fmla="val 20702"/>
            </a:avLst>
          </a:prstGeom>
          <a:solidFill>
            <a:srgbClr val="FFE0CC"/>
          </a:solidFill>
          <a:ln/>
        </p:spPr>
      </p:sp>
      <p:sp>
        <p:nvSpPr>
          <p:cNvPr id="4" name="Text 1"/>
          <p:cNvSpPr/>
          <p:nvPr/>
        </p:nvSpPr>
        <p:spPr>
          <a:xfrm>
            <a:off x="757516" y="728960"/>
            <a:ext cx="1797600" cy="164009"/>
          </a:xfrm>
          <a:prstGeom prst="rect">
            <a:avLst/>
          </a:prstGeom>
          <a:noFill/>
          <a:ln/>
        </p:spPr>
        <p:txBody>
          <a:bodyPr wrap="none" lIns="0" tIns="0" rIns="0" bIns="0" rtlCol="0" anchor="t"/>
          <a:lstStyle/>
          <a:p>
            <a:pPr marL="0" indent="0" algn="l">
              <a:lnSpc>
                <a:spcPct val="107000"/>
              </a:lnSpc>
              <a:buNone/>
            </a:pPr>
            <a:r>
              <a:rPr lang="en-US" sz="1000" dirty="0">
                <a:solidFill>
                  <a:srgbClr val="67534F"/>
                </a:solidFill>
                <a:latin typeface="Montserrat" pitchFamily="34" charset="0"/>
                <a:ea typeface="Montserrat" pitchFamily="34" charset="-122"/>
                <a:cs typeface="Montserrat" pitchFamily="34" charset="-120"/>
              </a:rPr>
              <a:t>ACTIVE LEARNING</a:t>
            </a:r>
            <a:endParaRPr lang="en-US" sz="1000" dirty="0"/>
          </a:p>
        </p:txBody>
      </p:sp>
      <p:sp>
        <p:nvSpPr>
          <p:cNvPr id="5" name="Text 2"/>
          <p:cNvSpPr/>
          <p:nvPr/>
        </p:nvSpPr>
        <p:spPr>
          <a:xfrm>
            <a:off x="661475" y="1173758"/>
            <a:ext cx="6296860" cy="1197570"/>
          </a:xfrm>
          <a:prstGeom prst="rect">
            <a:avLst/>
          </a:prstGeom>
          <a:noFill/>
          <a:ln/>
        </p:spPr>
        <p:txBody>
          <a:bodyPr wrap="square" lIns="0" tIns="0" rIns="0" bIns="0" rtlCol="0" anchor="t">
            <a:normAutofit/>
          </a:bodyPr>
          <a:lstStyle/>
          <a:p>
            <a:pPr marL="0" indent="0" algn="l">
              <a:lnSpc>
                <a:spcPct val="108000"/>
              </a:lnSpc>
              <a:buNone/>
            </a:pPr>
            <a:r>
              <a:rPr lang="en-US" sz="3600" dirty="0">
                <a:solidFill>
                  <a:srgbClr val="532418"/>
                </a:solidFill>
                <a:latin typeface="Marcellus" pitchFamily="34" charset="0"/>
                <a:ea typeface="Marcellus" pitchFamily="34" charset="-122"/>
                <a:cs typeface="Marcellus" pitchFamily="34" charset="-120"/>
              </a:rPr>
              <a:t>Cooperative Task: Think-Pair-Share</a:t>
            </a:r>
            <a:endParaRPr lang="en-US" sz="3600" dirty="0"/>
          </a:p>
        </p:txBody>
      </p:sp>
      <p:pic>
        <p:nvPicPr>
          <p:cNvPr id="6" name="Image 1" descr="preencoded.png"/>
          <p:cNvPicPr>
            <a:picLocks noChangeAspect="1"/>
          </p:cNvPicPr>
          <p:nvPr/>
        </p:nvPicPr>
        <p:blipFill>
          <a:blip r:embed="rId4"/>
          <a:stretch>
            <a:fillRect/>
          </a:stretch>
        </p:blipFill>
        <p:spPr>
          <a:xfrm>
            <a:off x="661475" y="2604095"/>
            <a:ext cx="801072" cy="1122660"/>
          </a:xfrm>
          <a:prstGeom prst="rect">
            <a:avLst/>
          </a:prstGeom>
        </p:spPr>
      </p:pic>
      <p:sp>
        <p:nvSpPr>
          <p:cNvPr id="7" name="Text 3"/>
          <p:cNvSpPr/>
          <p:nvPr/>
        </p:nvSpPr>
        <p:spPr>
          <a:xfrm>
            <a:off x="1617721" y="2764234"/>
            <a:ext cx="2303107" cy="299343"/>
          </a:xfrm>
          <a:prstGeom prst="rect">
            <a:avLst/>
          </a:prstGeom>
          <a:noFill/>
          <a:ln/>
        </p:spPr>
        <p:txBody>
          <a:bodyPr wrap="none" lIns="0" tIns="0" rIns="0" bIns="0" rtlCol="0" anchor="t"/>
          <a:lstStyle/>
          <a:p>
            <a:pPr marL="0" indent="0" algn="l">
              <a:lnSpc>
                <a:spcPct val="108000"/>
              </a:lnSpc>
              <a:buNone/>
            </a:pPr>
            <a:r>
              <a:rPr lang="en-US" sz="1800" dirty="0">
                <a:solidFill>
                  <a:srgbClr val="67534F"/>
                </a:solidFill>
                <a:latin typeface="Marcellus" pitchFamily="34" charset="0"/>
                <a:ea typeface="Marcellus" pitchFamily="34" charset="-122"/>
                <a:cs typeface="Marcellus" pitchFamily="34" charset="-120"/>
              </a:rPr>
              <a:t>Think</a:t>
            </a:r>
            <a:endParaRPr lang="en-US" sz="1800" dirty="0"/>
          </a:p>
        </p:txBody>
      </p:sp>
      <p:sp>
        <p:nvSpPr>
          <p:cNvPr id="8" name="Text 4"/>
          <p:cNvSpPr/>
          <p:nvPr/>
        </p:nvSpPr>
        <p:spPr>
          <a:xfrm>
            <a:off x="1617721" y="3156645"/>
            <a:ext cx="5340613" cy="409972"/>
          </a:xfrm>
          <a:prstGeom prst="rect">
            <a:avLst/>
          </a:prstGeom>
          <a:noFill/>
          <a:ln/>
        </p:spPr>
        <p:txBody>
          <a:bodyPr wrap="square" lIns="0" tIns="0" rIns="0" bIns="0" rtlCol="0" anchor="t">
            <a:normAutofit/>
          </a:bodyPr>
          <a:lstStyle/>
          <a:p>
            <a:pPr marL="0" indent="0" algn="l">
              <a:lnSpc>
                <a:spcPct val="107000"/>
              </a:lnSpc>
              <a:buNone/>
            </a:pPr>
            <a:r>
              <a:rPr lang="en-US" sz="1250" b="1" dirty="0">
                <a:solidFill>
                  <a:srgbClr val="67534F"/>
                </a:solidFill>
                <a:latin typeface="Montserrat Bold" pitchFamily="34" charset="0"/>
                <a:ea typeface="Montserrat Bold" pitchFamily="34" charset="-122"/>
                <a:cs typeface="Montserrat Bold" pitchFamily="34" charset="-120"/>
              </a:rPr>
              <a:t>1 minute.</a:t>
            </a:r>
            <a:r>
              <a:rPr lang="en-US" sz="1250" dirty="0">
                <a:solidFill>
                  <a:srgbClr val="67534F"/>
                </a:solidFill>
                <a:latin typeface="Montserrat" pitchFamily="34" charset="0"/>
                <a:ea typeface="Montserrat" pitchFamily="34" charset="-122"/>
                <a:cs typeface="Montserrat" pitchFamily="34" charset="-120"/>
              </a:rPr>
              <a:t> Total silence. Read the prompt and jot down your independent reasoning.</a:t>
            </a:r>
            <a:endParaRPr lang="en-US" sz="1250" dirty="0"/>
          </a:p>
        </p:txBody>
      </p:sp>
      <p:pic>
        <p:nvPicPr>
          <p:cNvPr id="9" name="Image 2" descr="preencoded.png"/>
          <p:cNvPicPr>
            <a:picLocks noChangeAspect="1"/>
          </p:cNvPicPr>
          <p:nvPr/>
        </p:nvPicPr>
        <p:blipFill>
          <a:blip r:embed="rId5"/>
          <a:stretch>
            <a:fillRect/>
          </a:stretch>
        </p:blipFill>
        <p:spPr>
          <a:xfrm>
            <a:off x="661475" y="3726755"/>
            <a:ext cx="801072" cy="1122660"/>
          </a:xfrm>
          <a:prstGeom prst="rect">
            <a:avLst/>
          </a:prstGeom>
        </p:spPr>
      </p:pic>
      <p:sp>
        <p:nvSpPr>
          <p:cNvPr id="10" name="Text 5"/>
          <p:cNvSpPr/>
          <p:nvPr/>
        </p:nvSpPr>
        <p:spPr>
          <a:xfrm>
            <a:off x="1617721" y="3886895"/>
            <a:ext cx="2303107" cy="299343"/>
          </a:xfrm>
          <a:prstGeom prst="rect">
            <a:avLst/>
          </a:prstGeom>
          <a:noFill/>
          <a:ln/>
        </p:spPr>
        <p:txBody>
          <a:bodyPr wrap="none" lIns="0" tIns="0" rIns="0" bIns="0" rtlCol="0" anchor="t"/>
          <a:lstStyle/>
          <a:p>
            <a:pPr marL="0" indent="0" algn="l">
              <a:lnSpc>
                <a:spcPct val="108000"/>
              </a:lnSpc>
              <a:buNone/>
            </a:pPr>
            <a:r>
              <a:rPr lang="en-US" sz="1800" dirty="0">
                <a:solidFill>
                  <a:srgbClr val="67534F"/>
                </a:solidFill>
                <a:latin typeface="Marcellus" pitchFamily="34" charset="0"/>
                <a:ea typeface="Marcellus" pitchFamily="34" charset="-122"/>
                <a:cs typeface="Marcellus" pitchFamily="34" charset="-120"/>
              </a:rPr>
              <a:t>Pair</a:t>
            </a:r>
            <a:endParaRPr lang="en-US" sz="1800" dirty="0"/>
          </a:p>
        </p:txBody>
      </p:sp>
      <p:sp>
        <p:nvSpPr>
          <p:cNvPr id="11" name="Text 6"/>
          <p:cNvSpPr/>
          <p:nvPr/>
        </p:nvSpPr>
        <p:spPr>
          <a:xfrm>
            <a:off x="1617721" y="4279305"/>
            <a:ext cx="5340613" cy="409972"/>
          </a:xfrm>
          <a:prstGeom prst="rect">
            <a:avLst/>
          </a:prstGeom>
          <a:noFill/>
          <a:ln/>
        </p:spPr>
        <p:txBody>
          <a:bodyPr wrap="square" lIns="0" tIns="0" rIns="0" bIns="0" rtlCol="0" anchor="t">
            <a:normAutofit/>
          </a:bodyPr>
          <a:lstStyle/>
          <a:p>
            <a:pPr marL="0" indent="0" algn="l">
              <a:lnSpc>
                <a:spcPct val="107000"/>
              </a:lnSpc>
              <a:buNone/>
            </a:pPr>
            <a:r>
              <a:rPr lang="en-US" sz="1250" b="1" dirty="0">
                <a:solidFill>
                  <a:srgbClr val="67534F"/>
                </a:solidFill>
                <a:latin typeface="Montserrat Bold" pitchFamily="34" charset="0"/>
                <a:ea typeface="Montserrat Bold" pitchFamily="34" charset="-122"/>
                <a:cs typeface="Montserrat Bold" pitchFamily="34" charset="-120"/>
              </a:rPr>
              <a:t>2 minutes.</a:t>
            </a:r>
            <a:r>
              <a:rPr lang="en-US" sz="1250" dirty="0">
                <a:solidFill>
                  <a:srgbClr val="67534F"/>
                </a:solidFill>
                <a:latin typeface="Montserrat" pitchFamily="34" charset="0"/>
                <a:ea typeface="Montserrat" pitchFamily="34" charset="-122"/>
                <a:cs typeface="Montserrat" pitchFamily="34" charset="-120"/>
              </a:rPr>
              <a:t> Turn to your partner. Compare reasoning and agree on one perfect, shared answer.</a:t>
            </a:r>
            <a:endParaRPr lang="en-US" sz="1250" dirty="0"/>
          </a:p>
        </p:txBody>
      </p:sp>
      <p:pic>
        <p:nvPicPr>
          <p:cNvPr id="12" name="Image 3" descr="preencoded.png"/>
          <p:cNvPicPr>
            <a:picLocks noChangeAspect="1"/>
          </p:cNvPicPr>
          <p:nvPr/>
        </p:nvPicPr>
        <p:blipFill>
          <a:blip r:embed="rId6"/>
          <a:stretch>
            <a:fillRect/>
          </a:stretch>
        </p:blipFill>
        <p:spPr>
          <a:xfrm>
            <a:off x="661475" y="4849416"/>
            <a:ext cx="801072" cy="1122660"/>
          </a:xfrm>
          <a:prstGeom prst="rect">
            <a:avLst/>
          </a:prstGeom>
        </p:spPr>
      </p:pic>
      <p:sp>
        <p:nvSpPr>
          <p:cNvPr id="13" name="Text 7"/>
          <p:cNvSpPr/>
          <p:nvPr/>
        </p:nvSpPr>
        <p:spPr>
          <a:xfrm>
            <a:off x="1617721" y="5009555"/>
            <a:ext cx="2303107" cy="299343"/>
          </a:xfrm>
          <a:prstGeom prst="rect">
            <a:avLst/>
          </a:prstGeom>
          <a:noFill/>
          <a:ln/>
        </p:spPr>
        <p:txBody>
          <a:bodyPr wrap="none" lIns="0" tIns="0" rIns="0" bIns="0" rtlCol="0" anchor="t"/>
          <a:lstStyle/>
          <a:p>
            <a:pPr marL="0" indent="0" algn="l">
              <a:lnSpc>
                <a:spcPct val="108000"/>
              </a:lnSpc>
              <a:buNone/>
            </a:pPr>
            <a:r>
              <a:rPr lang="en-US" sz="1800" dirty="0">
                <a:solidFill>
                  <a:srgbClr val="67534F"/>
                </a:solidFill>
                <a:latin typeface="Marcellus" pitchFamily="34" charset="0"/>
                <a:ea typeface="Marcellus" pitchFamily="34" charset="-122"/>
                <a:cs typeface="Marcellus" pitchFamily="34" charset="-120"/>
              </a:rPr>
              <a:t>Share</a:t>
            </a:r>
            <a:endParaRPr lang="en-US" sz="1800" dirty="0"/>
          </a:p>
        </p:txBody>
      </p:sp>
      <p:sp>
        <p:nvSpPr>
          <p:cNvPr id="14" name="Text 8"/>
          <p:cNvSpPr/>
          <p:nvPr/>
        </p:nvSpPr>
        <p:spPr>
          <a:xfrm>
            <a:off x="1617721" y="5401965"/>
            <a:ext cx="5340613" cy="409972"/>
          </a:xfrm>
          <a:prstGeom prst="rect">
            <a:avLst/>
          </a:prstGeom>
          <a:noFill/>
          <a:ln/>
        </p:spPr>
        <p:txBody>
          <a:bodyPr wrap="square" lIns="0" tIns="0" rIns="0" bIns="0" rtlCol="0" anchor="t">
            <a:normAutofit/>
          </a:bodyPr>
          <a:lstStyle/>
          <a:p>
            <a:pPr marL="0" indent="0" algn="l">
              <a:lnSpc>
                <a:spcPct val="107000"/>
              </a:lnSpc>
              <a:buNone/>
            </a:pPr>
            <a:r>
              <a:rPr lang="en-US" sz="1250" b="1" dirty="0">
                <a:solidFill>
                  <a:srgbClr val="67534F"/>
                </a:solidFill>
                <a:latin typeface="Montserrat Bold" pitchFamily="34" charset="0"/>
                <a:ea typeface="Montserrat Bold" pitchFamily="34" charset="-122"/>
                <a:cs typeface="Montserrat Bold" pitchFamily="34" charset="-120"/>
              </a:rPr>
              <a:t>Cold-call.</a:t>
            </a:r>
            <a:r>
              <a:rPr lang="en-US" sz="1250" dirty="0">
                <a:solidFill>
                  <a:srgbClr val="67534F"/>
                </a:solidFill>
                <a:latin typeface="Montserrat" pitchFamily="34" charset="0"/>
                <a:ea typeface="Montserrat" pitchFamily="34" charset="-122"/>
                <a:cs typeface="Montserrat" pitchFamily="34" charset="-120"/>
              </a:rPr>
              <a:t> Selected pairs share their exact conclusion with the whole room.</a:t>
            </a:r>
            <a:endParaRPr lang="en-US" sz="1250" dirty="0"/>
          </a:p>
        </p:txBody>
      </p:sp>
      <p:sp>
        <p:nvSpPr>
          <p:cNvPr id="15" name="Text 9"/>
          <p:cNvSpPr/>
          <p:nvPr/>
        </p:nvSpPr>
        <p:spPr>
          <a:xfrm>
            <a:off x="51890" y="6146602"/>
            <a:ext cx="6906444" cy="204986"/>
          </a:xfrm>
          <a:prstGeom prst="rect">
            <a:avLst/>
          </a:prstGeom>
          <a:noFill/>
          <a:ln/>
        </p:spPr>
        <p:txBody>
          <a:bodyPr wrap="none" lIns="0" tIns="0" rIns="0" bIns="0" rtlCol="0" anchor="t"/>
          <a:lstStyle/>
          <a:p>
            <a:pPr marL="0" indent="0" algn="r">
              <a:lnSpc>
                <a:spcPct val="107000"/>
              </a:lnSpc>
              <a:buNone/>
            </a:pPr>
            <a:r>
              <a:rPr lang="en-US" sz="1250" b="1" u="sng" dirty="0">
                <a:solidFill>
                  <a:srgbClr val="FF954F"/>
                </a:solidFill>
                <a:latin typeface="Montserrat Bold" pitchFamily="34" charset="0"/>
                <a:ea typeface="Montserrat Bold" pitchFamily="34" charset="-122"/>
                <a:cs typeface="Montserrat Bold" pitchFamily="34" charset="-120"/>
                <a:hlinkClick r:id="rId7">
                  <a:extLst>
                    <a:ext uri="{A12FA001-AC4F-418D-AE19-62706E023703}">
                      <ahyp:hlinkClr xmlns:ahyp="http://schemas.microsoft.com/office/drawing/2018/hyperlinkcolor" val="tx"/>
                    </a:ext>
                  </a:extLst>
                </a:hlinkClick>
              </a:rPr>
              <a:t>thelucidstem.com</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661574" y="980678"/>
            <a:ext cx="1505012" cy="271264"/>
          </a:xfrm>
          <a:prstGeom prst="roundRect">
            <a:avLst>
              <a:gd name="adj" fmla="val 20486"/>
            </a:avLst>
          </a:prstGeom>
          <a:solidFill>
            <a:srgbClr val="FFE0CC"/>
          </a:solidFill>
          <a:ln/>
        </p:spPr>
      </p:sp>
      <p:sp>
        <p:nvSpPr>
          <p:cNvPr id="3" name="Text 1"/>
          <p:cNvSpPr/>
          <p:nvPr/>
        </p:nvSpPr>
        <p:spPr>
          <a:xfrm>
            <a:off x="760790" y="1030288"/>
            <a:ext cx="1916164" cy="172045"/>
          </a:xfrm>
          <a:prstGeom prst="rect">
            <a:avLst/>
          </a:prstGeom>
          <a:noFill/>
          <a:ln/>
        </p:spPr>
        <p:txBody>
          <a:bodyPr wrap="none" lIns="0" tIns="0" rIns="0" bIns="0" rtlCol="0" anchor="t"/>
          <a:lstStyle/>
          <a:p>
            <a:pPr marL="0" indent="0" algn="l">
              <a:lnSpc>
                <a:spcPct val="108000"/>
              </a:lnSpc>
              <a:buNone/>
            </a:pPr>
            <a:r>
              <a:rPr lang="en-US" sz="1000" dirty="0">
                <a:solidFill>
                  <a:srgbClr val="67534F"/>
                </a:solidFill>
                <a:latin typeface="Montserrat" pitchFamily="34" charset="0"/>
                <a:ea typeface="Montserrat" pitchFamily="34" charset="-122"/>
                <a:cs typeface="Montserrat" pitchFamily="34" charset="-120"/>
              </a:rPr>
              <a:t>THINK-PAIR-SHARE</a:t>
            </a:r>
            <a:endParaRPr lang="en-US" sz="1000" dirty="0"/>
          </a:p>
        </p:txBody>
      </p:sp>
      <p:sp>
        <p:nvSpPr>
          <p:cNvPr id="4" name="Text 2"/>
          <p:cNvSpPr/>
          <p:nvPr/>
        </p:nvSpPr>
        <p:spPr>
          <a:xfrm>
            <a:off x="2510072" y="1499989"/>
            <a:ext cx="7171451" cy="853083"/>
          </a:xfrm>
          <a:prstGeom prst="rect">
            <a:avLst/>
          </a:prstGeom>
          <a:noFill/>
          <a:ln/>
        </p:spPr>
        <p:txBody>
          <a:bodyPr wrap="none" lIns="0" tIns="0" rIns="0" bIns="0" rtlCol="0" anchor="t"/>
          <a:lstStyle/>
          <a:p>
            <a:pPr marL="0" indent="0" algn="ctr">
              <a:lnSpc>
                <a:spcPct val="108000"/>
              </a:lnSpc>
              <a:buNone/>
            </a:pPr>
            <a:r>
              <a:rPr lang="en-US" sz="5150" dirty="0">
                <a:solidFill>
                  <a:srgbClr val="532418"/>
                </a:solidFill>
                <a:latin typeface="Marcellus" pitchFamily="34" charset="0"/>
                <a:ea typeface="Marcellus" pitchFamily="34" charset="-122"/>
                <a:cs typeface="Marcellus" pitchFamily="34" charset="-120"/>
              </a:rPr>
              <a:t>Prompt 1</a:t>
            </a:r>
            <a:endParaRPr lang="en-US" sz="5150" dirty="0"/>
          </a:p>
        </p:txBody>
      </p:sp>
      <p:sp>
        <p:nvSpPr>
          <p:cNvPr id="5" name="Text 3"/>
          <p:cNvSpPr/>
          <p:nvPr/>
        </p:nvSpPr>
        <p:spPr>
          <a:xfrm>
            <a:off x="3413536" y="2601119"/>
            <a:ext cx="5364524" cy="618133"/>
          </a:xfrm>
          <a:prstGeom prst="rect">
            <a:avLst/>
          </a:prstGeom>
          <a:noFill/>
          <a:ln/>
        </p:spPr>
        <p:txBody>
          <a:bodyPr wrap="none" lIns="0" tIns="0" rIns="0" bIns="0" rtlCol="0" anchor="t"/>
          <a:lstStyle/>
          <a:p>
            <a:pPr marL="0" indent="0" algn="ctr">
              <a:lnSpc>
                <a:spcPct val="108000"/>
              </a:lnSpc>
              <a:buNone/>
            </a:pPr>
            <a:r>
              <a:rPr lang="en-US" sz="3700" dirty="0">
                <a:solidFill>
                  <a:srgbClr val="532418"/>
                </a:solidFill>
                <a:latin typeface="Marcellus" pitchFamily="34" charset="0"/>
                <a:ea typeface="Marcellus" pitchFamily="34" charset="-122"/>
                <a:cs typeface="Marcellus" pitchFamily="34" charset="-120"/>
              </a:rPr>
              <a:t>The Misconception</a:t>
            </a:r>
            <a:endParaRPr lang="en-US" sz="3700" dirty="0"/>
          </a:p>
        </p:txBody>
      </p:sp>
      <p:sp>
        <p:nvSpPr>
          <p:cNvPr id="6" name="Shape 4"/>
          <p:cNvSpPr/>
          <p:nvPr/>
        </p:nvSpPr>
        <p:spPr>
          <a:xfrm>
            <a:off x="661574" y="3467298"/>
            <a:ext cx="19050" cy="586978"/>
          </a:xfrm>
          <a:prstGeom prst="roundRect">
            <a:avLst>
              <a:gd name="adj" fmla="val 59999"/>
            </a:avLst>
          </a:prstGeom>
          <a:solidFill>
            <a:srgbClr val="FF954F"/>
          </a:solidFill>
          <a:ln/>
        </p:spPr>
      </p:sp>
      <p:sp>
        <p:nvSpPr>
          <p:cNvPr id="7" name="Text 5"/>
          <p:cNvSpPr/>
          <p:nvPr/>
        </p:nvSpPr>
        <p:spPr>
          <a:xfrm>
            <a:off x="909615" y="3653334"/>
            <a:ext cx="11230091" cy="215007"/>
          </a:xfrm>
          <a:prstGeom prst="rect">
            <a:avLst/>
          </a:prstGeom>
          <a:noFill/>
          <a:ln/>
        </p:spPr>
        <p:txBody>
          <a:bodyPr wrap="none" lIns="0" tIns="0" rIns="0" bIns="0" rtlCol="0" anchor="t"/>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Two forces of 5 N and 3 N act at the exact same point. A learner says the resultant must be 8 N.</a:t>
            </a:r>
            <a:endParaRPr lang="en-US" sz="1300" dirty="0"/>
          </a:p>
        </p:txBody>
      </p:sp>
      <p:sp>
        <p:nvSpPr>
          <p:cNvPr id="8" name="Shape 6"/>
          <p:cNvSpPr/>
          <p:nvPr/>
        </p:nvSpPr>
        <p:spPr>
          <a:xfrm>
            <a:off x="661574" y="4240411"/>
            <a:ext cx="3512653" cy="1421904"/>
          </a:xfrm>
          <a:prstGeom prst="roundRect">
            <a:avLst>
              <a:gd name="adj" fmla="val 4885"/>
            </a:avLst>
          </a:prstGeom>
          <a:solidFill>
            <a:srgbClr val="FFFFF4"/>
          </a:solidFill>
          <a:ln w="19050">
            <a:solidFill>
              <a:srgbClr val="FFE0CC"/>
            </a:solidFill>
            <a:prstDash val="solid"/>
          </a:ln>
        </p:spPr>
      </p:sp>
      <p:sp>
        <p:nvSpPr>
          <p:cNvPr id="9" name="Text 7"/>
          <p:cNvSpPr/>
          <p:nvPr/>
        </p:nvSpPr>
        <p:spPr>
          <a:xfrm>
            <a:off x="845918" y="442475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A</a:t>
            </a:r>
            <a:endParaRPr lang="en-US" sz="1850" dirty="0"/>
          </a:p>
        </p:txBody>
      </p:sp>
      <p:sp>
        <p:nvSpPr>
          <p:cNvPr id="10" name="Text 8"/>
          <p:cNvSpPr/>
          <p:nvPr/>
        </p:nvSpPr>
        <p:spPr>
          <a:xfrm>
            <a:off x="845918" y="4832945"/>
            <a:ext cx="3143965" cy="430014"/>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Is the learner's statement always true? Justify your answer clearly.</a:t>
            </a:r>
            <a:endParaRPr lang="en-US" sz="1300" dirty="0"/>
          </a:p>
        </p:txBody>
      </p:sp>
      <p:sp>
        <p:nvSpPr>
          <p:cNvPr id="11" name="Shape 9"/>
          <p:cNvSpPr/>
          <p:nvPr/>
        </p:nvSpPr>
        <p:spPr>
          <a:xfrm>
            <a:off x="4339521" y="4240411"/>
            <a:ext cx="3512653" cy="1421904"/>
          </a:xfrm>
          <a:prstGeom prst="roundRect">
            <a:avLst>
              <a:gd name="adj" fmla="val 4885"/>
            </a:avLst>
          </a:prstGeom>
          <a:solidFill>
            <a:srgbClr val="FFFFF4"/>
          </a:solidFill>
          <a:ln w="19050">
            <a:solidFill>
              <a:srgbClr val="FFE0CC"/>
            </a:solidFill>
            <a:prstDash val="solid"/>
          </a:ln>
        </p:spPr>
      </p:sp>
      <p:sp>
        <p:nvSpPr>
          <p:cNvPr id="12" name="Text 10"/>
          <p:cNvSpPr/>
          <p:nvPr/>
        </p:nvSpPr>
        <p:spPr>
          <a:xfrm>
            <a:off x="4523865" y="442475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B</a:t>
            </a:r>
            <a:endParaRPr lang="en-US" sz="1850" dirty="0"/>
          </a:p>
        </p:txBody>
      </p:sp>
      <p:sp>
        <p:nvSpPr>
          <p:cNvPr id="13" name="Text 11"/>
          <p:cNvSpPr/>
          <p:nvPr/>
        </p:nvSpPr>
        <p:spPr>
          <a:xfrm>
            <a:off x="4523865" y="4832945"/>
            <a:ext cx="3143965"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What is the absolute </a:t>
            </a:r>
            <a:r>
              <a:rPr lang="en-US" sz="1300" b="1" dirty="0">
                <a:solidFill>
                  <a:srgbClr val="67534F"/>
                </a:solidFill>
                <a:latin typeface="Montserrat Bold" pitchFamily="34" charset="0"/>
                <a:ea typeface="Montserrat Bold" pitchFamily="34" charset="-122"/>
                <a:cs typeface="Montserrat Bold" pitchFamily="34" charset="-120"/>
              </a:rPr>
              <a:t>maximum</a:t>
            </a:r>
            <a:r>
              <a:rPr lang="en-US" sz="1300" dirty="0">
                <a:solidFill>
                  <a:srgbClr val="67534F"/>
                </a:solidFill>
                <a:latin typeface="Montserrat" pitchFamily="34" charset="0"/>
                <a:ea typeface="Montserrat" pitchFamily="34" charset="-122"/>
                <a:cs typeface="Montserrat" pitchFamily="34" charset="-120"/>
              </a:rPr>
              <a:t> value the resultant could take? Under what condition does this occur?</a:t>
            </a:r>
            <a:endParaRPr lang="en-US" sz="1300" dirty="0"/>
          </a:p>
        </p:txBody>
      </p:sp>
      <p:sp>
        <p:nvSpPr>
          <p:cNvPr id="14" name="Shape 12"/>
          <p:cNvSpPr/>
          <p:nvPr/>
        </p:nvSpPr>
        <p:spPr>
          <a:xfrm>
            <a:off x="8017468" y="4240411"/>
            <a:ext cx="3512653" cy="1421904"/>
          </a:xfrm>
          <a:prstGeom prst="roundRect">
            <a:avLst>
              <a:gd name="adj" fmla="val 4885"/>
            </a:avLst>
          </a:prstGeom>
          <a:solidFill>
            <a:srgbClr val="FFFFF4"/>
          </a:solidFill>
          <a:ln w="19050">
            <a:solidFill>
              <a:srgbClr val="FFE0CC"/>
            </a:solidFill>
            <a:prstDash val="solid"/>
          </a:ln>
        </p:spPr>
      </p:sp>
      <p:sp>
        <p:nvSpPr>
          <p:cNvPr id="15" name="Text 13"/>
          <p:cNvSpPr/>
          <p:nvPr/>
        </p:nvSpPr>
        <p:spPr>
          <a:xfrm>
            <a:off x="8201812" y="4424759"/>
            <a:ext cx="2377420" cy="308967"/>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Marcellus" pitchFamily="34" charset="0"/>
                <a:ea typeface="Marcellus" pitchFamily="34" charset="-122"/>
                <a:cs typeface="Marcellus" pitchFamily="34" charset="-120"/>
              </a:rPr>
              <a:t>Question C</a:t>
            </a:r>
            <a:endParaRPr lang="en-US" sz="1850" dirty="0"/>
          </a:p>
        </p:txBody>
      </p:sp>
      <p:sp>
        <p:nvSpPr>
          <p:cNvPr id="16" name="Text 14"/>
          <p:cNvSpPr/>
          <p:nvPr/>
        </p:nvSpPr>
        <p:spPr>
          <a:xfrm>
            <a:off x="8201812" y="4832945"/>
            <a:ext cx="3143965" cy="645021"/>
          </a:xfrm>
          <a:prstGeom prst="rect">
            <a:avLst/>
          </a:prstGeom>
          <a:noFill/>
          <a:ln/>
        </p:spPr>
        <p:txBody>
          <a:bodyPr wrap="square" lIns="0" tIns="0" rIns="0" bIns="0" rtlCol="0" anchor="t">
            <a:normAutofit/>
          </a:bodyPr>
          <a:lstStyle/>
          <a:p>
            <a:pPr marL="0" indent="0" algn="l">
              <a:lnSpc>
                <a:spcPct val="108000"/>
              </a:lnSpc>
              <a:buNone/>
            </a:pPr>
            <a:r>
              <a:rPr lang="en-US" sz="1300" dirty="0">
                <a:solidFill>
                  <a:srgbClr val="67534F"/>
                </a:solidFill>
                <a:latin typeface="Montserrat" pitchFamily="34" charset="0"/>
                <a:ea typeface="Montserrat" pitchFamily="34" charset="-122"/>
                <a:cs typeface="Montserrat" pitchFamily="34" charset="-120"/>
              </a:rPr>
              <a:t>What is the absolute </a:t>
            </a:r>
            <a:r>
              <a:rPr lang="en-US" sz="1300" b="1" dirty="0">
                <a:solidFill>
                  <a:srgbClr val="67534F"/>
                </a:solidFill>
                <a:latin typeface="Montserrat Bold" pitchFamily="34" charset="0"/>
                <a:ea typeface="Montserrat Bold" pitchFamily="34" charset="-122"/>
                <a:cs typeface="Montserrat Bold" pitchFamily="34" charset="-120"/>
              </a:rPr>
              <a:t>minimum</a:t>
            </a:r>
            <a:r>
              <a:rPr lang="en-US" sz="1300" dirty="0">
                <a:solidFill>
                  <a:srgbClr val="67534F"/>
                </a:solidFill>
                <a:latin typeface="Montserrat" pitchFamily="34" charset="0"/>
                <a:ea typeface="Montserrat" pitchFamily="34" charset="-122"/>
                <a:cs typeface="Montserrat" pitchFamily="34" charset="-120"/>
              </a:rPr>
              <a:t> value the resultant could take? Under what condition does this occur?</a:t>
            </a:r>
            <a:endParaRPr lang="en-US" sz="1300" dirty="0"/>
          </a:p>
        </p:txBody>
      </p:sp>
      <p:sp>
        <p:nvSpPr>
          <p:cNvPr id="17" name="Text 15"/>
          <p:cNvSpPr/>
          <p:nvPr/>
        </p:nvSpPr>
        <p:spPr>
          <a:xfrm>
            <a:off x="51989" y="5848350"/>
            <a:ext cx="11478132" cy="215007"/>
          </a:xfrm>
          <a:prstGeom prst="rect">
            <a:avLst/>
          </a:prstGeom>
          <a:noFill/>
          <a:ln/>
        </p:spPr>
        <p:txBody>
          <a:bodyPr wrap="none" lIns="0" tIns="0" rIns="0" bIns="0" rtlCol="0" anchor="t"/>
          <a:lstStyle/>
          <a:p>
            <a:pPr marL="0" indent="0" algn="r">
              <a:lnSpc>
                <a:spcPct val="108000"/>
              </a:lnSpc>
              <a:buNone/>
            </a:pPr>
            <a:r>
              <a:rPr lang="en-US" sz="1300" b="1" u="sng" dirty="0">
                <a:solidFill>
                  <a:srgbClr val="FF954F"/>
                </a:solidFill>
                <a:latin typeface="Montserrat Bold" pitchFamily="34" charset="0"/>
                <a:ea typeface="Montserrat Bold" pitchFamily="34" charset="-122"/>
                <a:cs typeface="Montserrat Bold" pitchFamily="34" charset="-120"/>
                <a:hlinkClick r:id="rId3">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954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1461</Words>
  <Application>Microsoft Office PowerPoint</Application>
  <PresentationFormat>Widescreen</PresentationFormat>
  <Paragraphs>190</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Montserrat Bold</vt:lpstr>
      <vt:lpstr>Marcellus Light</vt:lpstr>
      <vt:lpstr>Marcellus</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REJO</dc:creator>
  <cp:lastModifiedBy>Rejo Raghuvaran</cp:lastModifiedBy>
  <cp:revision>2</cp:revision>
  <dcterms:created xsi:type="dcterms:W3CDTF">2026-06-22T18:50:22Z</dcterms:created>
  <dcterms:modified xsi:type="dcterms:W3CDTF">2026-06-22T18:51:20Z</dcterms:modified>
</cp:coreProperties>
</file>