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embeddedFontLst>
    <p:embeddedFont>
      <p:font typeface="Marcellus" panose="020E0602050203020307" pitchFamily="34" charset="0"/>
      <p:regular r:id="rId12"/>
    </p:embeddedFont>
    <p:embeddedFont>
      <p:font typeface="Montserrat" pitchFamily="2" charset="0"/>
      <p:regular r:id="rId13"/>
      <p:bold r:id="rId14"/>
      <p:italic r:id="rId15"/>
      <p:boldItalic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55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867198"/>
            <a:ext cx="617938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Mars Climate Orbiter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733377"/>
            <a:ext cx="6296860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1999, a multi-million dollar NASA mission to Mars failed catastrophically. The spacecraft burned up in the Martian atmosphere due to a single, fatal error: one engineering team used metric units whilst another used imperial units.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3779441"/>
            <a:ext cx="6296860" cy="810220"/>
          </a:xfrm>
          <a:prstGeom prst="roundRect">
            <a:avLst>
              <a:gd name="adj" fmla="val 8574"/>
            </a:avLst>
          </a:prstGeom>
          <a:solidFill>
            <a:srgbClr val="FFB3B4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69" y="3993753"/>
            <a:ext cx="206667" cy="1652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98731" y="3969544"/>
            <a:ext cx="559430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number without a unit is physically meaningless.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makes a measurement truly meaningful in physics?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51890" y="4775696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21705"/>
            <a:ext cx="5353908" cy="525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SI Units and Homogeneity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326356"/>
            <a:ext cx="6906444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AS Level lesson, you will be able to: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3360" y="1650802"/>
            <a:ext cx="140490" cy="14049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5233360" y="1856581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3"/>
          <p:cNvSpPr/>
          <p:nvPr/>
        </p:nvSpPr>
        <p:spPr>
          <a:xfrm>
            <a:off x="5233360" y="1964928"/>
            <a:ext cx="2188909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Recall SI Base Quantities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5233360" y="2299295"/>
            <a:ext cx="6296860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 the six SI base quantities and their corresponding units.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2714228"/>
            <a:ext cx="140490" cy="140494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5233360" y="2920008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6"/>
          <p:cNvSpPr/>
          <p:nvPr/>
        </p:nvSpPr>
        <p:spPr>
          <a:xfrm>
            <a:off x="5233360" y="3028355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Express Derived Units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233360" y="3362722"/>
            <a:ext cx="6296860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 any derived unit down into its SI base unit components.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3360" y="3777655"/>
            <a:ext cx="140490" cy="140494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5233360" y="3983434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9"/>
          <p:cNvSpPr/>
          <p:nvPr/>
        </p:nvSpPr>
        <p:spPr>
          <a:xfrm>
            <a:off x="5233360" y="4091781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Use SI Prefixes</a:t>
            </a:r>
            <a:endParaRPr lang="en-US" sz="1550" dirty="0"/>
          </a:p>
        </p:txBody>
      </p:sp>
      <p:sp>
        <p:nvSpPr>
          <p:cNvPr id="16" name="Text 10"/>
          <p:cNvSpPr/>
          <p:nvPr/>
        </p:nvSpPr>
        <p:spPr>
          <a:xfrm>
            <a:off x="5233360" y="4426148"/>
            <a:ext cx="6296860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Convert between pico and tera using powers of ten.</a:t>
            </a:r>
            <a:endParaRPr lang="en-US" sz="11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841081"/>
            <a:ext cx="140490" cy="140494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5233360" y="5046861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9" name="Text 12"/>
          <p:cNvSpPr/>
          <p:nvPr/>
        </p:nvSpPr>
        <p:spPr>
          <a:xfrm>
            <a:off x="5233360" y="5155208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Test Homogeneity</a:t>
            </a:r>
            <a:endParaRPr lang="en-US" sz="1550" dirty="0"/>
          </a:p>
        </p:txBody>
      </p:sp>
      <p:sp>
        <p:nvSpPr>
          <p:cNvPr id="20" name="Text 13"/>
          <p:cNvSpPr/>
          <p:nvPr/>
        </p:nvSpPr>
        <p:spPr>
          <a:xfrm>
            <a:off x="5233360" y="5489575"/>
            <a:ext cx="6296860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Verify an equation by comparing base units on each side, and determine unknown constants.</a:t>
            </a:r>
            <a:endParaRPr lang="en-US" sz="1100" dirty="0"/>
          </a:p>
        </p:txBody>
      </p:sp>
      <p:sp>
        <p:nvSpPr>
          <p:cNvPr id="21" name="Text 14"/>
          <p:cNvSpPr/>
          <p:nvPr/>
        </p:nvSpPr>
        <p:spPr>
          <a:xfrm>
            <a:off x="4623776" y="6067227"/>
            <a:ext cx="6906444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1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38460"/>
            <a:ext cx="604147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Six SI Base Quantities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487289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measurement in physics is constructed from these six fundamental building blocks. All other units are derived from combinations of these.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2103338"/>
            <a:ext cx="10868547" cy="3033812"/>
          </a:xfrm>
          <a:prstGeom prst="roundRect">
            <a:avLst>
              <a:gd name="adj" fmla="val 2290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8122" y="2109688"/>
            <a:ext cx="3799487" cy="429320"/>
          </a:xfrm>
          <a:prstGeom prst="rect">
            <a:avLst/>
          </a:prstGeom>
          <a:solidFill>
            <a:srgbClr val="7D3E2C"/>
          </a:solidFill>
          <a:ln/>
        </p:spPr>
      </p:sp>
      <p:sp>
        <p:nvSpPr>
          <p:cNvPr id="6" name="Text 4"/>
          <p:cNvSpPr/>
          <p:nvPr/>
        </p:nvSpPr>
        <p:spPr>
          <a:xfrm>
            <a:off x="833417" y="2215257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Quantity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467609" y="2109688"/>
            <a:ext cx="3799487" cy="429320"/>
          </a:xfrm>
          <a:prstGeom prst="rect">
            <a:avLst/>
          </a:prstGeom>
          <a:solidFill>
            <a:srgbClr val="7D3E2C"/>
          </a:solidFill>
          <a:ln/>
        </p:spPr>
      </p:sp>
      <p:sp>
        <p:nvSpPr>
          <p:cNvPr id="8" name="Text 6"/>
          <p:cNvSpPr/>
          <p:nvPr/>
        </p:nvSpPr>
        <p:spPr>
          <a:xfrm>
            <a:off x="4632904" y="2215257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 Unit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267096" y="2109688"/>
            <a:ext cx="3256675" cy="429320"/>
          </a:xfrm>
          <a:prstGeom prst="rect">
            <a:avLst/>
          </a:prstGeom>
          <a:solidFill>
            <a:srgbClr val="7D3E2C"/>
          </a:solidFill>
          <a:ln/>
        </p:spPr>
      </p:sp>
      <p:sp>
        <p:nvSpPr>
          <p:cNvPr id="10" name="Text 8"/>
          <p:cNvSpPr/>
          <p:nvPr/>
        </p:nvSpPr>
        <p:spPr>
          <a:xfrm>
            <a:off x="8432391" y="2215257"/>
            <a:ext cx="353567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Symbol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33417" y="2647752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632904" y="2647752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kilogram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432391" y="2647752"/>
            <a:ext cx="353567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33417" y="3080246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Length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632904" y="3080246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metre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432391" y="3080246"/>
            <a:ext cx="353567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33417" y="3512741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632904" y="3512741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second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432391" y="3512741"/>
            <a:ext cx="353567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3417" y="3945235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Electric Current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632904" y="3945235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ampere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432391" y="3945235"/>
            <a:ext cx="353567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3417" y="4377730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Thermodynamic Temperature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632904" y="4377730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kelvin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432391" y="4377730"/>
            <a:ext cx="353567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33417" y="4810224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Amount of Substance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632904" y="4810224"/>
            <a:ext cx="4078483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mole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432391" y="4810224"/>
            <a:ext cx="353567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mol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61574" y="5323185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3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5537498"/>
            <a:ext cx="206667" cy="165298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1198830" y="5513288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six quantities are independent of one another. No base quantity can be defined in terms of another.</a:t>
            </a:r>
            <a:endParaRPr lang="en-US" sz="1300" dirty="0"/>
          </a:p>
        </p:txBody>
      </p:sp>
      <p:sp>
        <p:nvSpPr>
          <p:cNvPr id="32" name="Text 29"/>
          <p:cNvSpPr/>
          <p:nvPr/>
        </p:nvSpPr>
        <p:spPr>
          <a:xfrm>
            <a:off x="51989" y="610443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245195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Derived Units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194024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Complex units are built from the SI base quantities using defining equations. The process is always the same: substitute base units into the equation and simplify.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2810073"/>
            <a:ext cx="3531702" cy="162034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3066" y="299442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Force (Newton)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03066" y="3402608"/>
            <a:ext cx="3086817" cy="843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 = ma</a:t>
            </a:r>
            <a:endParaRPr lang="en-US" sz="1300" dirty="0"/>
          </a:p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Units: kg x m s-2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 units: kg m s-2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472" y="2810073"/>
            <a:ext cx="3531702" cy="162034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81014" y="299442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Energy (Joule)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581014" y="3402608"/>
            <a:ext cx="3086817" cy="843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= 1/2 mv2</a:t>
            </a:r>
            <a:endParaRPr lang="en-US" sz="1300" dirty="0"/>
          </a:p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Units: kg x (m s-1)2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 units: kg m2 s-2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8419" y="2810073"/>
            <a:ext cx="3531702" cy="162034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58961" y="299442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Pressure (Pascal)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258961" y="3402608"/>
            <a:ext cx="3086817" cy="843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 = F / A</a:t>
            </a:r>
            <a:endParaRPr lang="en-US" sz="1300" dirty="0"/>
          </a:p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Units: kg m s-2 / m2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 units: kg m-1 s-2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661574" y="4616450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68" y="4830762"/>
            <a:ext cx="206667" cy="16529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98830" y="4806553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substitute the base units of known quantities into the defining equation. Cancel and collect powers systematically.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989" y="5397698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495399"/>
            <a:ext cx="4889080" cy="55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SI Prefixes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61574" y="1319510"/>
            <a:ext cx="10868547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prefixes must be memorised. They represent exact powers of ten and allow us to express very large or very small quantities without cumbersome notation.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302" y="1837730"/>
            <a:ext cx="4571092" cy="257125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54421" y="4559697"/>
            <a:ext cx="5467015" cy="1468438"/>
          </a:xfrm>
          <a:prstGeom prst="roundRect">
            <a:avLst>
              <a:gd name="adj" fmla="val 7298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03245" y="4693642"/>
            <a:ext cx="2749283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Large Prefixes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703245" y="5105797"/>
            <a:ext cx="5169366" cy="875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tera (T):</a:t>
            </a:r>
            <a:r>
              <a:rPr lang="en-US" sz="11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1012</a:t>
            </a:r>
            <a:endParaRPr lang="en-US" sz="1150" dirty="0"/>
          </a:p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giga (G):</a:t>
            </a:r>
            <a:r>
              <a:rPr lang="en-US" sz="11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109</a:t>
            </a:r>
            <a:endParaRPr lang="en-US" sz="1150" dirty="0"/>
          </a:p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mega (M):</a:t>
            </a:r>
            <a:r>
              <a:rPr lang="en-US" sz="11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106</a:t>
            </a:r>
            <a:endParaRPr lang="en-US" sz="1150" dirty="0"/>
          </a:p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kilo (k):</a:t>
            </a:r>
            <a:r>
              <a:rPr lang="en-US" sz="11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103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176610" y="4559697"/>
            <a:ext cx="5467015" cy="1468438"/>
          </a:xfrm>
          <a:prstGeom prst="roundRect">
            <a:avLst>
              <a:gd name="adj" fmla="val 7298"/>
            </a:avLst>
          </a:prstGeom>
          <a:solidFill>
            <a:srgbClr val="FFD1A7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325434" y="4693642"/>
            <a:ext cx="2749283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Small Prefixes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6325434" y="5105797"/>
            <a:ext cx="5169366" cy="875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milli (m):</a:t>
            </a:r>
            <a:r>
              <a:rPr lang="en-US" sz="11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10-3</a:t>
            </a:r>
            <a:endParaRPr lang="en-US" sz="1150" dirty="0"/>
          </a:p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micro (µ):</a:t>
            </a:r>
            <a:r>
              <a:rPr lang="en-US" sz="11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10-6</a:t>
            </a:r>
            <a:endParaRPr lang="en-US" sz="1150" dirty="0"/>
          </a:p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nano (n):</a:t>
            </a:r>
            <a:r>
              <a:rPr lang="en-US" sz="11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10-9</a:t>
            </a:r>
            <a:endParaRPr lang="en-US" sz="1150" dirty="0"/>
          </a:p>
          <a:p>
            <a:pPr marL="342900" indent="-342900" algn="l">
              <a:lnSpc>
                <a:spcPct val="103000"/>
              </a:lnSpc>
              <a:buSzPct val="100000"/>
              <a:buChar char="•"/>
            </a:pPr>
            <a:r>
              <a:rPr lang="en-US" sz="11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pico (p):</a:t>
            </a:r>
            <a:r>
              <a:rPr lang="en-US" sz="11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10-12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1989" y="6178848"/>
            <a:ext cx="11478132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16830"/>
            <a:ext cx="5473166" cy="401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Homogeneity of Physical Equations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61574" y="1058267"/>
            <a:ext cx="11478132" cy="115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equation is </a:t>
            </a:r>
            <a:r>
              <a:rPr lang="en-US" sz="8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homogeneous</a:t>
            </a: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if every separate term has exactly the same base units. This is a powerful consistency check for any physical equation.</a:t>
            </a:r>
            <a:endParaRPr lang="en-US" sz="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104" y="1252141"/>
            <a:ext cx="3989486" cy="376346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484130" y="3478180"/>
            <a:ext cx="1266500" cy="475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Replace quantities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484130" y="4009783"/>
            <a:ext cx="1266500" cy="5245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Substitute known values into the equation to begin solving.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37813" y="1859086"/>
            <a:ext cx="1266500" cy="237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Simplify terms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37813" y="2153146"/>
            <a:ext cx="1266500" cy="5245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Combine like terms and reduce expressions for clarity.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447899" y="3662519"/>
            <a:ext cx="1266500" cy="237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Compare sides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447899" y="3956579"/>
            <a:ext cx="1266500" cy="39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Evaluate both sides of the equation to find the solution.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84185" y="5094188"/>
            <a:ext cx="5457986" cy="1053009"/>
          </a:xfrm>
          <a:prstGeom prst="roundRect">
            <a:avLst>
              <a:gd name="adj" fmla="val 7351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91637" y="5164038"/>
            <a:ext cx="2154878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Worked Example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91637" y="5434806"/>
            <a:ext cx="5243084" cy="6495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 </a:t>
            </a:r>
            <a:r>
              <a:rPr lang="en-US" sz="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u + at</a:t>
            </a:r>
            <a:endParaRPr lang="en-US" sz="800" dirty="0"/>
          </a:p>
          <a:p>
            <a:pPr marL="0" indent="0" algn="l">
              <a:lnSpc>
                <a:spcPct val="89000"/>
              </a:lnSpc>
              <a:spcAft>
                <a:spcPts val="450"/>
              </a:spcAft>
              <a:buNone/>
            </a:pPr>
            <a:r>
              <a:rPr lang="en-US" sz="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LHS: m s-1</a:t>
            </a:r>
            <a:endParaRPr lang="en-US" sz="800" dirty="0"/>
          </a:p>
          <a:p>
            <a:pPr marL="0" indent="0" algn="l">
              <a:lnSpc>
                <a:spcPct val="89000"/>
              </a:lnSpc>
              <a:spcAft>
                <a:spcPts val="450"/>
              </a:spcAft>
              <a:buNone/>
            </a:pPr>
            <a:r>
              <a:rPr lang="en-US" sz="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RHS: m s-1 + (m s-2)(s) = m s-1</a:t>
            </a:r>
            <a:endParaRPr lang="en-US" sz="800" dirty="0"/>
          </a:p>
          <a:p>
            <a:pPr marL="0" indent="0" algn="l">
              <a:lnSpc>
                <a:spcPct val="89000"/>
              </a:lnSpc>
              <a:buNone/>
            </a:pPr>
            <a:r>
              <a:rPr lang="en-US" sz="8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Homogeneous. Equation is consistent.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6233262" y="5164038"/>
            <a:ext cx="2154878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Balance Principle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233262" y="5434806"/>
            <a:ext cx="5303209" cy="23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 of each side of an equation as a pan on a balance scale. For the equation to be physically valid, both pans must carry identical units. If they differ, the equation is certainly wrong.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51989" y="6225778"/>
            <a:ext cx="11478132" cy="115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89000"/>
              </a:lnSpc>
              <a:buNone/>
            </a:pPr>
            <a:r>
              <a:rPr lang="en-US" sz="8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65548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Examiner's Traps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31437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reports consistently identify these errors. Eliminate them before your AS examination.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2715419"/>
            <a:ext cx="3531702" cy="23758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3066" y="2899767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The Kilogram Prefix Error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03066" y="3616920"/>
            <a:ext cx="3086817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Students attempt to remove the "kilo" from kilogram to obtain a "pure" base unit.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wrong.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kilogram is the SI base unit of mass exactly as written, despite carrying a prefix.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472" y="2715419"/>
            <a:ext cx="3531702" cy="237589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81014" y="2899767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Homogeneity Does Not Guarantee Correctness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581014" y="3616920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homogeneous equation is not necessarily correct. Homogeneity cannot detect a missing dimensionless constant, such as the factor of 1/2 in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= 1/2 mv2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8419" y="2715419"/>
            <a:ext cx="3531702" cy="237589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58961" y="2899767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Name vs. Base Unit Form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258961" y="3616920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"Newton" is the name of the unit. In examination answers, the base unit form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kg m s-2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required unless the question permits named derived units.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51989" y="527734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32768"/>
            <a:ext cx="807441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Quiz-Quiz-Trade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8159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active retrieval protocol to consolidate your understanding of SI units and prefixes. Follow the steps precisely.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382639"/>
            <a:ext cx="3622783" cy="6614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6868" y="320942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Receive a Card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26868" y="3617615"/>
            <a:ext cx="3292194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card has a prompt on the front and the answer on the back.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357" y="2382639"/>
            <a:ext cx="3622882" cy="6614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49651" y="320942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Quiz Your Partner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449651" y="3617615"/>
            <a:ext cx="329229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Partner A quizzes Partner B. Coach them if they are stuck, then swap roles.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7239" y="2382639"/>
            <a:ext cx="3622882" cy="6614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72533" y="320942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Trade and Move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072533" y="3617615"/>
            <a:ext cx="329229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Trade cards, thank your partner, and find someone new. Keep moving until time is called.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661574" y="4613970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868" y="4828282"/>
            <a:ext cx="206667" cy="16529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98830" y="4804073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goal is not speed but accuracy. If you cannot recall an answer, work through the base units systematically before checking the card.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989" y="561022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74663"/>
            <a:ext cx="6906444" cy="853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5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5150" dirty="0"/>
          </a:p>
        </p:txBody>
      </p:sp>
      <p:sp>
        <p:nvSpPr>
          <p:cNvPr id="4" name="Text 1"/>
          <p:cNvSpPr/>
          <p:nvPr/>
        </p:nvSpPr>
        <p:spPr>
          <a:xfrm>
            <a:off x="661475" y="1575792"/>
            <a:ext cx="629686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these questions independently and in silence before you leave. Show all unit derivations in full.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191841"/>
            <a:ext cx="6296860" cy="120689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77667" y="2634059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1507294" y="237619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1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1507294" y="2784376"/>
            <a:ext cx="526669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volt is defined by the equation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 = QV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where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energy and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charge. Express the volt in SI base units.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564037"/>
            <a:ext cx="6296860" cy="142190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77667" y="4113709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1507294" y="374838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2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1507294" y="4156571"/>
            <a:ext cx="526669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the equation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 = Fv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homogeneous? Justify your answer by showing the base units of both sides in full. State whether the equation is consistent.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661475" y="5171976"/>
            <a:ext cx="6296860" cy="810220"/>
          </a:xfrm>
          <a:prstGeom prst="roundRect">
            <a:avLst>
              <a:gd name="adj" fmla="val 8574"/>
            </a:avLst>
          </a:prstGeom>
          <a:solidFill>
            <a:srgbClr val="FCF2B5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769" y="5386288"/>
            <a:ext cx="206667" cy="16529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98731" y="5362079"/>
            <a:ext cx="559430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leave without submitting your exit ticket. Both derivations must be shown step by step.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890" y="6168231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944</Words>
  <Application>Microsoft Office PowerPoint</Application>
  <PresentationFormat>Widescreen</PresentationFormat>
  <Paragraphs>123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Montserrat</vt:lpstr>
      <vt:lpstr>Arial</vt:lpstr>
      <vt:lpstr>Marcellus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2026-06-22T17:49:51Z</dcterms:created>
  <dcterms:modified xsi:type="dcterms:W3CDTF">2026-06-22T17:52:29Z</dcterms:modified>
</cp:coreProperties>
</file>