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embeddedFontLst>
    <p:embeddedFont>
      <p:font typeface="Marcellus" panose="020E0602050203020307" pitchFamily="34" charset="0"/>
      <p:regular r:id="rId20"/>
    </p:embeddedFont>
    <p:embeddedFont>
      <p:font typeface="Montserrat" pitchFamily="2" charset="0"/>
      <p:regular r:id="rId21"/>
      <p:bold r:id="rId22"/>
      <p:italic r:id="rId23"/>
      <p:boldItalic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271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thelucidstem.com" TargetMode="External"/><Relationship Id="rId3" Type="http://schemas.openxmlformats.org/officeDocument/2006/relationships/image" Target="../media/image3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36.svg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337991"/>
            <a:ext cx="6296860" cy="123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Stress, Strain and the Young Modulus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822303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International AS &amp; A Level Physics 9702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4223345"/>
            <a:ext cx="1387043" cy="296664"/>
          </a:xfrm>
          <a:prstGeom prst="roundRect">
            <a:avLst>
              <a:gd name="adj" fmla="val 18732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3391" y="4285655"/>
            <a:ext cx="1772796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LEVEL PHYSICS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2131165" y="4223345"/>
            <a:ext cx="1810002" cy="296664"/>
          </a:xfrm>
          <a:prstGeom prst="roundRect">
            <a:avLst>
              <a:gd name="adj" fmla="val 18732"/>
            </a:avLst>
          </a:prstGeom>
          <a:noFill/>
          <a:ln w="12700">
            <a:solidFill>
              <a:srgbClr val="FF954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243081" y="4285655"/>
            <a:ext cx="219575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 PROPERTIES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733127"/>
            <a:ext cx="6296860" cy="123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Numbered Heads Together</a:t>
            </a:r>
            <a:endParaRPr lang="en-US" sz="37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75" y="2217440"/>
            <a:ext cx="826868" cy="116879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53638" y="23827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Number Off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1653638" y="2790924"/>
            <a:ext cx="530469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 into groups of four and assign each member a number: 1, 2, 3, or 4.</a:t>
            </a:r>
            <a:endParaRPr lang="en-US" sz="13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75" y="3386237"/>
            <a:ext cx="826868" cy="116879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53638" y="3551535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Heads Together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1653638" y="3959721"/>
            <a:ext cx="530469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Discuss the problem until every member can explain both the answer and the full method independently.</a:t>
            </a:r>
            <a:endParaRPr lang="en-US" sz="13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75" y="4555034"/>
            <a:ext cx="826868" cy="116879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53638" y="472033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One Voice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1653638" y="5128518"/>
            <a:ext cx="530469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number is called at random. That learner presents the answer alone, with no assistance from the group.</a:t>
            </a:r>
            <a:endParaRPr lang="en-US" sz="1300" dirty="0"/>
          </a:p>
        </p:txBody>
      </p:sp>
      <p:sp>
        <p:nvSpPr>
          <p:cNvPr id="13" name="Text 7"/>
          <p:cNvSpPr/>
          <p:nvPr/>
        </p:nvSpPr>
        <p:spPr>
          <a:xfrm>
            <a:off x="51890" y="5909866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54212"/>
            <a:ext cx="80900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203821"/>
            <a:ext cx="122016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491555"/>
            <a:ext cx="549152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Tensile Stress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357735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2572048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547838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</a:t>
            </a: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minutes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Put your heads together before the number is called.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138984"/>
            <a:ext cx="6034234" cy="2163763"/>
          </a:xfrm>
          <a:prstGeom prst="roundRect">
            <a:avLst>
              <a:gd name="adj" fmla="val 5503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304282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3778548"/>
            <a:ext cx="570364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wire of cross-sectional area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2.0 x 10</a:t>
            </a:r>
            <a:r>
              <a:rPr lang="en-US" sz="1300" b="1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^{-7}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</a:t>
            </a:r>
            <a:r>
              <a:rPr lang="en-US" sz="1300" b="1" i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^2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supports a vertical load of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60 N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07809" y="4357390"/>
            <a:ext cx="5703646" cy="487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tensile stress in the wire.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 startAt="2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the correct unit for your answer.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867452" y="3304282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Hint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6867452" y="3778548"/>
            <a:ext cx="466891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the correct formula from the definitions covered earlier. Substitute values with care, keeping powers of ten explicit in your working.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867452" y="4632821"/>
            <a:ext cx="4668919" cy="460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452" y="4632821"/>
            <a:ext cx="4668919" cy="460673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1989" y="548878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435894"/>
            <a:ext cx="1541523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485503"/>
            <a:ext cx="195267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1 -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773238"/>
            <a:ext cx="685753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Group Get It Right?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639417"/>
            <a:ext cx="3512653" cy="1600299"/>
          </a:xfrm>
          <a:prstGeom prst="roundRect">
            <a:avLst>
              <a:gd name="adj" fmla="val 434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918" y="282376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45918" y="3341985"/>
            <a:ext cx="3143965" cy="460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18" y="3341985"/>
            <a:ext cx="3143965" cy="460673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339521" y="2639417"/>
            <a:ext cx="3512653" cy="1600299"/>
          </a:xfrm>
          <a:prstGeom prst="roundRect">
            <a:avLst>
              <a:gd name="adj" fmla="val 434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23865" y="282376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Substitution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4523865" y="3341985"/>
            <a:ext cx="3143965" cy="470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865" y="3341985"/>
            <a:ext cx="3143965" cy="47069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017468" y="2639417"/>
            <a:ext cx="3512653" cy="1600299"/>
          </a:xfrm>
          <a:prstGeom prst="roundRect">
            <a:avLst>
              <a:gd name="adj" fmla="val 4341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201812" y="282376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Result</a:t>
            </a:r>
            <a:endParaRPr lang="en-US" sz="1850" dirty="0"/>
          </a:p>
        </p:txBody>
      </p:sp>
      <p:sp>
        <p:nvSpPr>
          <p:cNvPr id="15" name="Text 11"/>
          <p:cNvSpPr/>
          <p:nvPr/>
        </p:nvSpPr>
        <p:spPr>
          <a:xfrm>
            <a:off x="8201812" y="3341985"/>
            <a:ext cx="3143965" cy="289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812" y="3341985"/>
            <a:ext cx="3143965" cy="289123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01812" y="3840361"/>
            <a:ext cx="3143965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(equivalent to 300 MPa)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661574" y="4425752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68" y="4640064"/>
            <a:ext cx="206667" cy="16529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198830" y="4615855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 unit required for full marks: Pascals (Pa) or N m</a:t>
            </a:r>
            <a:r>
              <a:rPr lang="en-US" sz="1300" i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^{-2}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Both are accepted.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51989" y="520700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182688"/>
            <a:ext cx="836393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232297"/>
            <a:ext cx="124754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520031"/>
            <a:ext cx="5518210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Tensile Strain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386211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2600523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576314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</a:t>
            </a: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minutes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Check your units carefully before dividing.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3167459"/>
            <a:ext cx="6034234" cy="2106811"/>
          </a:xfrm>
          <a:prstGeom prst="roundRect">
            <a:avLst>
              <a:gd name="adj" fmla="val 5652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332758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3807023"/>
            <a:ext cx="570364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wire has an original length of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1.50 m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Under load, it extends by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1.2 mm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07809" y="4385866"/>
            <a:ext cx="5703646" cy="7607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Convert the extension into consistent SI units.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 startAt="2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tensile strain.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Font typeface="+mj-lt"/>
              <a:buAutoNum type="arabicPeriod" startAt="3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the unit of your answer.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867452" y="3332758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Hint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6867452" y="3807023"/>
            <a:ext cx="466891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Strain is a ratio. Both quantities must be expressed in the same unit before dividing. A common error is to divide millimetres by metres directly.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867452" y="4661297"/>
            <a:ext cx="4668919" cy="403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452" y="4661297"/>
            <a:ext cx="4668919" cy="403721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1989" y="546030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547515"/>
            <a:ext cx="1568907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597124"/>
            <a:ext cx="1980059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2 -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884859"/>
            <a:ext cx="685753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Group Get It Right?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751038"/>
            <a:ext cx="3512653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918" y="293538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45918" y="3453606"/>
            <a:ext cx="3143965" cy="403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18" y="3453606"/>
            <a:ext cx="3143965" cy="403721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339521" y="2751038"/>
            <a:ext cx="3512653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23865" y="293538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Unit Conversion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4523865" y="3453606"/>
            <a:ext cx="3143965" cy="2700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865" y="3453606"/>
            <a:ext cx="3143965" cy="270073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8017468" y="2751038"/>
            <a:ext cx="3512653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201812" y="2935387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Substitution</a:t>
            </a:r>
            <a:endParaRPr lang="en-US" sz="1850" dirty="0"/>
          </a:p>
        </p:txBody>
      </p:sp>
      <p:sp>
        <p:nvSpPr>
          <p:cNvPr id="15" name="Text 11"/>
          <p:cNvSpPr/>
          <p:nvPr/>
        </p:nvSpPr>
        <p:spPr>
          <a:xfrm>
            <a:off x="8201812" y="3453606"/>
            <a:ext cx="3143965" cy="490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1812" y="3453606"/>
            <a:ext cx="3143965" cy="490141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61574" y="4314130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868" y="4528443"/>
            <a:ext cx="206667" cy="16529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98830" y="4504234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Strain has </a:t>
            </a: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unit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It is a dimensionless ratio. Writing "m/m" or any unit here loses the mark.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51989" y="509537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924123"/>
            <a:ext cx="835798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973733"/>
            <a:ext cx="1246950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261467"/>
            <a:ext cx="698591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the Young Modulus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2127647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2341959"/>
            <a:ext cx="206667" cy="165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2317750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have </a:t>
            </a: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minutes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This question requires three sequential calculations. Plan your method before computing.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2515" y="2908895"/>
            <a:ext cx="6034234" cy="2623939"/>
          </a:xfrm>
          <a:prstGeom prst="roundRect">
            <a:avLst>
              <a:gd name="adj" fmla="val 4538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07809" y="3074194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707809" y="3548459"/>
            <a:ext cx="6313230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metal wire has the following properties: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707809" y="3912295"/>
            <a:ext cx="5703646" cy="1033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Length: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1.80 m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Diameter: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0.40 mm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Extension under load: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1.8 mm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Applied force: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N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07809" y="5094684"/>
            <a:ext cx="6313230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Young modulus of the metal. Show all steps clearly.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867452" y="3074194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Method Outline</a:t>
            </a:r>
            <a:endParaRPr lang="en-US" sz="1850" dirty="0"/>
          </a:p>
        </p:txBody>
      </p:sp>
      <p:sp>
        <p:nvSpPr>
          <p:cNvPr id="14" name="Shape 11"/>
          <p:cNvSpPr/>
          <p:nvPr/>
        </p:nvSpPr>
        <p:spPr>
          <a:xfrm>
            <a:off x="6867452" y="3569196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910860" y="3569791"/>
            <a:ext cx="285247" cy="3708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7404808" y="3647678"/>
            <a:ext cx="413156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cross-sectional area from the diameter.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867452" y="4271963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910860" y="4272558"/>
            <a:ext cx="285247" cy="3708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404808" y="4350445"/>
            <a:ext cx="413156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stress using F and A.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867452" y="4974729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910860" y="4975324"/>
            <a:ext cx="285247" cy="37088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200" dirty="0"/>
          </a:p>
        </p:txBody>
      </p:sp>
      <p:sp>
        <p:nvSpPr>
          <p:cNvPr id="22" name="Text 19"/>
          <p:cNvSpPr/>
          <p:nvPr/>
        </p:nvSpPr>
        <p:spPr>
          <a:xfrm>
            <a:off x="7404808" y="5053211"/>
            <a:ext cx="413156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strain using x and L, then divide.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1989" y="571887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776387"/>
            <a:ext cx="1568411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825996"/>
            <a:ext cx="1979563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3 - ANSWER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113730"/>
            <a:ext cx="6857531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Group Get It Right?</a:t>
            </a:r>
            <a:endParaRPr lang="en-US" sz="3700" dirty="0"/>
          </a:p>
        </p:txBody>
      </p:sp>
      <p:sp>
        <p:nvSpPr>
          <p:cNvPr id="5" name="Shape 3"/>
          <p:cNvSpPr/>
          <p:nvPr/>
        </p:nvSpPr>
        <p:spPr>
          <a:xfrm>
            <a:off x="661574" y="1979910"/>
            <a:ext cx="5351626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918" y="216425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1: Area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45918" y="2682478"/>
            <a:ext cx="4982939" cy="490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18" y="2682478"/>
            <a:ext cx="4982939" cy="490141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178495" y="1979910"/>
            <a:ext cx="5351626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62838" y="2164259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2: Stress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6362838" y="2682478"/>
            <a:ext cx="4982939" cy="470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838" y="2682478"/>
            <a:ext cx="4982939" cy="47069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61574" y="3522266"/>
            <a:ext cx="5351626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45918" y="370661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 3: Strain</a:t>
            </a:r>
            <a:endParaRPr lang="en-US" sz="1850" dirty="0"/>
          </a:p>
        </p:txBody>
      </p:sp>
      <p:sp>
        <p:nvSpPr>
          <p:cNvPr id="15" name="Text 11"/>
          <p:cNvSpPr/>
          <p:nvPr/>
        </p:nvSpPr>
        <p:spPr>
          <a:xfrm>
            <a:off x="845918" y="4224834"/>
            <a:ext cx="4982939" cy="490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18" y="4224834"/>
            <a:ext cx="4982939" cy="490141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6178495" y="3522266"/>
            <a:ext cx="5351626" cy="1377057"/>
          </a:xfrm>
          <a:prstGeom prst="roundRect">
            <a:avLst>
              <a:gd name="adj" fmla="val 50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6362838" y="370661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Young Modulus</a:t>
            </a:r>
            <a:endParaRPr lang="en-US" sz="1850" dirty="0"/>
          </a:p>
        </p:txBody>
      </p:sp>
      <p:sp>
        <p:nvSpPr>
          <p:cNvPr id="19" name="Text 14"/>
          <p:cNvSpPr/>
          <p:nvPr/>
        </p:nvSpPr>
        <p:spPr>
          <a:xfrm>
            <a:off x="6362838" y="4224834"/>
            <a:ext cx="4982939" cy="403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838" y="4224834"/>
            <a:ext cx="4982939" cy="403721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661574" y="5085358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868" y="5299670"/>
            <a:ext cx="206667" cy="16529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198830" y="5275461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value is consistent with steel or iron. Recognising the order of magnitude (10</a:t>
            </a:r>
            <a:r>
              <a:rPr lang="en-US" sz="1300" i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^{11}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Pa) is a useful check in the exam.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51989" y="586660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61082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427262"/>
            <a:ext cx="629686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this independently and in silence before you leave. This is your exit ticket.</a:t>
            </a:r>
            <a:endParaRPr lang="en-US" sz="1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425" y="2043311"/>
            <a:ext cx="6315909" cy="173613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02967" y="2227659"/>
            <a:ext cx="2550453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1 - Calculation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902967" y="2635845"/>
            <a:ext cx="5871023" cy="959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wire of cross-sectional area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2.0 x 10</a:t>
            </a:r>
            <a:r>
              <a:rPr lang="en-US" sz="1300" b="1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^{-7}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</a:t>
            </a:r>
            <a:r>
              <a:rPr lang="en-US" sz="1300" b="1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^2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original length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1.5 m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extends by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0.90 mm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under a load of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Young modulus of the wire. Show every step of your working and state the unit.</a:t>
            </a:r>
            <a:endParaRPr lang="en-US" sz="13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3944739"/>
            <a:ext cx="6315909" cy="195113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02967" y="4129088"/>
            <a:ext cx="2648281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2 - Explanation</a:t>
            </a:r>
            <a:endParaRPr lang="en-US" sz="1850" dirty="0"/>
          </a:p>
        </p:txBody>
      </p:sp>
      <p:sp>
        <p:nvSpPr>
          <p:cNvPr id="10" name="Text 5"/>
          <p:cNvSpPr/>
          <p:nvPr/>
        </p:nvSpPr>
        <p:spPr>
          <a:xfrm>
            <a:off x="902967" y="4537273"/>
            <a:ext cx="5871023" cy="11742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one precise sentence, explain why two wires made of the exact same metal but with different diameters have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identical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Young modulus.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Your answer must refer to what the Young modulus actually represents at the level of the material.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51890" y="6081911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14449"/>
            <a:ext cx="5366608" cy="578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Stiffness versus Strength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309390"/>
            <a:ext cx="6296860" cy="388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each statement carefully. Decide silently whether it is true or false before we begin.</a:t>
            </a:r>
            <a:endParaRPr lang="en-US" sz="1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425" y="1861046"/>
            <a:ext cx="6315909" cy="9174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92252" y="2034679"/>
            <a:ext cx="2223238" cy="28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1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892252" y="2410420"/>
            <a:ext cx="5892454" cy="194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strong material is always a stiff material.</a:t>
            </a:r>
            <a:endParaRPr lang="en-US" sz="12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2923084"/>
            <a:ext cx="6315909" cy="111194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92252" y="3096716"/>
            <a:ext cx="2223238" cy="28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2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892252" y="3472458"/>
            <a:ext cx="5892454" cy="388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thicker wire has a higher stiffness constant than a thin wire of the exact same metal.</a:t>
            </a:r>
            <a:endParaRPr lang="en-US" sz="12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425" y="4179590"/>
            <a:ext cx="6315909" cy="91747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92252" y="4353223"/>
            <a:ext cx="2223238" cy="289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Statement 3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892252" y="4728964"/>
            <a:ext cx="5892454" cy="194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Strain is measured in metres.</a:t>
            </a:r>
            <a:endParaRPr lang="en-US" sz="1200" dirty="0"/>
          </a:p>
        </p:txBody>
      </p:sp>
      <p:sp>
        <p:nvSpPr>
          <p:cNvPr id="14" name="Shape 8"/>
          <p:cNvSpPr/>
          <p:nvPr/>
        </p:nvSpPr>
        <p:spPr>
          <a:xfrm>
            <a:off x="661475" y="5259784"/>
            <a:ext cx="6296860" cy="726480"/>
          </a:xfrm>
          <a:prstGeom prst="roundRect">
            <a:avLst>
              <a:gd name="adj" fmla="val 8942"/>
            </a:avLst>
          </a:prstGeom>
          <a:solidFill>
            <a:srgbClr val="FFD1B3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054" y="5452963"/>
            <a:ext cx="193273" cy="15458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63906" y="5428555"/>
            <a:ext cx="5639850" cy="388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your answers in mind. We will see exactly why most daily intuitions about materials are wrong in physics.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51890" y="6148983"/>
            <a:ext cx="6906444" cy="194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5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63116"/>
            <a:ext cx="9977783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Stress, Strain and the Young Modulus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1194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AS Level lesson, you will be able to: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61574" y="231298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258325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6" name="Text 4"/>
          <p:cNvSpPr/>
          <p:nvPr/>
        </p:nvSpPr>
        <p:spPr>
          <a:xfrm>
            <a:off x="661574" y="2704009"/>
            <a:ext cx="245599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Define stress and strain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661574" y="3112195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 tensile stress and tensile strain, and give the unit of each quantity.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339521" y="231298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39521" y="258325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0" name="Text 8"/>
          <p:cNvSpPr/>
          <p:nvPr/>
        </p:nvSpPr>
        <p:spPr>
          <a:xfrm>
            <a:off x="4339521" y="2704009"/>
            <a:ext cx="3512653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Apply the Young modulus formula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4339521" y="3421162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 the Young modulus and use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= stress / strain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calculations.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017468" y="231298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17468" y="2583259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4" name="Text 12"/>
          <p:cNvSpPr/>
          <p:nvPr/>
        </p:nvSpPr>
        <p:spPr>
          <a:xfrm>
            <a:off x="8017468" y="2704009"/>
            <a:ext cx="3166586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Interpret a stress-strain graph</a:t>
            </a:r>
            <a:endParaRPr lang="en-US" sz="1850" dirty="0"/>
          </a:p>
        </p:txBody>
      </p:sp>
      <p:sp>
        <p:nvSpPr>
          <p:cNvPr id="15" name="Text 13"/>
          <p:cNvSpPr/>
          <p:nvPr/>
        </p:nvSpPr>
        <p:spPr>
          <a:xfrm>
            <a:off x="8017468" y="3112195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the limit of proportionality, elastic limit, and plastic region.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61574" y="414049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661574" y="4410770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8" name="Text 16"/>
          <p:cNvSpPr/>
          <p:nvPr/>
        </p:nvSpPr>
        <p:spPr>
          <a:xfrm>
            <a:off x="661574" y="4531519"/>
            <a:ext cx="289394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Describe the core practical</a:t>
            </a:r>
            <a:endParaRPr lang="en-US" sz="1850" dirty="0"/>
          </a:p>
        </p:txBody>
      </p:sp>
      <p:sp>
        <p:nvSpPr>
          <p:cNvPr id="19" name="Text 17"/>
          <p:cNvSpPr/>
          <p:nvPr/>
        </p:nvSpPr>
        <p:spPr>
          <a:xfrm>
            <a:off x="661574" y="4939705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Outline the experiment to determine the Young modulus of a metal wire.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178495" y="4140498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178495" y="4410770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2" name="Text 20"/>
          <p:cNvSpPr/>
          <p:nvPr/>
        </p:nvSpPr>
        <p:spPr>
          <a:xfrm>
            <a:off x="6178495" y="4531519"/>
            <a:ext cx="3302513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Explain material independence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6178495" y="4939705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Articulate why E is a property of the material, not the sample dimensions.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1989" y="567977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0008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81284" y="503932"/>
            <a:ext cx="3248936" cy="1761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Hooke's Law and the Specimen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8281284" y="2489299"/>
            <a:ext cx="3248936" cy="9956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IGCSE, Hooke's Law (</a:t>
            </a: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 = kx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was applied to specific specimens. Force was plotted against extension, giving a straight line through the origin up to the </a:t>
            </a: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limit of proportionality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8281284" y="3708797"/>
            <a:ext cx="2868144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Problem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8281284" y="4226123"/>
            <a:ext cx="3248936" cy="1760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spcAft>
                <a:spcPts val="1300"/>
              </a:spcAft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graph describes one specific specimen only. Cut the wire in half and the gradient doubles. Change the thickness and the graph changes entirely.</a:t>
            </a:r>
            <a:endParaRPr lang="en-US" sz="1200" dirty="0"/>
          </a:p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need a method of characterising the </a:t>
            </a: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material itself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independent of size or shape.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671699" y="6154936"/>
            <a:ext cx="3858521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86023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Stress and Strain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752203"/>
            <a:ext cx="629686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compare materials fairly, we normalise force by area and extension by original length.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61475" y="2368252"/>
            <a:ext cx="6296860" cy="3202583"/>
          </a:xfrm>
          <a:prstGeom prst="roundRect">
            <a:avLst>
              <a:gd name="adj" fmla="val 216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0524" y="2387302"/>
            <a:ext cx="6258761" cy="158224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4"/>
          <p:cNvSpPr/>
          <p:nvPr/>
        </p:nvSpPr>
        <p:spPr>
          <a:xfrm>
            <a:off x="845819" y="255260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Tensile Stress (σ)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45819" y="2960787"/>
            <a:ext cx="5928172" cy="843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 applied per unit cross-sectional area.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σ = F / A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Unit: Pascals (Pa) or N m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^{-2}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80524" y="3969544"/>
            <a:ext cx="6258761" cy="158224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7"/>
          <p:cNvSpPr/>
          <p:nvPr/>
        </p:nvSpPr>
        <p:spPr>
          <a:xfrm>
            <a:off x="680524" y="3969544"/>
            <a:ext cx="6258761" cy="19050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1" name="Text 8"/>
          <p:cNvSpPr/>
          <p:nvPr/>
        </p:nvSpPr>
        <p:spPr>
          <a:xfrm>
            <a:off x="845819" y="413484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Tensile Strain (ε)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45819" y="4543028"/>
            <a:ext cx="5928172" cy="8434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Extension per unit original length.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7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ε = x / L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Unit: None. Strain is a dimensionless ratio of two lengths.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890" y="5756870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69814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Young Modulus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2318643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Young modulus (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 quantifies how stiff a material is, entirely independent of the shape or size of the sample.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2515" y="2719685"/>
            <a:ext cx="5470686" cy="2367459"/>
          </a:xfrm>
          <a:prstGeom prst="roundRect">
            <a:avLst>
              <a:gd name="adj" fmla="val 5030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2884984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 and Unit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07809" y="3403203"/>
            <a:ext cx="5140097" cy="5320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09" y="3403203"/>
            <a:ext cx="5140097" cy="53201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07809" y="4144466"/>
            <a:ext cx="514009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Unit: Pascals (Pa), commonly expressed in Gigapascals (GPa).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Because stress has units of Pa and strain is dimensionless, E carries units of Pa.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303904" y="2884984"/>
            <a:ext cx="3126106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Material Independence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6303904" y="3359249"/>
            <a:ext cx="5232567" cy="12238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thin copper wire and a thick copper block share the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identical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Young modulus, because E is determined solely by the bonding between atoms in the material.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 the specimen stiffness constant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changes with geometry.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does not.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51989" y="527317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067594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B3B4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1281906"/>
            <a:ext cx="206667" cy="16529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98830" y="1257697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Warning:</a:t>
            </a: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following errors appear repeatedly in AS Level scripts. Each one costs marks directly.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61574" y="1910854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Stiffness Illusions</a:t>
            </a:r>
            <a:endParaRPr lang="en-US" sz="3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2777034"/>
            <a:ext cx="5370676" cy="14219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03066" y="2961382"/>
            <a:ext cx="4097136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</a:t>
            </a: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- Thickness and Young Modulus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903066" y="3369568"/>
            <a:ext cx="492579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Claiming a thicker wire has a higher Young modulus.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E is a property of the material. Only the specimen stiffness constant k changes with thickness.</a:t>
            </a:r>
            <a:endParaRPr lang="en-US" sz="13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9445" y="2777034"/>
            <a:ext cx="5370676" cy="142190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419987" y="2961382"/>
            <a:ext cx="345699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</a:t>
            </a: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- Strength versus Stiffness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6419987" y="3369568"/>
            <a:ext cx="492579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Confusing strength with stiffness.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high Young modulus means stiff (hard to stretch). Strength refers to the stress at breaking point.</a:t>
            </a:r>
            <a:endParaRPr lang="en-US" sz="13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5" y="4364236"/>
            <a:ext cx="5370676" cy="121116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03066" y="4548584"/>
            <a:ext cx="240778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</a:t>
            </a: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- Units of Strain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903066" y="4956770"/>
            <a:ext cx="492579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Assigning a unit to strain.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Strain is a dimensionless ratio. It has no unit whatsoever.</a:t>
            </a:r>
            <a:endParaRPr lang="en-US" sz="13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59445" y="4364236"/>
            <a:ext cx="5370676" cy="121116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419987" y="4548584"/>
            <a:ext cx="338992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4</a:t>
            </a: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- Diameter versus Radius</a:t>
            </a:r>
            <a:endParaRPr lang="en-US" sz="1850" dirty="0"/>
          </a:p>
        </p:txBody>
      </p:sp>
      <p:sp>
        <p:nvSpPr>
          <p:cNvPr id="17" name="Text 10"/>
          <p:cNvSpPr/>
          <p:nvPr/>
        </p:nvSpPr>
        <p:spPr>
          <a:xfrm>
            <a:off x="6419987" y="4956770"/>
            <a:ext cx="4925790" cy="434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diameter directly in the area formula. </a:t>
            </a: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Correction: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= \pi r^2 = \pi d^2 / 4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Always halve the diameter first.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51989" y="576143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055" y="0"/>
            <a:ext cx="640064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046" y="1053405"/>
            <a:ext cx="4751070" cy="475118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61475" y="700385"/>
            <a:ext cx="5359960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Stress-Strain Graph</a:t>
            </a:r>
            <a:endParaRPr lang="en-US" sz="3550" dirty="0"/>
          </a:p>
        </p:txBody>
      </p:sp>
      <p:sp>
        <p:nvSpPr>
          <p:cNvPr id="5" name="Text 1"/>
          <p:cNvSpPr/>
          <p:nvPr/>
        </p:nvSpPr>
        <p:spPr>
          <a:xfrm>
            <a:off x="661475" y="1511399"/>
            <a:ext cx="4772898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Plotting stress against strain eliminates the influence of specimen geometry and reveals the intrinsic behaviour of the material.</a:t>
            </a:r>
            <a:endParaRPr lang="en-US" sz="1200" dirty="0"/>
          </a:p>
        </p:txBody>
      </p:sp>
      <p:sp>
        <p:nvSpPr>
          <p:cNvPr id="6" name="Text 2"/>
          <p:cNvSpPr/>
          <p:nvPr/>
        </p:nvSpPr>
        <p:spPr>
          <a:xfrm>
            <a:off x="661475" y="2332633"/>
            <a:ext cx="2868144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Features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2830909"/>
            <a:ext cx="4791947" cy="81934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56633" y="2849959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Gradient</a:t>
            </a:r>
            <a:endParaRPr lang="en-US" sz="1750" dirty="0"/>
          </a:p>
        </p:txBody>
      </p:sp>
      <p:sp>
        <p:nvSpPr>
          <p:cNvPr id="9" name="Text 4"/>
          <p:cNvSpPr/>
          <p:nvPr/>
        </p:nvSpPr>
        <p:spPr>
          <a:xfrm>
            <a:off x="856633" y="3232944"/>
            <a:ext cx="4577739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gradient of the linear region equals the Young modulus E directly.</a:t>
            </a:r>
            <a:endParaRPr lang="en-US" sz="12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3910608"/>
            <a:ext cx="4791947" cy="81934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56633" y="3929658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Elastic Limit</a:t>
            </a:r>
            <a:endParaRPr lang="en-US" sz="1750" dirty="0"/>
          </a:p>
        </p:txBody>
      </p:sp>
      <p:sp>
        <p:nvSpPr>
          <p:cNvPr id="12" name="Text 6"/>
          <p:cNvSpPr/>
          <p:nvPr/>
        </p:nvSpPr>
        <p:spPr>
          <a:xfrm>
            <a:off x="856633" y="4312642"/>
            <a:ext cx="4577739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Beyond this point the wire will not return to its original length when unloaded.</a:t>
            </a:r>
            <a:endParaRPr lang="en-US" sz="12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425" y="4990306"/>
            <a:ext cx="4791947" cy="81934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56633" y="5009356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Plastic Region</a:t>
            </a:r>
            <a:endParaRPr lang="en-US" sz="1750" dirty="0"/>
          </a:p>
        </p:txBody>
      </p:sp>
      <p:sp>
        <p:nvSpPr>
          <p:cNvPr id="15" name="Text 8"/>
          <p:cNvSpPr/>
          <p:nvPr/>
        </p:nvSpPr>
        <p:spPr>
          <a:xfrm>
            <a:off x="856633" y="5392341"/>
            <a:ext cx="4577739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Permanent deformation occurs. The material flows rather than springs back.</a:t>
            </a:r>
            <a:endParaRPr lang="en-US" sz="1200" dirty="0"/>
          </a:p>
        </p:txBody>
      </p:sp>
      <p:sp>
        <p:nvSpPr>
          <p:cNvPr id="16" name="Text 9"/>
          <p:cNvSpPr/>
          <p:nvPr/>
        </p:nvSpPr>
        <p:spPr>
          <a:xfrm>
            <a:off x="51890" y="5958483"/>
            <a:ext cx="5382483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734219"/>
            <a:ext cx="7267492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Measuring the Young Modulus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68304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standard AS Level core practical uses a long, thin metal wire loaded with slotted masses.</a:t>
            </a:r>
            <a:endParaRPr lang="en-US" sz="13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74" y="2270125"/>
            <a:ext cx="5796115" cy="3266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8735" y="2553159"/>
            <a:ext cx="1073496" cy="1920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Clamp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798735" y="2790847"/>
            <a:ext cx="1073496" cy="256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Holds wire to support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252600" y="2553159"/>
            <a:ext cx="1067786" cy="1920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Wire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252600" y="2790847"/>
            <a:ext cx="1067786" cy="256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Long thin metal sample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838795" y="4748027"/>
            <a:ext cx="1033525" cy="1920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Pulley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838795" y="4985715"/>
            <a:ext cx="1033525" cy="256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Changes direction of load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5218340" y="4748027"/>
            <a:ext cx="1102046" cy="1920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Slotted masses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5218340" y="4985715"/>
            <a:ext cx="1102046" cy="256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known tensile force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6748393" y="2084090"/>
            <a:ext cx="4907038" cy="3638550"/>
          </a:xfrm>
          <a:prstGeom prst="roundRect">
            <a:avLst>
              <a:gd name="adj" fmla="val 3273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6913687" y="2249388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Measurements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6913687" y="2723654"/>
            <a:ext cx="4576450" cy="11907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Original length L measured with a metre rule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Diameter measured with a micrometer at several positions along the wire</a:t>
            </a:r>
            <a:endParaRPr lang="en-US" sz="1300" dirty="0"/>
          </a:p>
          <a:p>
            <a:pPr marL="342900" indent="-342900" algn="l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Extension x recorded as masses are added incrementally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913687" y="4079677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Principal Uncertainty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6913687" y="4553942"/>
            <a:ext cx="4576450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diameter measurement dominates the uncertainty budget because area involves </a:t>
            </a: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 squared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1% error in d becomes a 2% error in A, and therefore a 2% error in stress.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51989" y="590867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1480</Words>
  <Application>Microsoft Office PowerPoint</Application>
  <PresentationFormat>Widescreen</PresentationFormat>
  <Paragraphs>192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Montserrat</vt:lpstr>
      <vt:lpstr>Arial</vt:lpstr>
      <vt:lpstr>Marcellus Light</vt:lpstr>
      <vt:lpstr>Marcellus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2026-06-22T11:13:07Z</dcterms:created>
  <dcterms:modified xsi:type="dcterms:W3CDTF">2026-06-22T17:52:35Z</dcterms:modified>
</cp:coreProperties>
</file>