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12192000"/>
  <p:embeddedFontLst>
    <p:embeddedFont>
      <p:font typeface="Marcellus" panose="020E0602050203020307" pitchFamily="34" charset="0"/>
      <p:regular r:id="rId19"/>
    </p:embeddedFont>
    <p:embeddedFont>
      <p:font typeface="Montserrat" pitchFamily="2" charset="0"/>
      <p:regular r:id="rId20"/>
      <p:bold r:id="rId21"/>
      <p:italic r:id="rId22"/>
      <p:boldItalic r:id="rId2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717A35-94A5-43E2-A241-841B2F59AD3E}" v="1" dt="2026-06-16T07:10:09.6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88" d="100"/>
          <a:sy n="88" d="100"/>
        </p:scale>
        <p:origin x="228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9494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DEC8AB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FFFFF4">
              <a:alpha val="9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2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2184003"/>
            <a:ext cx="6296860" cy="1412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Acceleration of Free Fall, </a:t>
            </a:r>
            <a:r>
              <a:rPr lang="en-US" sz="4250" i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661475" y="3880346"/>
            <a:ext cx="690644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Cambridge IGCSE Physics 0625 | Core Level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661475" y="4338638"/>
            <a:ext cx="1872707" cy="335260"/>
          </a:xfrm>
          <a:prstGeom prst="roundRect">
            <a:avLst>
              <a:gd name="adj" fmla="val 18944"/>
            </a:avLst>
          </a:prstGeom>
          <a:noFill/>
          <a:ln w="12700">
            <a:solidFill>
              <a:srgbClr val="FF954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787579" y="4407991"/>
            <a:ext cx="2230084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6782" y="858441"/>
            <a:ext cx="11478132" cy="20134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21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Q2</a:t>
            </a:r>
            <a:endParaRPr lang="en-US" sz="12150" dirty="0"/>
          </a:p>
        </p:txBody>
      </p:sp>
      <p:sp>
        <p:nvSpPr>
          <p:cNvPr id="3" name="Text 1"/>
          <p:cNvSpPr/>
          <p:nvPr/>
        </p:nvSpPr>
        <p:spPr>
          <a:xfrm>
            <a:off x="3209745" y="3127772"/>
            <a:ext cx="5772105" cy="6710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40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2: The Vacuum</a:t>
            </a:r>
            <a:endParaRPr lang="en-US" sz="4050" dirty="0"/>
          </a:p>
        </p:txBody>
      </p:sp>
      <p:sp>
        <p:nvSpPr>
          <p:cNvPr id="4" name="Shape 2"/>
          <p:cNvSpPr/>
          <p:nvPr/>
        </p:nvSpPr>
        <p:spPr>
          <a:xfrm>
            <a:off x="661574" y="4054673"/>
            <a:ext cx="10868547" cy="624284"/>
          </a:xfrm>
          <a:prstGeom prst="roundRect">
            <a:avLst>
              <a:gd name="adj" fmla="val 12081"/>
            </a:avLst>
          </a:prstGeom>
          <a:solidFill>
            <a:srgbClr val="FFD1B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1056" y="4280694"/>
            <a:ext cx="224427" cy="179487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44966" y="4253012"/>
            <a:ext cx="10715258" cy="22760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Put your heads together. You have </a:t>
            </a:r>
            <a:r>
              <a:rPr lang="en-US" sz="140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45 seconds.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61574" y="4870847"/>
            <a:ext cx="10868547" cy="6471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6000"/>
              </a:lnSpc>
              <a:spcAft>
                <a:spcPts val="1500"/>
              </a:spcAft>
              <a:buNone/>
            </a:pPr>
            <a:r>
              <a:rPr lang="en-US" sz="14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heavy bowling ball and a light tennis ball are dropped from the exact same height inside a vacuum chamber.</a:t>
            </a:r>
            <a:endParaRPr lang="en-US" sz="1400" dirty="0"/>
          </a:p>
          <a:p>
            <a:pPr marL="0" indent="0" algn="l">
              <a:lnSpc>
                <a:spcPct val="106000"/>
              </a:lnSpc>
              <a:buNone/>
            </a:pPr>
            <a:r>
              <a:rPr lang="en-US" sz="14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Which one hits the ground first, and why?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661574" y="5763617"/>
            <a:ext cx="2149223" cy="182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6000"/>
              </a:lnSpc>
              <a:buNone/>
            </a:pPr>
            <a:r>
              <a:rPr lang="en-US" sz="110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695027"/>
            <a:ext cx="2783215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2</a:t>
            </a:r>
            <a:endParaRPr lang="en-US" sz="1700" dirty="0"/>
          </a:p>
        </p:txBody>
      </p:sp>
      <p:sp>
        <p:nvSpPr>
          <p:cNvPr id="3" name="Text 1"/>
          <p:cNvSpPr/>
          <p:nvPr/>
        </p:nvSpPr>
        <p:spPr>
          <a:xfrm>
            <a:off x="661574" y="1025922"/>
            <a:ext cx="4956944" cy="5651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4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Answer: The Vacuum</a:t>
            </a:r>
            <a:endParaRPr lang="en-US" sz="3400" dirty="0"/>
          </a:p>
        </p:txBody>
      </p:sp>
      <p:sp>
        <p:nvSpPr>
          <p:cNvPr id="4" name="Shape 2"/>
          <p:cNvSpPr/>
          <p:nvPr/>
        </p:nvSpPr>
        <p:spPr>
          <a:xfrm>
            <a:off x="661574" y="1772444"/>
            <a:ext cx="10868547" cy="470198"/>
          </a:xfrm>
          <a:prstGeom prst="roundRect">
            <a:avLst>
              <a:gd name="adj" fmla="val 13507"/>
            </a:avLst>
          </a:prstGeom>
          <a:solidFill>
            <a:srgbClr val="B6FCB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780" y="1961455"/>
            <a:ext cx="189007" cy="151209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152992" y="1919089"/>
            <a:ext cx="10835508" cy="1769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Did your team get it right?</a:t>
            </a:r>
            <a:endParaRPr lang="en-US" sz="11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74" y="2514699"/>
            <a:ext cx="5548273" cy="3144044"/>
          </a:xfrm>
          <a:prstGeom prst="rect">
            <a:avLst/>
          </a:prstGeom>
        </p:spPr>
      </p:pic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3176" y="2751435"/>
            <a:ext cx="3583196" cy="1097855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8199629" y="2921695"/>
            <a:ext cx="2689852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They land at the same time</a:t>
            </a:r>
            <a:endParaRPr lang="en-US" sz="1700" dirty="0"/>
          </a:p>
        </p:txBody>
      </p:sp>
      <p:sp>
        <p:nvSpPr>
          <p:cNvPr id="10" name="Text 5"/>
          <p:cNvSpPr/>
          <p:nvPr/>
        </p:nvSpPr>
        <p:spPr>
          <a:xfrm>
            <a:off x="8199629" y="3325217"/>
            <a:ext cx="3166487" cy="35381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Both hit the ground at the </a:t>
            </a:r>
            <a:r>
              <a:rPr lang="en-US" sz="11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exact same moment</a:t>
            </a: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15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3176" y="3970238"/>
            <a:ext cx="3583196" cy="1451670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8199629" y="4140498"/>
            <a:ext cx="2173630" cy="2825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7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Reason</a:t>
            </a:r>
            <a:endParaRPr lang="en-US" sz="1700" dirty="0"/>
          </a:p>
        </p:txBody>
      </p:sp>
      <p:sp>
        <p:nvSpPr>
          <p:cNvPr id="13" name="Text 7"/>
          <p:cNvSpPr/>
          <p:nvPr/>
        </p:nvSpPr>
        <p:spPr>
          <a:xfrm>
            <a:off x="8199629" y="4544020"/>
            <a:ext cx="3166487" cy="707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a vacuum there is no air resistance, so </a:t>
            </a:r>
            <a:r>
              <a:rPr lang="en-US" sz="11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 masses fall with the same acceleration, </a:t>
            </a:r>
            <a:r>
              <a:rPr lang="en-US" sz="1150" b="1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</a:t>
            </a:r>
            <a:r>
              <a:rPr lang="en-US" sz="11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Mass does not affect free fall.</a:t>
            </a:r>
            <a:endParaRPr lang="en-US" sz="1150" dirty="0"/>
          </a:p>
        </p:txBody>
      </p:sp>
      <p:sp>
        <p:nvSpPr>
          <p:cNvPr id="14" name="Text 8"/>
          <p:cNvSpPr/>
          <p:nvPr/>
        </p:nvSpPr>
        <p:spPr>
          <a:xfrm>
            <a:off x="661574" y="5976144"/>
            <a:ext cx="1906639" cy="141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7000"/>
              </a:lnSpc>
              <a:buNone/>
            </a:pPr>
            <a:r>
              <a:rPr lang="en-US" sz="9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9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6782" y="746224"/>
            <a:ext cx="11478132" cy="2119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2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Q3</a:t>
            </a:r>
            <a:endParaRPr lang="en-US" sz="12800" dirty="0"/>
          </a:p>
        </p:txBody>
      </p:sp>
      <p:sp>
        <p:nvSpPr>
          <p:cNvPr id="3" name="Text 1"/>
          <p:cNvSpPr/>
          <p:nvPr/>
        </p:nvSpPr>
        <p:spPr>
          <a:xfrm>
            <a:off x="3073918" y="3149104"/>
            <a:ext cx="6043858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3: The Graph</a:t>
            </a:r>
            <a:endParaRPr lang="en-US" sz="4250" dirty="0"/>
          </a:p>
        </p:txBody>
      </p:sp>
      <p:sp>
        <p:nvSpPr>
          <p:cNvPr id="4" name="Shape 2"/>
          <p:cNvSpPr/>
          <p:nvPr/>
        </p:nvSpPr>
        <p:spPr>
          <a:xfrm>
            <a:off x="661574" y="4139009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FFD1B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4381302"/>
            <a:ext cx="236234" cy="18901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75822" y="4356298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Put your heads together. You have </a:t>
            </a: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45 seconds.</a:t>
            </a: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Have your mini-whiteboards ready.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61574" y="5031879"/>
            <a:ext cx="10868547" cy="5574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Draw the speed-time graph for an object in free fall.</a:t>
            </a:r>
            <a:endParaRPr lang="en-US" sz="145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specifically does the gradient (slope) of this line represent?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61574" y="5858570"/>
            <a:ext cx="2230084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595809"/>
            <a:ext cx="2375634" cy="229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3</a:t>
            </a:r>
            <a:endParaRPr lang="en-US" sz="1350" dirty="0"/>
          </a:p>
        </p:txBody>
      </p:sp>
      <p:sp>
        <p:nvSpPr>
          <p:cNvPr id="3" name="Text 1"/>
          <p:cNvSpPr/>
          <p:nvPr/>
        </p:nvSpPr>
        <p:spPr>
          <a:xfrm>
            <a:off x="661574" y="857250"/>
            <a:ext cx="3532198" cy="91836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7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Answer: The Graph</a:t>
            </a:r>
            <a:endParaRPr lang="en-US" sz="2750" dirty="0"/>
          </a:p>
        </p:txBody>
      </p:sp>
      <p:sp>
        <p:nvSpPr>
          <p:cNvPr id="4" name="Shape 2"/>
          <p:cNvSpPr/>
          <p:nvPr/>
        </p:nvSpPr>
        <p:spPr>
          <a:xfrm>
            <a:off x="661574" y="1895376"/>
            <a:ext cx="10868547" cy="336649"/>
          </a:xfrm>
          <a:prstGeom prst="roundRect">
            <a:avLst>
              <a:gd name="adj" fmla="val 15328"/>
            </a:avLst>
          </a:prstGeom>
          <a:solidFill>
            <a:srgbClr val="B6FCB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04" y="2048867"/>
            <a:ext cx="153488" cy="1228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60721" y="1997869"/>
            <a:ext cx="10956155" cy="131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9000"/>
              </a:lnSpc>
              <a:buNone/>
            </a:pPr>
            <a:r>
              <a:rPr lang="en-US" sz="9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Did your team get it right?</a:t>
            </a:r>
            <a:endParaRPr lang="en-US" sz="9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008" y="2321818"/>
            <a:ext cx="2901580" cy="2901652"/>
          </a:xfrm>
          <a:prstGeom prst="rect">
            <a:avLst/>
          </a:prstGeom>
        </p:spPr>
      </p:pic>
      <p:sp>
        <p:nvSpPr>
          <p:cNvPr id="8" name="Shape 4"/>
          <p:cNvSpPr/>
          <p:nvPr/>
        </p:nvSpPr>
        <p:spPr>
          <a:xfrm>
            <a:off x="661574" y="5313263"/>
            <a:ext cx="5394388" cy="680145"/>
          </a:xfrm>
          <a:prstGeom prst="roundRect">
            <a:avLst>
              <a:gd name="adj" fmla="val 7587"/>
            </a:avLst>
          </a:prstGeom>
          <a:solidFill>
            <a:srgbClr val="FFFFF4"/>
          </a:solidFill>
          <a:ln w="12700">
            <a:solidFill>
              <a:srgbClr val="FFE0CC"/>
            </a:solidFill>
            <a:prstDash val="solid"/>
          </a:ln>
        </p:spPr>
      </p:sp>
      <p:sp>
        <p:nvSpPr>
          <p:cNvPr id="9" name="Text 5"/>
          <p:cNvSpPr/>
          <p:nvPr/>
        </p:nvSpPr>
        <p:spPr>
          <a:xfrm>
            <a:off x="797103" y="5448796"/>
            <a:ext cx="1766050" cy="229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Shape of the Graph</a:t>
            </a:r>
            <a:endParaRPr lang="en-US" sz="1350" dirty="0"/>
          </a:p>
        </p:txBody>
      </p:sp>
      <p:sp>
        <p:nvSpPr>
          <p:cNvPr id="10" name="Text 6"/>
          <p:cNvSpPr/>
          <p:nvPr/>
        </p:nvSpPr>
        <p:spPr>
          <a:xfrm>
            <a:off x="797103" y="5726212"/>
            <a:ext cx="5123330" cy="131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9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</a:t>
            </a: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straight, diagonal line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starting from zero, showing constant acceleration.</a:t>
            </a:r>
            <a:endParaRPr lang="en-US" sz="950" dirty="0"/>
          </a:p>
        </p:txBody>
      </p:sp>
      <p:sp>
        <p:nvSpPr>
          <p:cNvPr id="11" name="Shape 7"/>
          <p:cNvSpPr/>
          <p:nvPr/>
        </p:nvSpPr>
        <p:spPr>
          <a:xfrm>
            <a:off x="6135732" y="5313263"/>
            <a:ext cx="5394388" cy="680145"/>
          </a:xfrm>
          <a:prstGeom prst="roundRect">
            <a:avLst>
              <a:gd name="adj" fmla="val 7587"/>
            </a:avLst>
          </a:prstGeom>
          <a:solidFill>
            <a:srgbClr val="FFFFF4"/>
          </a:solidFill>
          <a:ln w="12700">
            <a:solidFill>
              <a:srgbClr val="FFE0CC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6271262" y="5448796"/>
            <a:ext cx="1766050" cy="2295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35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Gradient</a:t>
            </a:r>
            <a:endParaRPr lang="en-US" sz="1350" dirty="0"/>
          </a:p>
        </p:txBody>
      </p:sp>
      <p:sp>
        <p:nvSpPr>
          <p:cNvPr id="13" name="Text 9"/>
          <p:cNvSpPr/>
          <p:nvPr/>
        </p:nvSpPr>
        <p:spPr>
          <a:xfrm>
            <a:off x="6271262" y="5726212"/>
            <a:ext cx="5123330" cy="1316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9000"/>
              </a:lnSpc>
              <a:buNone/>
            </a:pP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gradient represents </a:t>
            </a:r>
            <a:r>
              <a:rPr lang="en-US" sz="950" b="1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</a:t>
            </a:r>
            <a:r>
              <a:rPr lang="en-US" sz="9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the acceleration of free fall</a:t>
            </a:r>
            <a:r>
              <a:rPr lang="en-US" sz="9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(9.8 m/s²).</a:t>
            </a:r>
            <a:endParaRPr lang="en-US" sz="950" dirty="0"/>
          </a:p>
        </p:txBody>
      </p:sp>
      <p:sp>
        <p:nvSpPr>
          <p:cNvPr id="14" name="Text 10"/>
          <p:cNvSpPr/>
          <p:nvPr/>
        </p:nvSpPr>
        <p:spPr>
          <a:xfrm>
            <a:off x="661574" y="6120011"/>
            <a:ext cx="1662964" cy="1053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89000"/>
              </a:lnSpc>
              <a:buNone/>
            </a:pPr>
            <a:r>
              <a:rPr lang="en-US" sz="7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6782" y="550069"/>
            <a:ext cx="11478132" cy="2119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2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Q4</a:t>
            </a:r>
            <a:endParaRPr lang="en-US" sz="12800" dirty="0"/>
          </a:p>
        </p:txBody>
      </p:sp>
      <p:sp>
        <p:nvSpPr>
          <p:cNvPr id="3" name="Text 1"/>
          <p:cNvSpPr/>
          <p:nvPr/>
        </p:nvSpPr>
        <p:spPr>
          <a:xfrm>
            <a:off x="3073918" y="2952948"/>
            <a:ext cx="6043858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4: Calculation</a:t>
            </a:r>
            <a:endParaRPr lang="en-US" sz="4250" dirty="0"/>
          </a:p>
        </p:txBody>
      </p:sp>
      <p:sp>
        <p:nvSpPr>
          <p:cNvPr id="4" name="Shape 2"/>
          <p:cNvSpPr/>
          <p:nvPr/>
        </p:nvSpPr>
        <p:spPr>
          <a:xfrm>
            <a:off x="661574" y="3942854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FFD1B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4185146"/>
            <a:ext cx="236234" cy="18901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75822" y="4160143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Put your heads together. You have </a:t>
            </a: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60 seconds.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61574" y="4835723"/>
            <a:ext cx="10868547" cy="94962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spcAft>
                <a:spcPts val="1650"/>
              </a:spcAft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stone is dropped from a high cliff. Assuming there is no air resistance, calculate the speed of the stone after it has been falling for 3 seconds.</a:t>
            </a:r>
            <a:endParaRPr lang="en-US" sz="1450" dirty="0"/>
          </a:p>
          <a:p>
            <a:pPr marL="0" indent="0" algn="l">
              <a:lnSpc>
                <a:spcPct val="108000"/>
              </a:lnSpc>
              <a:buNone/>
            </a:pPr>
            <a:r>
              <a:rPr lang="en-US" sz="145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Use g = 9.8 m/s²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61574" y="6054626"/>
            <a:ext cx="2230084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359694"/>
            <a:ext cx="3326721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4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661574" y="1788517"/>
            <a:ext cx="6043858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Answer: Calculation</a:t>
            </a:r>
            <a:endParaRPr lang="en-US" sz="4250" dirty="0"/>
          </a:p>
        </p:txBody>
      </p:sp>
      <p:sp>
        <p:nvSpPr>
          <p:cNvPr id="4" name="Shape 2"/>
          <p:cNvSpPr/>
          <p:nvPr/>
        </p:nvSpPr>
        <p:spPr>
          <a:xfrm>
            <a:off x="661574" y="2778423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B6FCB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3020715"/>
            <a:ext cx="236234" cy="18901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75822" y="2995712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Did your team get it right?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61574" y="3671292"/>
            <a:ext cx="37801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01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661574" y="3976588"/>
            <a:ext cx="3496778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9" name="Text 6"/>
          <p:cNvSpPr/>
          <p:nvPr/>
        </p:nvSpPr>
        <p:spPr>
          <a:xfrm>
            <a:off x="661574" y="4121845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Identify the Equation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661574" y="4588470"/>
            <a:ext cx="3496778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= g t</a:t>
            </a:r>
            <a:endParaRPr lang="en-US" sz="1450" dirty="0"/>
          </a:p>
        </p:txBody>
      </p:sp>
      <p:sp>
        <p:nvSpPr>
          <p:cNvPr id="11" name="Text 8"/>
          <p:cNvSpPr/>
          <p:nvPr/>
        </p:nvSpPr>
        <p:spPr>
          <a:xfrm>
            <a:off x="4347359" y="3671292"/>
            <a:ext cx="37801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2" name="Shape 9"/>
          <p:cNvSpPr/>
          <p:nvPr/>
        </p:nvSpPr>
        <p:spPr>
          <a:xfrm>
            <a:off x="4347359" y="3976588"/>
            <a:ext cx="3496877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3" name="Text 10"/>
          <p:cNvSpPr/>
          <p:nvPr/>
        </p:nvSpPr>
        <p:spPr>
          <a:xfrm>
            <a:off x="4347359" y="4121845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Substitute the Values</a:t>
            </a:r>
            <a:endParaRPr lang="en-US" sz="2100" dirty="0"/>
          </a:p>
        </p:txBody>
      </p:sp>
      <p:sp>
        <p:nvSpPr>
          <p:cNvPr id="14" name="Text 11"/>
          <p:cNvSpPr/>
          <p:nvPr/>
        </p:nvSpPr>
        <p:spPr>
          <a:xfrm>
            <a:off x="4347359" y="4588470"/>
            <a:ext cx="3496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= 9.8 × 3</a:t>
            </a:r>
            <a:endParaRPr lang="en-US" sz="1450" dirty="0"/>
          </a:p>
        </p:txBody>
      </p:sp>
      <p:sp>
        <p:nvSpPr>
          <p:cNvPr id="15" name="Text 12"/>
          <p:cNvSpPr/>
          <p:nvPr/>
        </p:nvSpPr>
        <p:spPr>
          <a:xfrm>
            <a:off x="8033244" y="3671292"/>
            <a:ext cx="37801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6" name="Shape 13"/>
          <p:cNvSpPr/>
          <p:nvPr/>
        </p:nvSpPr>
        <p:spPr>
          <a:xfrm>
            <a:off x="8033244" y="3976588"/>
            <a:ext cx="3496877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7" name="Text 14"/>
          <p:cNvSpPr/>
          <p:nvPr/>
        </p:nvSpPr>
        <p:spPr>
          <a:xfrm>
            <a:off x="8033244" y="4121845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Final Answer</a:t>
            </a:r>
            <a:endParaRPr lang="en-US" sz="2100" dirty="0"/>
          </a:p>
        </p:txBody>
      </p:sp>
      <p:sp>
        <p:nvSpPr>
          <p:cNvPr id="18" name="Text 15"/>
          <p:cNvSpPr/>
          <p:nvPr/>
        </p:nvSpPr>
        <p:spPr>
          <a:xfrm>
            <a:off x="8033244" y="4588470"/>
            <a:ext cx="3496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= 29.4 m/s</a:t>
            </a:r>
            <a:endParaRPr lang="en-US" sz="1450" dirty="0"/>
          </a:p>
        </p:txBody>
      </p:sp>
      <p:sp>
        <p:nvSpPr>
          <p:cNvPr id="19" name="Text 16"/>
          <p:cNvSpPr/>
          <p:nvPr/>
        </p:nvSpPr>
        <p:spPr>
          <a:xfrm>
            <a:off x="661574" y="5245100"/>
            <a:ext cx="2230084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597892"/>
            <a:ext cx="5500351" cy="635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Prove It.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661475" y="1463179"/>
            <a:ext cx="6296860" cy="420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Silence in the room. Answer the following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independently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on your mini-whiteboards.</a:t>
            </a:r>
            <a:endParaRPr lang="en-US" sz="13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475" y="2055713"/>
            <a:ext cx="3071835" cy="2119709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2095299" y="2178149"/>
            <a:ext cx="204088" cy="26531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1</a:t>
            </a:r>
            <a:endParaRPr lang="en-US" sz="1600" dirty="0"/>
          </a:p>
        </p:txBody>
      </p:sp>
      <p:sp>
        <p:nvSpPr>
          <p:cNvPr id="7" name="Text 3"/>
          <p:cNvSpPr/>
          <p:nvPr/>
        </p:nvSpPr>
        <p:spPr>
          <a:xfrm>
            <a:off x="850581" y="2736056"/>
            <a:ext cx="244538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State </a:t>
            </a:r>
            <a:r>
              <a:rPr lang="en-US" sz="1900" i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</a:t>
            </a:r>
            <a:endParaRPr lang="en-US" sz="1900" dirty="0"/>
          </a:p>
        </p:txBody>
      </p:sp>
      <p:sp>
        <p:nvSpPr>
          <p:cNvPr id="8" name="Text 4"/>
          <p:cNvSpPr/>
          <p:nvPr/>
        </p:nvSpPr>
        <p:spPr>
          <a:xfrm>
            <a:off x="850581" y="3145730"/>
            <a:ext cx="2693622" cy="84058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Give the value of the acceleration of free fall on Earth, including the correct unit.</a:t>
            </a:r>
            <a:endParaRPr lang="en-US" sz="13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6400" y="2055713"/>
            <a:ext cx="3071934" cy="211970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5320324" y="2178149"/>
            <a:ext cx="204088" cy="26531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2</a:t>
            </a:r>
            <a:endParaRPr lang="en-US" sz="1600" dirty="0"/>
          </a:p>
        </p:txBody>
      </p:sp>
      <p:sp>
        <p:nvSpPr>
          <p:cNvPr id="11" name="Text 6"/>
          <p:cNvSpPr/>
          <p:nvPr/>
        </p:nvSpPr>
        <p:spPr>
          <a:xfrm>
            <a:off x="4075507" y="2736056"/>
            <a:ext cx="244538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Explain</a:t>
            </a:r>
            <a:endParaRPr lang="en-US" sz="1900" dirty="0"/>
          </a:p>
        </p:txBody>
      </p:sp>
      <p:sp>
        <p:nvSpPr>
          <p:cNvPr id="12" name="Text 7"/>
          <p:cNvSpPr/>
          <p:nvPr/>
        </p:nvSpPr>
        <p:spPr>
          <a:xfrm>
            <a:off x="4075507" y="3145730"/>
            <a:ext cx="2693722" cy="6304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In one sentence, explain why mass does not affect the acceleration of free fall.</a:t>
            </a:r>
            <a:endParaRPr lang="en-US" sz="130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1475" y="4328517"/>
            <a:ext cx="6296860" cy="1489273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3707861" y="4450953"/>
            <a:ext cx="204088" cy="26531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3</a:t>
            </a:r>
            <a:endParaRPr lang="en-US" sz="1600" dirty="0"/>
          </a:p>
        </p:txBody>
      </p:sp>
      <p:sp>
        <p:nvSpPr>
          <p:cNvPr id="15" name="Text 9"/>
          <p:cNvSpPr/>
          <p:nvPr/>
        </p:nvSpPr>
        <p:spPr>
          <a:xfrm>
            <a:off x="850581" y="5008860"/>
            <a:ext cx="244538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Calculate</a:t>
            </a:r>
            <a:endParaRPr lang="en-US" sz="1900" dirty="0"/>
          </a:p>
        </p:txBody>
      </p:sp>
      <p:sp>
        <p:nvSpPr>
          <p:cNvPr id="16" name="Text 10"/>
          <p:cNvSpPr/>
          <p:nvPr/>
        </p:nvSpPr>
        <p:spPr>
          <a:xfrm>
            <a:off x="850581" y="5418534"/>
            <a:ext cx="5918647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Find the speed of an object after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 seconds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of free fall. Use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= g t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300" dirty="0"/>
          </a:p>
        </p:txBody>
      </p:sp>
      <p:sp>
        <p:nvSpPr>
          <p:cNvPr id="17" name="Text 11"/>
          <p:cNvSpPr/>
          <p:nvPr/>
        </p:nvSpPr>
        <p:spPr>
          <a:xfrm>
            <a:off x="661475" y="6041033"/>
            <a:ext cx="2068362" cy="168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0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0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621804"/>
            <a:ext cx="6296860" cy="141287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Hammer and the Feather</a:t>
            </a:r>
            <a:endParaRPr lang="en-US" sz="4250" dirty="0"/>
          </a:p>
        </p:txBody>
      </p:sp>
      <p:sp>
        <p:nvSpPr>
          <p:cNvPr id="4" name="Text 1"/>
          <p:cNvSpPr/>
          <p:nvPr/>
        </p:nvSpPr>
        <p:spPr>
          <a:xfrm>
            <a:off x="5233360" y="2318147"/>
            <a:ext cx="6296860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Observe the simulation on the board. A heavy hammer and a light feather are dropped at the exact same moment.</a:t>
            </a:r>
            <a:endParaRPr lang="en-US" sz="1450" dirty="0"/>
          </a:p>
        </p:txBody>
      </p:sp>
      <p:sp>
        <p:nvSpPr>
          <p:cNvPr id="5" name="Shape 2"/>
          <p:cNvSpPr/>
          <p:nvPr/>
        </p:nvSpPr>
        <p:spPr>
          <a:xfrm>
            <a:off x="5233360" y="3022104"/>
            <a:ext cx="3053877" cy="1374080"/>
          </a:xfrm>
          <a:prstGeom prst="roundRect">
            <a:avLst>
              <a:gd name="adj" fmla="val 5778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5441417" y="3230166"/>
            <a:ext cx="2637764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With Air Resistance</a:t>
            </a:r>
            <a:endParaRPr lang="en-US" sz="2100" dirty="0"/>
          </a:p>
        </p:txBody>
      </p:sp>
      <p:sp>
        <p:nvSpPr>
          <p:cNvPr id="7" name="Text 4"/>
          <p:cNvSpPr/>
          <p:nvPr/>
        </p:nvSpPr>
        <p:spPr>
          <a:xfrm>
            <a:off x="5441417" y="3696791"/>
            <a:ext cx="2637764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do you predict will happen?</a:t>
            </a:r>
            <a:endParaRPr lang="en-US" sz="1450" dirty="0"/>
          </a:p>
        </p:txBody>
      </p:sp>
      <p:sp>
        <p:nvSpPr>
          <p:cNvPr id="8" name="Shape 5"/>
          <p:cNvSpPr/>
          <p:nvPr/>
        </p:nvSpPr>
        <p:spPr>
          <a:xfrm>
            <a:off x="8476244" y="3022104"/>
            <a:ext cx="3053976" cy="1374080"/>
          </a:xfrm>
          <a:prstGeom prst="roundRect">
            <a:avLst>
              <a:gd name="adj" fmla="val 5778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684301" y="3230166"/>
            <a:ext cx="2637863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 a Vacuum</a:t>
            </a:r>
            <a:endParaRPr lang="en-US" sz="2100" dirty="0"/>
          </a:p>
        </p:txBody>
      </p:sp>
      <p:sp>
        <p:nvSpPr>
          <p:cNvPr id="10" name="Text 7"/>
          <p:cNvSpPr/>
          <p:nvPr/>
        </p:nvSpPr>
        <p:spPr>
          <a:xfrm>
            <a:off x="8684301" y="3696791"/>
            <a:ext cx="2637863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Now remove all the air. What changes?</a:t>
            </a:r>
            <a:endParaRPr lang="en-US" sz="1450" dirty="0"/>
          </a:p>
        </p:txBody>
      </p:sp>
      <p:sp>
        <p:nvSpPr>
          <p:cNvPr id="11" name="Shape 8"/>
          <p:cNvSpPr/>
          <p:nvPr/>
        </p:nvSpPr>
        <p:spPr>
          <a:xfrm>
            <a:off x="5233360" y="4585196"/>
            <a:ext cx="6296860" cy="1128415"/>
          </a:xfrm>
          <a:prstGeom prst="roundRect">
            <a:avLst>
              <a:gd name="adj" fmla="val 7035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2" name="Text 9"/>
          <p:cNvSpPr/>
          <p:nvPr/>
        </p:nvSpPr>
        <p:spPr>
          <a:xfrm>
            <a:off x="5441417" y="479325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Real Question</a:t>
            </a:r>
            <a:endParaRPr lang="en-US" sz="2100" dirty="0"/>
          </a:p>
        </p:txBody>
      </p:sp>
      <p:sp>
        <p:nvSpPr>
          <p:cNvPr id="13" name="Text 10"/>
          <p:cNvSpPr/>
          <p:nvPr/>
        </p:nvSpPr>
        <p:spPr>
          <a:xfrm>
            <a:off x="5441417" y="5259884"/>
            <a:ext cx="588074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truly decides how fast something falls?</a:t>
            </a:r>
            <a:endParaRPr lang="en-US" sz="1450" dirty="0"/>
          </a:p>
        </p:txBody>
      </p:sp>
      <p:sp>
        <p:nvSpPr>
          <p:cNvPr id="14" name="Text 11"/>
          <p:cNvSpPr/>
          <p:nvPr/>
        </p:nvSpPr>
        <p:spPr>
          <a:xfrm>
            <a:off x="5233360" y="5982891"/>
            <a:ext cx="2230084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584498"/>
            <a:ext cx="3326721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Lesson Objectives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661574" y="1013321"/>
            <a:ext cx="7115692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Acceleration of Free Fall, </a:t>
            </a:r>
            <a:r>
              <a:rPr lang="en-US" sz="4250" i="1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</a:t>
            </a:r>
            <a:endParaRPr lang="en-US" sz="4250" dirty="0"/>
          </a:p>
        </p:txBody>
      </p:sp>
      <p:sp>
        <p:nvSpPr>
          <p:cNvPr id="4" name="Text 2"/>
          <p:cNvSpPr/>
          <p:nvPr/>
        </p:nvSpPr>
        <p:spPr>
          <a:xfrm>
            <a:off x="661574" y="2003227"/>
            <a:ext cx="11478132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By the end of this lesson, you will be able to:</a:t>
            </a:r>
            <a:endParaRPr lang="en-US" sz="1450" dirty="0"/>
          </a:p>
        </p:txBody>
      </p:sp>
      <p:sp>
        <p:nvSpPr>
          <p:cNvPr id="5" name="Text 3"/>
          <p:cNvSpPr/>
          <p:nvPr/>
        </p:nvSpPr>
        <p:spPr>
          <a:xfrm>
            <a:off x="661574" y="2461518"/>
            <a:ext cx="37801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01</a:t>
            </a:r>
            <a:endParaRPr lang="en-US" sz="1450" dirty="0"/>
          </a:p>
        </p:txBody>
      </p:sp>
      <p:sp>
        <p:nvSpPr>
          <p:cNvPr id="6" name="Shape 4"/>
          <p:cNvSpPr/>
          <p:nvPr/>
        </p:nvSpPr>
        <p:spPr>
          <a:xfrm>
            <a:off x="661574" y="2766814"/>
            <a:ext cx="5339720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7" name="Text 5"/>
          <p:cNvSpPr/>
          <p:nvPr/>
        </p:nvSpPr>
        <p:spPr>
          <a:xfrm>
            <a:off x="661574" y="2912070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State the value of </a:t>
            </a:r>
            <a:r>
              <a:rPr lang="en-US" sz="2100" i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</a:t>
            </a:r>
            <a:endParaRPr lang="en-US" sz="2100" dirty="0"/>
          </a:p>
        </p:txBody>
      </p:sp>
      <p:sp>
        <p:nvSpPr>
          <p:cNvPr id="8" name="Text 6"/>
          <p:cNvSpPr/>
          <p:nvPr/>
        </p:nvSpPr>
        <p:spPr>
          <a:xfrm>
            <a:off x="661574" y="3378696"/>
            <a:ext cx="5339720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acceleration of free fall near Earth is approximately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9.8 m/s²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(often taken as 10 m/s²).</a:t>
            </a:r>
            <a:endParaRPr lang="en-US" sz="1450" dirty="0"/>
          </a:p>
        </p:txBody>
      </p:sp>
      <p:sp>
        <p:nvSpPr>
          <p:cNvPr id="9" name="Text 7"/>
          <p:cNvSpPr/>
          <p:nvPr/>
        </p:nvSpPr>
        <p:spPr>
          <a:xfrm>
            <a:off x="6190301" y="2461518"/>
            <a:ext cx="37801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02</a:t>
            </a:r>
            <a:endParaRPr lang="en-US" sz="1450" dirty="0"/>
          </a:p>
        </p:txBody>
      </p:sp>
      <p:sp>
        <p:nvSpPr>
          <p:cNvPr id="10" name="Shape 8"/>
          <p:cNvSpPr/>
          <p:nvPr/>
        </p:nvSpPr>
        <p:spPr>
          <a:xfrm>
            <a:off x="6190301" y="2766814"/>
            <a:ext cx="5339820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1" name="Text 9"/>
          <p:cNvSpPr/>
          <p:nvPr/>
        </p:nvSpPr>
        <p:spPr>
          <a:xfrm>
            <a:off x="6190301" y="2912070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Define free fall</a:t>
            </a:r>
            <a:endParaRPr lang="en-US" sz="2100" dirty="0"/>
          </a:p>
        </p:txBody>
      </p:sp>
      <p:sp>
        <p:nvSpPr>
          <p:cNvPr id="12" name="Text 10"/>
          <p:cNvSpPr/>
          <p:nvPr/>
        </p:nvSpPr>
        <p:spPr>
          <a:xfrm>
            <a:off x="6190301" y="3378696"/>
            <a:ext cx="5339820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Describe free fall as motion under gravity alone, with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air resistance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450" dirty="0"/>
          </a:p>
        </p:txBody>
      </p:sp>
      <p:sp>
        <p:nvSpPr>
          <p:cNvPr id="13" name="Text 11"/>
          <p:cNvSpPr/>
          <p:nvPr/>
        </p:nvSpPr>
        <p:spPr>
          <a:xfrm>
            <a:off x="661574" y="4200723"/>
            <a:ext cx="37801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03</a:t>
            </a:r>
            <a:endParaRPr lang="en-US" sz="1450" dirty="0"/>
          </a:p>
        </p:txBody>
      </p:sp>
      <p:sp>
        <p:nvSpPr>
          <p:cNvPr id="14" name="Shape 12"/>
          <p:cNvSpPr/>
          <p:nvPr/>
        </p:nvSpPr>
        <p:spPr>
          <a:xfrm>
            <a:off x="661574" y="4506020"/>
            <a:ext cx="5339720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5" name="Text 13"/>
          <p:cNvSpPr/>
          <p:nvPr/>
        </p:nvSpPr>
        <p:spPr>
          <a:xfrm>
            <a:off x="661574" y="4651276"/>
            <a:ext cx="3192383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Explain equal acceleration</a:t>
            </a:r>
            <a:endParaRPr lang="en-US" sz="2100" dirty="0"/>
          </a:p>
        </p:txBody>
      </p:sp>
      <p:sp>
        <p:nvSpPr>
          <p:cNvPr id="16" name="Text 14"/>
          <p:cNvSpPr/>
          <p:nvPr/>
        </p:nvSpPr>
        <p:spPr>
          <a:xfrm>
            <a:off x="661574" y="5117902"/>
            <a:ext cx="5339720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All masses fall with the exact same acceleration when air resistance is absent.</a:t>
            </a:r>
            <a:endParaRPr lang="en-US" sz="1450" dirty="0"/>
          </a:p>
        </p:txBody>
      </p:sp>
      <p:sp>
        <p:nvSpPr>
          <p:cNvPr id="17" name="Text 15"/>
          <p:cNvSpPr/>
          <p:nvPr/>
        </p:nvSpPr>
        <p:spPr>
          <a:xfrm>
            <a:off x="6190301" y="4200723"/>
            <a:ext cx="378014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04</a:t>
            </a:r>
            <a:endParaRPr lang="en-US" sz="1450" dirty="0"/>
          </a:p>
        </p:txBody>
      </p:sp>
      <p:sp>
        <p:nvSpPr>
          <p:cNvPr id="18" name="Shape 16"/>
          <p:cNvSpPr/>
          <p:nvPr/>
        </p:nvSpPr>
        <p:spPr>
          <a:xfrm>
            <a:off x="6190301" y="4506020"/>
            <a:ext cx="5339820" cy="2540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9" name="Text 17"/>
          <p:cNvSpPr/>
          <p:nvPr/>
        </p:nvSpPr>
        <p:spPr>
          <a:xfrm>
            <a:off x="6190301" y="4651276"/>
            <a:ext cx="3402126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Interpret and use the graph</a:t>
            </a:r>
            <a:endParaRPr lang="en-US" sz="2100" dirty="0"/>
          </a:p>
        </p:txBody>
      </p:sp>
      <p:sp>
        <p:nvSpPr>
          <p:cNvPr id="20" name="Text 18"/>
          <p:cNvSpPr/>
          <p:nvPr/>
        </p:nvSpPr>
        <p:spPr>
          <a:xfrm>
            <a:off x="6190301" y="5117902"/>
            <a:ext cx="5339820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Recognise the speed-time graph as a straight line with gradient equal to </a:t>
            </a:r>
            <a:r>
              <a:rPr lang="en-US" sz="145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and use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= g t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450" dirty="0"/>
          </a:p>
        </p:txBody>
      </p:sp>
      <p:sp>
        <p:nvSpPr>
          <p:cNvPr id="21" name="Text 19"/>
          <p:cNvSpPr/>
          <p:nvPr/>
        </p:nvSpPr>
        <p:spPr>
          <a:xfrm>
            <a:off x="661574" y="6020197"/>
            <a:ext cx="2230084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46503" y="557907"/>
            <a:ext cx="7558791" cy="6954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Motion Under Gravity Alone</a:t>
            </a:r>
            <a:endParaRPr lang="en-US" sz="42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03" y="1734046"/>
            <a:ext cx="6795223" cy="3850680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8001891" y="1912541"/>
            <a:ext cx="3449551" cy="1142206"/>
          </a:xfrm>
          <a:prstGeom prst="roundRect">
            <a:avLst>
              <a:gd name="adj" fmla="val 6842"/>
            </a:avLst>
          </a:prstGeom>
          <a:solidFill>
            <a:srgbClr val="B6D6FC"/>
          </a:solidFill>
          <a:ln/>
        </p:spPr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922" y="2166342"/>
            <a:ext cx="232563" cy="18603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606515" y="2123777"/>
            <a:ext cx="2658897" cy="71973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70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Free fall</a:t>
            </a: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is motion under gravity alone, with no air resistance.</a:t>
            </a:r>
            <a:endParaRPr lang="en-US" sz="1450" dirty="0"/>
          </a:p>
        </p:txBody>
      </p:sp>
      <p:sp>
        <p:nvSpPr>
          <p:cNvPr id="7" name="Text 3"/>
          <p:cNvSpPr/>
          <p:nvPr/>
        </p:nvSpPr>
        <p:spPr>
          <a:xfrm>
            <a:off x="8001891" y="3260725"/>
            <a:ext cx="3449551" cy="228738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07000"/>
              </a:lnSpc>
              <a:buSzPct val="100000"/>
              <a:buChar char="•"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Because there is no air resistance,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every mass falls with the same acceleration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regardless of size or weight.</a:t>
            </a:r>
            <a:endParaRPr lang="en-US" sz="1450" dirty="0"/>
          </a:p>
          <a:p>
            <a:pPr marL="342900" indent="-342900" algn="l">
              <a:lnSpc>
                <a:spcPct val="107000"/>
              </a:lnSpc>
              <a:buSzPct val="100000"/>
              <a:buChar char="•"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hammer and a feather dropped in a vacuum land at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exactly the same time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450" dirty="0"/>
          </a:p>
          <a:p>
            <a:pPr marL="342900" indent="-342900" algn="l">
              <a:lnSpc>
                <a:spcPct val="107000"/>
              </a:lnSpc>
              <a:buSzPct val="100000"/>
              <a:buChar char="•"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acceleration of free fall near Earth: </a:t>
            </a:r>
            <a:r>
              <a:rPr lang="en-US" sz="1450" b="1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= 9.8 m/s²</a:t>
            </a:r>
            <a:endParaRPr lang="en-US" sz="1450" dirty="0"/>
          </a:p>
        </p:txBody>
      </p:sp>
      <p:sp>
        <p:nvSpPr>
          <p:cNvPr id="8" name="Text 4"/>
          <p:cNvSpPr/>
          <p:nvPr/>
        </p:nvSpPr>
        <p:spPr>
          <a:xfrm>
            <a:off x="746503" y="6052443"/>
            <a:ext cx="2205578" cy="191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7000"/>
              </a:lnSpc>
              <a:buNone/>
            </a:pPr>
            <a:r>
              <a:rPr lang="en-US" sz="11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574" y="786805"/>
            <a:ext cx="3079177" cy="307925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504220" y="752277"/>
            <a:ext cx="7032151" cy="420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Because </a:t>
            </a: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is constant, the speed-time graph of a freely falling object is a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perfectly straight line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through </a:t>
            </a:r>
            <a:endParaRPr lang="en-US" sz="1300" dirty="0"/>
          </a:p>
        </p:txBody>
      </p:sp>
      <p:sp>
        <p:nvSpPr>
          <p:cNvPr id="4" name="Text 1"/>
          <p:cNvSpPr/>
          <p:nvPr/>
        </p:nvSpPr>
        <p:spPr>
          <a:xfrm>
            <a:off x="661574" y="4210546"/>
            <a:ext cx="11478132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origin.</a:t>
            </a:r>
            <a:endParaRPr lang="en-US" sz="13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2525" y="4592935"/>
            <a:ext cx="5376728" cy="120818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07829" y="4782046"/>
            <a:ext cx="244538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Gradient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907829" y="5191720"/>
            <a:ext cx="4922317" cy="420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steepness of the line equals exactly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9.8 m/s²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the value of </a:t>
            </a: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3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3294" y="4592935"/>
            <a:ext cx="5376827" cy="120818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418598" y="4782046"/>
            <a:ext cx="244538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Equation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6418598" y="5191720"/>
            <a:ext cx="4922417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To find speed after time </a:t>
            </a: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: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v = g t</a:t>
            </a:r>
            <a:endParaRPr lang="en-US" sz="1300" dirty="0"/>
          </a:p>
        </p:txBody>
      </p:sp>
      <p:sp>
        <p:nvSpPr>
          <p:cNvPr id="11" name="Text 6"/>
          <p:cNvSpPr/>
          <p:nvPr/>
        </p:nvSpPr>
        <p:spPr>
          <a:xfrm>
            <a:off x="661574" y="6024364"/>
            <a:ext cx="2068362" cy="168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0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0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360" y="618629"/>
            <a:ext cx="5500351" cy="6356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8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The Examiner's Trap</a:t>
            </a:r>
            <a:endParaRPr lang="en-US" sz="3850" dirty="0"/>
          </a:p>
        </p:txBody>
      </p:sp>
      <p:sp>
        <p:nvSpPr>
          <p:cNvPr id="4" name="Text 1"/>
          <p:cNvSpPr/>
          <p:nvPr/>
        </p:nvSpPr>
        <p:spPr>
          <a:xfrm>
            <a:off x="5233360" y="1483916"/>
            <a:ext cx="6296860" cy="420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Examiner Report Warning: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Avoid these three fatal errors in your assessments.</a:t>
            </a:r>
            <a:endParaRPr lang="en-US" sz="13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4311" y="2076450"/>
            <a:ext cx="6315909" cy="1208187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79615" y="2265561"/>
            <a:ext cx="3540533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FF95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1:</a:t>
            </a: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Heavier objects fall faster</a:t>
            </a:r>
            <a:endParaRPr lang="en-US" sz="1900" dirty="0"/>
          </a:p>
        </p:txBody>
      </p:sp>
      <p:sp>
        <p:nvSpPr>
          <p:cNvPr id="7" name="Text 3"/>
          <p:cNvSpPr/>
          <p:nvPr/>
        </p:nvSpPr>
        <p:spPr>
          <a:xfrm>
            <a:off x="5479615" y="2675235"/>
            <a:ext cx="5861499" cy="420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Mass does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not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change the acceleration of free fall. With no air resistance, all masses fall with the same </a:t>
            </a: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3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14311" y="3437731"/>
            <a:ext cx="6315909" cy="1208187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479615" y="3626842"/>
            <a:ext cx="4221652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FF95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2:</a:t>
            </a: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Gravity makes the feather slow</a:t>
            </a:r>
            <a:endParaRPr lang="en-US" sz="1900" dirty="0"/>
          </a:p>
        </p:txBody>
      </p:sp>
      <p:sp>
        <p:nvSpPr>
          <p:cNvPr id="10" name="Text 5"/>
          <p:cNvSpPr/>
          <p:nvPr/>
        </p:nvSpPr>
        <p:spPr>
          <a:xfrm>
            <a:off x="5479615" y="4036516"/>
            <a:ext cx="5861499" cy="42029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feather falls slowly because of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air resistance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not because </a:t>
            </a: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is different for lighter objects.</a:t>
            </a:r>
            <a:endParaRPr lang="en-US" sz="1300" dirty="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14311" y="4799013"/>
            <a:ext cx="6315909" cy="998041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5479615" y="4988123"/>
            <a:ext cx="3354601" cy="3178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900" dirty="0">
                <a:solidFill>
                  <a:srgbClr val="FF95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Trap 3:</a:t>
            </a:r>
            <a:r>
              <a:rPr lang="en-US" sz="19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 Writing the unit as m/s</a:t>
            </a:r>
            <a:endParaRPr lang="en-US" sz="1900" dirty="0"/>
          </a:p>
        </p:txBody>
      </p:sp>
      <p:sp>
        <p:nvSpPr>
          <p:cNvPr id="13" name="Text 7"/>
          <p:cNvSpPr/>
          <p:nvPr/>
        </p:nvSpPr>
        <p:spPr>
          <a:xfrm>
            <a:off x="5479615" y="5397798"/>
            <a:ext cx="5861499" cy="2101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30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is an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acceleration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 The correct unit is </a:t>
            </a:r>
            <a:r>
              <a:rPr lang="en-US" sz="13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m/s²</a:t>
            </a:r>
            <a:r>
              <a:rPr lang="en-US" sz="13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never m/s.</a:t>
            </a:r>
            <a:endParaRPr lang="en-US" sz="1300" dirty="0"/>
          </a:p>
        </p:txBody>
      </p:sp>
      <p:sp>
        <p:nvSpPr>
          <p:cNvPr id="14" name="Text 8"/>
          <p:cNvSpPr/>
          <p:nvPr/>
        </p:nvSpPr>
        <p:spPr>
          <a:xfrm>
            <a:off x="5233360" y="6020296"/>
            <a:ext cx="2068362" cy="168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3000"/>
              </a:lnSpc>
              <a:buNone/>
            </a:pPr>
            <a:r>
              <a:rPr lang="en-US" sz="10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0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215" y="0"/>
            <a:ext cx="480048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1475" y="625376"/>
            <a:ext cx="6296860" cy="10596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32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Cooperative Task: Numbered Heads Together</a:t>
            </a:r>
            <a:endParaRPr lang="en-US" sz="3200" dirty="0"/>
          </a:p>
        </p:txBody>
      </p:sp>
      <p:sp>
        <p:nvSpPr>
          <p:cNvPr id="4" name="Text 1"/>
          <p:cNvSpPr/>
          <p:nvPr/>
        </p:nvSpPr>
        <p:spPr>
          <a:xfrm>
            <a:off x="661475" y="1844477"/>
            <a:ext cx="283461" cy="18424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01</a:t>
            </a:r>
            <a:endParaRPr lang="en-US" sz="1100" dirty="0"/>
          </a:p>
        </p:txBody>
      </p:sp>
      <p:sp>
        <p:nvSpPr>
          <p:cNvPr id="5" name="Shape 2"/>
          <p:cNvSpPr/>
          <p:nvPr/>
        </p:nvSpPr>
        <p:spPr>
          <a:xfrm>
            <a:off x="661475" y="2073374"/>
            <a:ext cx="6296860" cy="1905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6" name="Text 3"/>
          <p:cNvSpPr/>
          <p:nvPr/>
        </p:nvSpPr>
        <p:spPr>
          <a:xfrm>
            <a:off x="661475" y="2182316"/>
            <a:ext cx="2037803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Form Your Teams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661475" y="2510929"/>
            <a:ext cx="6296860" cy="161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Get into groups of four and number yourselves 1 to 4.</a:t>
            </a:r>
            <a:endParaRPr lang="en-US" sz="1100" dirty="0"/>
          </a:p>
        </p:txBody>
      </p:sp>
      <p:sp>
        <p:nvSpPr>
          <p:cNvPr id="8" name="Text 5"/>
          <p:cNvSpPr/>
          <p:nvPr/>
        </p:nvSpPr>
        <p:spPr>
          <a:xfrm>
            <a:off x="661475" y="2884686"/>
            <a:ext cx="283461" cy="18424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02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661475" y="3113584"/>
            <a:ext cx="6296860" cy="1905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0" name="Text 7"/>
          <p:cNvSpPr/>
          <p:nvPr/>
        </p:nvSpPr>
        <p:spPr>
          <a:xfrm>
            <a:off x="661475" y="3222526"/>
            <a:ext cx="2037803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Read the Question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661475" y="3551138"/>
            <a:ext cx="6296860" cy="161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free-fall question will appear on the board.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661475" y="3924895"/>
            <a:ext cx="283461" cy="18424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03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661475" y="4153793"/>
            <a:ext cx="6296860" cy="1905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4" name="Text 11"/>
          <p:cNvSpPr/>
          <p:nvPr/>
        </p:nvSpPr>
        <p:spPr>
          <a:xfrm>
            <a:off x="661475" y="4262735"/>
            <a:ext cx="2037803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Discuss Together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61475" y="4591348"/>
            <a:ext cx="6296860" cy="161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Put your heads together. </a:t>
            </a:r>
            <a:r>
              <a:rPr lang="en-US" sz="110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Every member</a:t>
            </a: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must be able to explain the answer fully.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661475" y="4965105"/>
            <a:ext cx="283461" cy="184249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arcellus Light" pitchFamily="34" charset="0"/>
                <a:ea typeface="Marcellus Light" pitchFamily="34" charset="-122"/>
                <a:cs typeface="Marcellus Light" pitchFamily="34" charset="-120"/>
              </a:rPr>
              <a:t>04</a:t>
            </a:r>
            <a:endParaRPr lang="en-US" sz="1100" dirty="0"/>
          </a:p>
        </p:txBody>
      </p:sp>
      <p:sp>
        <p:nvSpPr>
          <p:cNvPr id="17" name="Shape 14"/>
          <p:cNvSpPr/>
          <p:nvPr/>
        </p:nvSpPr>
        <p:spPr>
          <a:xfrm>
            <a:off x="661475" y="5194002"/>
            <a:ext cx="6296860" cy="19050"/>
          </a:xfrm>
          <a:prstGeom prst="rect">
            <a:avLst/>
          </a:prstGeom>
          <a:solidFill>
            <a:srgbClr val="FF954F"/>
          </a:solidFill>
          <a:ln/>
        </p:spPr>
      </p:sp>
      <p:sp>
        <p:nvSpPr>
          <p:cNvPr id="18" name="Text 15"/>
          <p:cNvSpPr/>
          <p:nvPr/>
        </p:nvSpPr>
        <p:spPr>
          <a:xfrm>
            <a:off x="661475" y="5302945"/>
            <a:ext cx="2037803" cy="2649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6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Random Recall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61475" y="5631557"/>
            <a:ext cx="6296860" cy="1612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110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 number will be called at random. That person answers for the entire team.</a:t>
            </a:r>
            <a:endParaRPr lang="en-US" sz="1100" dirty="0"/>
          </a:p>
        </p:txBody>
      </p:sp>
      <p:sp>
        <p:nvSpPr>
          <p:cNvPr id="20" name="Text 17"/>
          <p:cNvSpPr/>
          <p:nvPr/>
        </p:nvSpPr>
        <p:spPr>
          <a:xfrm>
            <a:off x="661475" y="6061075"/>
            <a:ext cx="1825778" cy="12898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95000"/>
              </a:lnSpc>
              <a:buNone/>
            </a:pPr>
            <a:r>
              <a:rPr lang="en-US" sz="8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6782" y="746224"/>
            <a:ext cx="11478132" cy="21194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128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Q1</a:t>
            </a:r>
            <a:endParaRPr lang="en-US" sz="12800" dirty="0"/>
          </a:p>
        </p:txBody>
      </p:sp>
      <p:sp>
        <p:nvSpPr>
          <p:cNvPr id="3" name="Text 1"/>
          <p:cNvSpPr/>
          <p:nvPr/>
        </p:nvSpPr>
        <p:spPr>
          <a:xfrm>
            <a:off x="3073918" y="3149104"/>
            <a:ext cx="6043858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1: Definition</a:t>
            </a:r>
            <a:endParaRPr lang="en-US" sz="4250" dirty="0"/>
          </a:p>
        </p:txBody>
      </p:sp>
      <p:sp>
        <p:nvSpPr>
          <p:cNvPr id="4" name="Shape 2"/>
          <p:cNvSpPr/>
          <p:nvPr/>
        </p:nvSpPr>
        <p:spPr>
          <a:xfrm>
            <a:off x="661574" y="4139009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FFD1B3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4381302"/>
            <a:ext cx="236234" cy="18901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75822" y="4356298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Put your heads together. You have </a:t>
            </a:r>
            <a:r>
              <a:rPr lang="en-US" sz="1450" b="1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30 seconds.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661574" y="5031879"/>
            <a:ext cx="10868547" cy="55741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is the strict physics definition of "free fall"?</a:t>
            </a:r>
            <a:endParaRPr lang="en-US" sz="1450" dirty="0"/>
          </a:p>
          <a:p>
            <a:pPr marL="342900" indent="-342900" algn="l">
              <a:lnSpc>
                <a:spcPct val="108000"/>
              </a:lnSpc>
              <a:buSzPct val="100000"/>
              <a:buChar char="•"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What is the approximate value and correct unit of the acceleration of free fall (</a:t>
            </a:r>
            <a:r>
              <a:rPr lang="en-US" sz="1450" i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) near Earth?</a:t>
            </a:r>
            <a:endParaRPr lang="en-US" sz="1450" dirty="0"/>
          </a:p>
        </p:txBody>
      </p:sp>
      <p:sp>
        <p:nvSpPr>
          <p:cNvPr id="8" name="Text 5"/>
          <p:cNvSpPr/>
          <p:nvPr/>
        </p:nvSpPr>
        <p:spPr>
          <a:xfrm>
            <a:off x="661574" y="5858570"/>
            <a:ext cx="2230084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1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574" y="1324868"/>
            <a:ext cx="3326721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Round 1</a:t>
            </a:r>
            <a:endParaRPr lang="en-US" sz="2100" dirty="0"/>
          </a:p>
        </p:txBody>
      </p:sp>
      <p:sp>
        <p:nvSpPr>
          <p:cNvPr id="3" name="Text 1"/>
          <p:cNvSpPr/>
          <p:nvPr/>
        </p:nvSpPr>
        <p:spPr>
          <a:xfrm>
            <a:off x="661574" y="1753691"/>
            <a:ext cx="6043858" cy="7064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4250" dirty="0">
                <a:solidFill>
                  <a:srgbClr val="532418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Answer: Definition</a:t>
            </a:r>
            <a:endParaRPr lang="en-US" sz="4250" dirty="0"/>
          </a:p>
        </p:txBody>
      </p:sp>
      <p:sp>
        <p:nvSpPr>
          <p:cNvPr id="4" name="Shape 2"/>
          <p:cNvSpPr/>
          <p:nvPr/>
        </p:nvSpPr>
        <p:spPr>
          <a:xfrm>
            <a:off x="661574" y="2743597"/>
            <a:ext cx="10868547" cy="680244"/>
          </a:xfrm>
          <a:prstGeom prst="roundRect">
            <a:avLst>
              <a:gd name="adj" fmla="val 11670"/>
            </a:avLst>
          </a:prstGeom>
          <a:solidFill>
            <a:srgbClr val="B6FCB8"/>
          </a:solidFill>
          <a:ln/>
        </p:spPr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81" y="2985889"/>
            <a:ext cx="236234" cy="189012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275822" y="2960886"/>
            <a:ext cx="10674877" cy="2456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Did your team get it right?</a:t>
            </a:r>
            <a:endParaRPr lang="en-US" sz="1450" dirty="0"/>
          </a:p>
        </p:txBody>
      </p:sp>
      <p:sp>
        <p:nvSpPr>
          <p:cNvPr id="7" name="Shape 4"/>
          <p:cNvSpPr/>
          <p:nvPr/>
        </p:nvSpPr>
        <p:spPr>
          <a:xfrm>
            <a:off x="661574" y="3636466"/>
            <a:ext cx="5339720" cy="1374080"/>
          </a:xfrm>
          <a:prstGeom prst="roundRect">
            <a:avLst>
              <a:gd name="adj" fmla="val 5778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869631" y="384452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Free Fall Defined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869631" y="4311154"/>
            <a:ext cx="4923607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Free fall is motion under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gravity alone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, with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no air resistance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450" dirty="0"/>
          </a:p>
        </p:txBody>
      </p:sp>
      <p:sp>
        <p:nvSpPr>
          <p:cNvPr id="10" name="Shape 7"/>
          <p:cNvSpPr/>
          <p:nvPr/>
        </p:nvSpPr>
        <p:spPr>
          <a:xfrm>
            <a:off x="6190301" y="3636466"/>
            <a:ext cx="5339820" cy="1374080"/>
          </a:xfrm>
          <a:prstGeom prst="roundRect">
            <a:avLst>
              <a:gd name="adj" fmla="val 5778"/>
            </a:avLst>
          </a:prstGeom>
          <a:solidFill>
            <a:srgbClr val="FFFFF4"/>
          </a:solidFill>
          <a:ln w="19050">
            <a:solidFill>
              <a:srgbClr val="FFE0CC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398358" y="3844528"/>
            <a:ext cx="2717137" cy="353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2100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Value of </a:t>
            </a:r>
            <a:r>
              <a:rPr lang="en-US" sz="2100" i="1" dirty="0">
                <a:solidFill>
                  <a:srgbClr val="67534F"/>
                </a:solidFill>
                <a:latin typeface="Marcellus" pitchFamily="34" charset="0"/>
                <a:ea typeface="Marcellus" pitchFamily="34" charset="-122"/>
                <a:cs typeface="Marcellus" pitchFamily="34" charset="-120"/>
              </a:rPr>
              <a:t>g</a:t>
            </a:r>
            <a:endParaRPr lang="en-US" sz="2100" dirty="0"/>
          </a:p>
        </p:txBody>
      </p:sp>
      <p:sp>
        <p:nvSpPr>
          <p:cNvPr id="12" name="Text 9"/>
          <p:cNvSpPr/>
          <p:nvPr/>
        </p:nvSpPr>
        <p:spPr>
          <a:xfrm>
            <a:off x="6398358" y="4311154"/>
            <a:ext cx="4923707" cy="4913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acceleration of free fall is approximately </a:t>
            </a:r>
            <a:r>
              <a:rPr lang="en-US" sz="1450" b="1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9.8 m/s²</a:t>
            </a:r>
            <a:r>
              <a:rPr lang="en-US" sz="1450" dirty="0">
                <a:solidFill>
                  <a:srgbClr val="6753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.</a:t>
            </a:r>
            <a:endParaRPr lang="en-US" sz="1450" dirty="0"/>
          </a:p>
        </p:txBody>
      </p:sp>
      <p:sp>
        <p:nvSpPr>
          <p:cNvPr id="13" name="Text 10"/>
          <p:cNvSpPr/>
          <p:nvPr/>
        </p:nvSpPr>
        <p:spPr>
          <a:xfrm>
            <a:off x="661574" y="5279827"/>
            <a:ext cx="2230084" cy="1965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FF954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THELUCIDSTEM.COM</a:t>
            </a:r>
            <a:endParaRPr lang="en-US" sz="11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997</Words>
  <Application>Microsoft Office PowerPoint</Application>
  <PresentationFormat>Widescreen</PresentationFormat>
  <Paragraphs>153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Marcellus</vt:lpstr>
      <vt:lpstr>Marcellus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REJO</dc:creator>
  <cp:lastModifiedBy>Rejo Raghuvaran</cp:lastModifiedBy>
  <cp:revision>1</cp:revision>
  <dcterms:created xsi:type="dcterms:W3CDTF">2026-06-11T16:18:12Z</dcterms:created>
  <dcterms:modified xsi:type="dcterms:W3CDTF">2026-06-16T07:10:19Z</dcterms:modified>
</cp:coreProperties>
</file>