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18745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1.2   ·   CORE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46888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</a:t>
            </a:r>
            <a:pPr indent="0" marL="0">
              <a:buNone/>
            </a:pPr>
            <a:r>
              <a:rPr lang="en-US" sz="42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assess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685800" y="3794760"/>
            <a:ext cx="10241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journey, read every way: speed, the two graphs, acceleration and free fall. The closing lesson of subtopic 1.2, then a short test.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85800" y="6126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46888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the axis, choose the tool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188720" y="3657600"/>
            <a:ext cx="9784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journey, read every way: the distance-time gradient is the speed, the speed-time gradient is the acceleration, the area is the distance, and free fall is a steady 9.8 m/s².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UNIT ANCHOR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journey,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every way</a:t>
            </a:r>
            <a:endParaRPr lang="en-US" sz="3200" dirty="0"/>
          </a:p>
        </p:txBody>
      </p:sp>
      <p:pic>
        <p:nvPicPr>
          <p:cNvPr id="4" name="Image 0" descr="/home/claude/work/build/diagrams/poste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874520"/>
            <a:ext cx="11201400" cy="4023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RECALL  ·  THE POSTER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the </a:t>
            </a:r>
            <a:pPr algn="l" indent="0" marL="0">
              <a:buNone/>
            </a:pPr>
            <a:r>
              <a:rPr lang="en-US" sz="32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y-axis first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108813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Distance-time graph: the gradient of the line is the speed.</a:t>
            </a:r>
            <a:endParaRPr lang="en-US" sz="2000" dirty="0"/>
          </a:p>
          <a:p>
            <a:pPr algn="l" marL="228600" indent="-2286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Speed-time graph: the gradient is the acceleration, and the area under the line is the distance.</a:t>
            </a:r>
            <a:endParaRPr lang="en-US" sz="2000" dirty="0"/>
          </a:p>
          <a:p>
            <a:pPr algn="l" marL="228600" indent="-2286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fall: a dropped object near the Earth speeds up at about 9.8 m/s².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TOOLKIT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tool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which question?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331720"/>
            <a:ext cx="3456432" cy="310896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331720"/>
            <a:ext cx="3456432" cy="64008"/>
          </a:xfrm>
          <a:prstGeom prst="rect">
            <a:avLst/>
          </a:prstGeom>
          <a:solidFill>
            <a:srgbClr val="2D5F3F"/>
          </a:solidFill>
          <a:ln/>
        </p:spPr>
      </p:sp>
      <p:sp>
        <p:nvSpPr>
          <p:cNvPr id="6" name="Text 4"/>
          <p:cNvSpPr/>
          <p:nvPr/>
        </p:nvSpPr>
        <p:spPr>
          <a:xfrm>
            <a:off x="896112" y="2651760"/>
            <a:ext cx="294436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Distance-time graph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896112" y="3657600"/>
            <a:ext cx="294436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gradient = speed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425696" y="2331720"/>
            <a:ext cx="3456432" cy="310896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425696" y="2331720"/>
            <a:ext cx="3456432" cy="64008"/>
          </a:xfrm>
          <a:prstGeom prst="rect">
            <a:avLst/>
          </a:prstGeom>
          <a:solidFill>
            <a:srgbClr val="2D5F3F"/>
          </a:solidFill>
          <a:ln/>
        </p:spPr>
      </p:sp>
      <p:sp>
        <p:nvSpPr>
          <p:cNvPr id="10" name="Text 8"/>
          <p:cNvSpPr/>
          <p:nvPr/>
        </p:nvSpPr>
        <p:spPr>
          <a:xfrm>
            <a:off x="4681728" y="2651760"/>
            <a:ext cx="294436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Speed-time graph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4681728" y="3657600"/>
            <a:ext cx="294436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gradient = acceleration</a:t>
            </a:r>
            <a:endParaRPr lang="en-US" sz="18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= distance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8211312" y="2331720"/>
            <a:ext cx="3456432" cy="310896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11312" y="2331720"/>
            <a:ext cx="3456432" cy="64008"/>
          </a:xfrm>
          <a:prstGeom prst="rect">
            <a:avLst/>
          </a:prstGeom>
          <a:solidFill>
            <a:srgbClr val="2D5F3F"/>
          </a:solidFill>
          <a:ln/>
        </p:spPr>
      </p:sp>
      <p:sp>
        <p:nvSpPr>
          <p:cNvPr id="14" name="Text 12"/>
          <p:cNvSpPr/>
          <p:nvPr/>
        </p:nvSpPr>
        <p:spPr>
          <a:xfrm>
            <a:off x="8467344" y="2651760"/>
            <a:ext cx="2944368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graph given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8467344" y="3657600"/>
            <a:ext cx="294436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 = s / t</a:t>
            </a:r>
            <a:endParaRPr lang="en-US" sz="18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= Δv / Δt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HOW WE’LL PRACTISE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Numbered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Heads Together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377440"/>
            <a:ext cx="2697480" cy="30175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41248" y="260604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41248" y="3429000"/>
            <a:ext cx="229514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 off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41248" y="4069080"/>
            <a:ext cx="229514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of four takes a number, 1 to 4.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502152" y="2377440"/>
            <a:ext cx="2697480" cy="30175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03320" y="260604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3703320" y="3429000"/>
            <a:ext cx="229514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Heads together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703320" y="4069080"/>
            <a:ext cx="229514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one answer that every member can give.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364224" y="2377440"/>
            <a:ext cx="2697480" cy="30175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65392" y="260604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6565392" y="3429000"/>
            <a:ext cx="229514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Random call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65392" y="4069080"/>
            <a:ext cx="229514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number is called; that person answers for the group.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9226296" y="2377440"/>
            <a:ext cx="2697480" cy="30175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427464" y="260604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9427464" y="3429000"/>
            <a:ext cx="2295144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Confirm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9427464" y="4069080"/>
            <a:ext cx="2295144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it against the poster, then the next round.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SIX ROUNDS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Across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unit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240280"/>
            <a:ext cx="3511296" cy="14173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240280"/>
            <a:ext cx="54864" cy="141732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6" name="Text 4"/>
          <p:cNvSpPr/>
          <p:nvPr/>
        </p:nvSpPr>
        <p:spPr>
          <a:xfrm>
            <a:off x="859536" y="2404872"/>
            <a:ext cx="3127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· Speed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59536" y="2843784"/>
            <a:ext cx="3127248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 m in 6 s: the average speed?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480560" y="2240280"/>
            <a:ext cx="3511296" cy="14173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480560" y="2240280"/>
            <a:ext cx="54864" cy="141732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10" name="Text 8"/>
          <p:cNvSpPr/>
          <p:nvPr/>
        </p:nvSpPr>
        <p:spPr>
          <a:xfrm>
            <a:off x="4700016" y="2404872"/>
            <a:ext cx="3127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· Distance-time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700016" y="2843784"/>
            <a:ext cx="3127248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the gradient tell you?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321040" y="2240280"/>
            <a:ext cx="3511296" cy="14173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321040" y="2240280"/>
            <a:ext cx="54864" cy="141732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14" name="Text 12"/>
          <p:cNvSpPr/>
          <p:nvPr/>
        </p:nvSpPr>
        <p:spPr>
          <a:xfrm>
            <a:off x="8540496" y="2404872"/>
            <a:ext cx="3127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· Acceleration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540496" y="2843784"/>
            <a:ext cx="3127248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to 16 m/s in 4 s: the acceleration?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40080" y="3913632"/>
            <a:ext cx="3511296" cy="14173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913632"/>
            <a:ext cx="54864" cy="141732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18" name="Text 16"/>
          <p:cNvSpPr/>
          <p:nvPr/>
        </p:nvSpPr>
        <p:spPr>
          <a:xfrm>
            <a:off x="859536" y="4078224"/>
            <a:ext cx="3127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· Area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59536" y="4517136"/>
            <a:ext cx="3127248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m/s for 10 s: the distance?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4480560" y="3913632"/>
            <a:ext cx="3511296" cy="14173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480560" y="3913632"/>
            <a:ext cx="54864" cy="141732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22" name="Text 20"/>
          <p:cNvSpPr/>
          <p:nvPr/>
        </p:nvSpPr>
        <p:spPr>
          <a:xfrm>
            <a:off x="4700016" y="4078224"/>
            <a:ext cx="3127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· Deceleration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700016" y="4517136"/>
            <a:ext cx="3127248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to 10 m/s in 5 s: the deceleration?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8321040" y="3913632"/>
            <a:ext cx="3511296" cy="14173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321040" y="3913632"/>
            <a:ext cx="54864" cy="141732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26" name="Text 24"/>
          <p:cNvSpPr/>
          <p:nvPr/>
        </p:nvSpPr>
        <p:spPr>
          <a:xfrm>
            <a:off x="8540496" y="4078224"/>
            <a:ext cx="31272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· Free fall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540496" y="4517136"/>
            <a:ext cx="3127248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of g, and its units?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Traps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avoid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057400"/>
            <a:ext cx="5166360" cy="178308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057400"/>
            <a:ext cx="54864" cy="178308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2221992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Mixing up the two graphs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2770632"/>
            <a:ext cx="47548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y-axis first: distance-time gradient is speed; speed-time gradient is acceleration.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355080" y="2057400"/>
            <a:ext cx="5166360" cy="178308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355080" y="2057400"/>
            <a:ext cx="54864" cy="178308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221992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area on a distance-time graph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583680" y="2770632"/>
            <a:ext cx="47548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area under a speed-time graph gives the distance.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40080" y="4069080"/>
            <a:ext cx="5166360" cy="178308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4069080"/>
            <a:ext cx="54864" cy="178308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4233672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Averaging the speeds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8680" y="4782312"/>
            <a:ext cx="47548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speed is total distance over total time, not the mean of speeds.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355080" y="4069080"/>
            <a:ext cx="5166360" cy="178308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355080" y="4069080"/>
            <a:ext cx="54864" cy="1783080"/>
          </a:xfrm>
          <a:prstGeom prst="rect">
            <a:avLst/>
          </a:prstGeom>
          <a:solidFill>
            <a:srgbClr val="B85C38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0" y="4233672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Treating g as a force or a speed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83680" y="4782312"/>
            <a:ext cx="47548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is the free-fall acceleration, about 9.8 m/s².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ONE WORKED EXAMPLE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journey,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answers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poster, a car speeds up from rest to 16 m/s in 4 s, holds 16 m/s for 6 s, then stops in 4 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40080" y="2514600"/>
            <a:ext cx="108813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(steady section): read straight off the speed-time line: 16 m/s.</a:t>
            </a:r>
            <a:endParaRPr lang="en-US" sz="1800" dirty="0"/>
          </a:p>
          <a:p>
            <a:pPr algn="l" marL="228600" indent="-2286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(first 4 s): a = Δv ÷ Δt = 16 ÷ 4 = 4 m/s².</a:t>
            </a:r>
            <a:endParaRPr lang="en-US" sz="1800" dirty="0"/>
          </a:p>
          <a:p>
            <a:pPr algn="l" marL="228600" indent="-228600">
              <a:lnSpc>
                <a:spcPct val="105000"/>
              </a:lnSpc>
              <a:spcAft>
                <a:spcPts val="1200"/>
              </a:spcAft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(whole journey, from the area): ½×4×16 + 6×16 + ½×4×16 = 32 + 96 + 32 = 160 m.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spc="2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THE SHORT TEST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03504" y="713232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test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10927080" cy="2103120"/>
          </a:xfrm>
          <a:prstGeom prst="rect">
            <a:avLst/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011680"/>
            <a:ext cx="64008" cy="2103120"/>
          </a:xfrm>
          <a:prstGeom prst="rect">
            <a:avLst/>
          </a:prstGeom>
          <a:solidFill>
            <a:srgbClr val="2D5F3F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240280"/>
            <a:ext cx="104241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</a:t>
            </a:r>
            <a:pPr algn="l" indent="0" marL="0"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 the six-question short test on your own: speed, both graphs, acceleration, deceleration and free fall.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3154680"/>
            <a:ext cx="104241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</a:t>
            </a:r>
            <a:pPr algn="l" indent="0" marL="0">
              <a:buNone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it, then note which part of the poster each missed item belongs to.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4434840"/>
            <a:ext cx="10881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Self-check: I can ...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480060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 = s/t and a = Δv/Δt    ·    read a speed, an acceleration and a distance from the graphs    ·    recall g ≈ 9.8 m/s²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spc="1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buNone/>
            </a:pPr>
            <a:r>
              <a:rPr lang="en-US" sz="900" spc="100" kern="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Apply and assess  /  1.2 Core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2026-06-04T09:03:15Z</dcterms:created>
  <dcterms:modified xsi:type="dcterms:W3CDTF">2026-06-04T09:03:15Z</dcterms:modified>
</cp:coreProperties>
</file>