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notesMasterIdLst>
    <p:notesMasterId r:id="rId1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notesMaster" Target="notesMasters/notesMaster1.xml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2D5F3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spc="500" kern="0" dirty="0">
                <a:solidFill>
                  <a:srgbClr val="BFE0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/ LUCID / STEM</a:t>
            </a:r>
            <a:endParaRPr lang="en-US" sz="1300" dirty="0"/>
          </a:p>
        </p:txBody>
      </p:sp>
      <p:sp>
        <p:nvSpPr>
          <p:cNvPr id="3" name="Text 1"/>
          <p:cNvSpPr/>
          <p:nvPr/>
        </p:nvSpPr>
        <p:spPr>
          <a:xfrm>
            <a:off x="548640" y="1737360"/>
            <a:ext cx="822960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800" b="1" dirty="0">
                <a:solidFill>
                  <a:srgbClr val="FAF7F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Converging Lenses</a:t>
            </a:r>
            <a:endParaRPr lang="en-US" sz="4800" dirty="0"/>
          </a:p>
        </p:txBody>
      </p:sp>
      <p:sp>
        <p:nvSpPr>
          <p:cNvPr id="4" name="Text 2"/>
          <p:cNvSpPr/>
          <p:nvPr/>
        </p:nvSpPr>
        <p:spPr>
          <a:xfrm>
            <a:off x="548640" y="2743200"/>
            <a:ext cx="78638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i="1" dirty="0">
                <a:solidFill>
                  <a:srgbClr val="E6EFE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Ray diagrams, real and virtual images, and the magnifying glass</a:t>
            </a:r>
            <a:endParaRPr lang="en-US" sz="2000" dirty="0"/>
          </a:p>
        </p:txBody>
      </p:sp>
      <p:sp>
        <p:nvSpPr>
          <p:cNvPr id="5" name="Text 3"/>
          <p:cNvSpPr/>
          <p:nvPr/>
        </p:nvSpPr>
        <p:spPr>
          <a:xfrm>
            <a:off x="548640" y="429768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spc="200" kern="0" dirty="0">
                <a:solidFill>
                  <a:srgbClr val="BFE0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IGCSE Physics 0625   |   Section 3.2.3   |   Extended   |   45 minutes</a:t>
            </a:r>
            <a:endParaRPr lang="en-US" sz="13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2D5F3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109728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spc="400" kern="0" dirty="0">
                <a:solidFill>
                  <a:srgbClr val="BFE0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Exit ticket</a:t>
            </a:r>
            <a:endParaRPr lang="en-US" sz="1500" dirty="0"/>
          </a:p>
        </p:txBody>
      </p:sp>
      <p:sp>
        <p:nvSpPr>
          <p:cNvPr id="3" name="Text 1"/>
          <p:cNvSpPr/>
          <p:nvPr/>
        </p:nvSpPr>
        <p:spPr>
          <a:xfrm>
            <a:off x="548640" y="1828800"/>
            <a:ext cx="82296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FAF7F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In one sentence:</a:t>
            </a:r>
            <a:endParaRPr lang="en-US" sz="3000" dirty="0"/>
          </a:p>
        </p:txBody>
      </p:sp>
      <p:sp>
        <p:nvSpPr>
          <p:cNvPr id="4" name="Text 2"/>
          <p:cNvSpPr/>
          <p:nvPr/>
        </p:nvSpPr>
        <p:spPr>
          <a:xfrm>
            <a:off x="548640" y="2651760"/>
            <a:ext cx="804672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i="1" dirty="0">
                <a:solidFill>
                  <a:srgbClr val="E6EFE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when is the image from a converging lens virtual?</a:t>
            </a:r>
            <a:endParaRPr lang="en-US" sz="3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7F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1148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2D5F3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By the end of today</a:t>
            </a:r>
            <a:endParaRPr lang="en-US" sz="3000" dirty="0"/>
          </a:p>
        </p:txBody>
      </p:sp>
      <p:sp>
        <p:nvSpPr>
          <p:cNvPr id="3" name="Text 1"/>
          <p:cNvSpPr/>
          <p:nvPr/>
        </p:nvSpPr>
        <p:spPr>
          <a:xfrm>
            <a:off x="640080" y="1371600"/>
            <a:ext cx="7863840" cy="3108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8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Describe how a converging lens brings parallel light to a focus.</a:t>
            </a:r>
            <a:endParaRPr lang="en-US" sz="18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8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Use the terms principal focus and focal length, and mark them on a diagram.</a:t>
            </a:r>
            <a:endParaRPr lang="en-US" sz="18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8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Construct accurate ray diagrams for a real image.</a:t>
            </a:r>
            <a:endParaRPr lang="en-US" sz="18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8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Classify an image as real or virtual, upright or inverted, enlarged or diminished.</a:t>
            </a:r>
            <a:endParaRPr lang="en-US" sz="1800" dirty="0"/>
          </a:p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B85C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Explain how the lens works as a magnifying glass.</a:t>
            </a:r>
            <a:endParaRPr lang="en-US" sz="1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7F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548640"/>
            <a:ext cx="804672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1A1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One lens. Two completely different pictures.</a:t>
            </a:r>
            <a:endParaRPr lang="en-US" sz="3000" dirty="0"/>
          </a:p>
        </p:txBody>
      </p:sp>
      <p:sp>
        <p:nvSpPr>
          <p:cNvPr id="3" name="Shape 1"/>
          <p:cNvSpPr/>
          <p:nvPr/>
        </p:nvSpPr>
        <p:spPr>
          <a:xfrm>
            <a:off x="1097280" y="2011680"/>
            <a:ext cx="1463040" cy="2194560"/>
          </a:xfrm>
          <a:prstGeom prst="ellipse">
            <a:avLst/>
          </a:prstGeom>
          <a:solidFill>
            <a:srgbClr val="DDEBF0">
              <a:alpha val="70000"/>
            </a:srgbClr>
          </a:solidFill>
          <a:ln w="38100">
            <a:solidFill>
              <a:srgbClr val="1E3A5F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1828800" y="4206240"/>
            <a:ext cx="0" cy="640080"/>
          </a:xfrm>
          <a:prstGeom prst="line">
            <a:avLst/>
          </a:prstGeom>
          <a:noFill/>
          <a:ln w="76200">
            <a:solidFill>
              <a:srgbClr val="1E3A5F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3291840" y="2011680"/>
            <a:ext cx="5303520" cy="2560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1200"/>
              </a:spcAft>
              <a:buSzPct val="100000"/>
              <a:buChar char="•"/>
            </a:pPr>
            <a:r>
              <a:rPr lang="en-US" sz="18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Held close to a page, the print looks bigger and the right way up.</a:t>
            </a:r>
            <a:endParaRPr lang="en-US" sz="1800" dirty="0"/>
          </a:p>
          <a:p>
            <a:pPr marL="342900" indent="-342900">
              <a:spcAft>
                <a:spcPts val="1200"/>
              </a:spcAft>
              <a:buSzPct val="100000"/>
              <a:buChar char="•"/>
            </a:pPr>
            <a:r>
              <a:rPr lang="en-US" sz="18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Held far from a window, a small upside down image appears on a screen.</a:t>
            </a:r>
            <a:endParaRPr lang="en-US" sz="1800" dirty="0"/>
          </a:p>
          <a:p>
            <a:pPr indent="0" marL="0">
              <a:buNone/>
            </a:pPr>
            <a:r>
              <a:rPr lang="en-US" sz="1800" b="1" dirty="0">
                <a:solidFill>
                  <a:srgbClr val="B85C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Same lens. What changed?</a:t>
            </a:r>
            <a:endParaRPr lang="en-US" sz="1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7F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27432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2D5F3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Three rays you can always draw</a:t>
            </a:r>
            <a:endParaRPr lang="en-US" sz="2600" dirty="0"/>
          </a:p>
        </p:txBody>
      </p:sp>
      <p:sp>
        <p:nvSpPr>
          <p:cNvPr id="3" name="Shape 1"/>
          <p:cNvSpPr/>
          <p:nvPr/>
        </p:nvSpPr>
        <p:spPr>
          <a:xfrm>
            <a:off x="640080" y="3154680"/>
            <a:ext cx="7863840" cy="0"/>
          </a:xfrm>
          <a:prstGeom prst="line">
            <a:avLst/>
          </a:prstGeom>
          <a:noFill/>
          <a:ln w="12700">
            <a:solidFill>
              <a:srgbClr val="8B8B9C"/>
            </a:solidFill>
            <a:prstDash val="solid"/>
            <a:headEnd type="none"/>
            <a:tailEnd type="none"/>
          </a:ln>
        </p:spPr>
      </p:sp>
      <p:sp>
        <p:nvSpPr>
          <p:cNvPr id="4" name="Shape 2"/>
          <p:cNvSpPr/>
          <p:nvPr/>
        </p:nvSpPr>
        <p:spPr>
          <a:xfrm>
            <a:off x="4572000" y="1783080"/>
            <a:ext cx="0" cy="2743200"/>
          </a:xfrm>
          <a:prstGeom prst="line">
            <a:avLst/>
          </a:prstGeom>
          <a:noFill/>
          <a:ln w="31750">
            <a:solidFill>
              <a:srgbClr val="1E3A5F"/>
            </a:solidFill>
            <a:prstDash val="solid"/>
            <a:headEnd type="none"/>
            <a:tailEnd type="none"/>
          </a:ln>
        </p:spPr>
      </p:sp>
      <p:sp>
        <p:nvSpPr>
          <p:cNvPr id="5" name="Shape 3"/>
          <p:cNvSpPr/>
          <p:nvPr/>
        </p:nvSpPr>
        <p:spPr>
          <a:xfrm>
            <a:off x="3840480" y="3090672"/>
            <a:ext cx="0" cy="128016"/>
          </a:xfrm>
          <a:prstGeom prst="line">
            <a:avLst/>
          </a:prstGeom>
          <a:noFill/>
          <a:ln w="19050">
            <a:solidFill>
              <a:srgbClr val="1A1A2E"/>
            </a:solidFill>
            <a:prstDash val="solid"/>
            <a:headEnd type="none"/>
            <a:tailEnd type="none"/>
          </a:ln>
        </p:spPr>
      </p:sp>
      <p:sp>
        <p:nvSpPr>
          <p:cNvPr id="6" name="Text 4"/>
          <p:cNvSpPr/>
          <p:nvPr/>
        </p:nvSpPr>
        <p:spPr>
          <a:xfrm>
            <a:off x="3246120" y="3227832"/>
            <a:ext cx="1188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</a:t>
            </a:r>
            <a:endParaRPr lang="en-US" sz="1000" dirty="0"/>
          </a:p>
        </p:txBody>
      </p:sp>
      <p:sp>
        <p:nvSpPr>
          <p:cNvPr id="7" name="Shape 5"/>
          <p:cNvSpPr/>
          <p:nvPr/>
        </p:nvSpPr>
        <p:spPr>
          <a:xfrm>
            <a:off x="5303520" y="3090672"/>
            <a:ext cx="0" cy="128016"/>
          </a:xfrm>
          <a:prstGeom prst="line">
            <a:avLst/>
          </a:prstGeom>
          <a:noFill/>
          <a:ln w="19050">
            <a:solidFill>
              <a:srgbClr val="1A1A2E"/>
            </a:solidFill>
            <a:prstDash val="solid"/>
            <a:headEnd type="none"/>
            <a:tailEnd type="none"/>
          </a:ln>
        </p:spPr>
      </p:sp>
      <p:sp>
        <p:nvSpPr>
          <p:cNvPr id="8" name="Text 6"/>
          <p:cNvSpPr/>
          <p:nvPr/>
        </p:nvSpPr>
        <p:spPr>
          <a:xfrm>
            <a:off x="4709160" y="3227832"/>
            <a:ext cx="1188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</a:t>
            </a:r>
            <a:endParaRPr lang="en-US" sz="1000" dirty="0"/>
          </a:p>
        </p:txBody>
      </p:sp>
      <p:sp>
        <p:nvSpPr>
          <p:cNvPr id="9" name="Shape 7"/>
          <p:cNvSpPr/>
          <p:nvPr/>
        </p:nvSpPr>
        <p:spPr>
          <a:xfrm>
            <a:off x="3108960" y="3090672"/>
            <a:ext cx="0" cy="128016"/>
          </a:xfrm>
          <a:prstGeom prst="line">
            <a:avLst/>
          </a:prstGeom>
          <a:noFill/>
          <a:ln w="19050">
            <a:solidFill>
              <a:srgbClr val="1A1A2E"/>
            </a:solidFill>
            <a:prstDash val="solid"/>
            <a:headEnd type="none"/>
            <a:tailEnd type="none"/>
          </a:ln>
        </p:spPr>
      </p:sp>
      <p:sp>
        <p:nvSpPr>
          <p:cNvPr id="10" name="Text 8"/>
          <p:cNvSpPr/>
          <p:nvPr/>
        </p:nvSpPr>
        <p:spPr>
          <a:xfrm>
            <a:off x="2514600" y="2862072"/>
            <a:ext cx="1188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8B8B9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2F</a:t>
            </a:r>
            <a:endParaRPr lang="en-US" sz="1000" dirty="0"/>
          </a:p>
        </p:txBody>
      </p:sp>
      <p:sp>
        <p:nvSpPr>
          <p:cNvPr id="11" name="Shape 9"/>
          <p:cNvSpPr/>
          <p:nvPr/>
        </p:nvSpPr>
        <p:spPr>
          <a:xfrm>
            <a:off x="6035040" y="3090672"/>
            <a:ext cx="0" cy="128016"/>
          </a:xfrm>
          <a:prstGeom prst="line">
            <a:avLst/>
          </a:prstGeom>
          <a:noFill/>
          <a:ln w="19050">
            <a:solidFill>
              <a:srgbClr val="1A1A2E"/>
            </a:solidFill>
            <a:prstDash val="solid"/>
            <a:headEnd type="none"/>
            <a:tailEnd type="none"/>
          </a:ln>
        </p:spPr>
      </p:sp>
      <p:sp>
        <p:nvSpPr>
          <p:cNvPr id="12" name="Text 10"/>
          <p:cNvSpPr/>
          <p:nvPr/>
        </p:nvSpPr>
        <p:spPr>
          <a:xfrm>
            <a:off x="5440680" y="2862072"/>
            <a:ext cx="1188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8B8B9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2F</a:t>
            </a:r>
            <a:endParaRPr lang="en-US" sz="1000" dirty="0"/>
          </a:p>
        </p:txBody>
      </p:sp>
      <p:sp>
        <p:nvSpPr>
          <p:cNvPr id="13" name="Text 11"/>
          <p:cNvSpPr/>
          <p:nvPr/>
        </p:nvSpPr>
        <p:spPr>
          <a:xfrm>
            <a:off x="3977640" y="1463040"/>
            <a:ext cx="1188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1E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lens</a:t>
            </a:r>
            <a:endParaRPr lang="en-US" sz="1000" dirty="0"/>
          </a:p>
        </p:txBody>
      </p:sp>
      <p:sp>
        <p:nvSpPr>
          <p:cNvPr id="14" name="Shape 12"/>
          <p:cNvSpPr/>
          <p:nvPr/>
        </p:nvSpPr>
        <p:spPr>
          <a:xfrm flipV="1">
            <a:off x="2816352" y="2569464"/>
            <a:ext cx="0" cy="585216"/>
          </a:xfrm>
          <a:prstGeom prst="line">
            <a:avLst/>
          </a:prstGeom>
          <a:noFill/>
          <a:ln w="38100">
            <a:solidFill>
              <a:srgbClr val="2D5F3F"/>
            </a:solidFill>
            <a:prstDash val="solid"/>
            <a:headEnd type="none"/>
            <a:tailEnd type="triangle"/>
          </a:ln>
        </p:spPr>
      </p:sp>
      <p:sp>
        <p:nvSpPr>
          <p:cNvPr id="15" name="Shape 13"/>
          <p:cNvSpPr/>
          <p:nvPr/>
        </p:nvSpPr>
        <p:spPr>
          <a:xfrm>
            <a:off x="2816352" y="2569464"/>
            <a:ext cx="1755648" cy="0"/>
          </a:xfrm>
          <a:prstGeom prst="line">
            <a:avLst/>
          </a:prstGeom>
          <a:noFill/>
          <a:ln w="20320">
            <a:solidFill>
              <a:srgbClr val="B85C38"/>
            </a:solidFill>
            <a:prstDash val="solid"/>
            <a:headEnd type="none"/>
            <a:tailEnd type="none"/>
          </a:ln>
        </p:spPr>
      </p:sp>
      <p:sp>
        <p:nvSpPr>
          <p:cNvPr id="16" name="Shape 14"/>
          <p:cNvSpPr/>
          <p:nvPr/>
        </p:nvSpPr>
        <p:spPr>
          <a:xfrm>
            <a:off x="4572000" y="2569464"/>
            <a:ext cx="1254034" cy="1003227"/>
          </a:xfrm>
          <a:prstGeom prst="line">
            <a:avLst/>
          </a:prstGeom>
          <a:noFill/>
          <a:ln w="20320">
            <a:solidFill>
              <a:srgbClr val="B85C38"/>
            </a:solidFill>
            <a:prstDash val="solid"/>
            <a:headEnd type="none"/>
            <a:tailEnd type="triangle"/>
          </a:ln>
        </p:spPr>
      </p:sp>
      <p:sp>
        <p:nvSpPr>
          <p:cNvPr id="17" name="Shape 15"/>
          <p:cNvSpPr/>
          <p:nvPr/>
        </p:nvSpPr>
        <p:spPr>
          <a:xfrm>
            <a:off x="2816352" y="2569464"/>
            <a:ext cx="3009682" cy="1003227"/>
          </a:xfrm>
          <a:prstGeom prst="line">
            <a:avLst/>
          </a:prstGeom>
          <a:noFill/>
          <a:ln w="20320">
            <a:solidFill>
              <a:srgbClr val="1E3A5F"/>
            </a:solidFill>
            <a:prstDash val="solid"/>
            <a:headEnd type="none"/>
            <a:tailEnd type="triangle"/>
          </a:ln>
        </p:spPr>
      </p:sp>
      <p:sp>
        <p:nvSpPr>
          <p:cNvPr id="18" name="Shape 16"/>
          <p:cNvSpPr/>
          <p:nvPr/>
        </p:nvSpPr>
        <p:spPr>
          <a:xfrm>
            <a:off x="2816352" y="2569464"/>
            <a:ext cx="1755648" cy="1003227"/>
          </a:xfrm>
          <a:prstGeom prst="line">
            <a:avLst/>
          </a:prstGeom>
          <a:noFill/>
          <a:ln w="20320">
            <a:solidFill>
              <a:srgbClr val="C8A35B"/>
            </a:solidFill>
            <a:prstDash val="solid"/>
            <a:headEnd type="none"/>
            <a:tailEnd type="none"/>
          </a:ln>
        </p:spPr>
      </p:sp>
      <p:sp>
        <p:nvSpPr>
          <p:cNvPr id="19" name="Shape 17"/>
          <p:cNvSpPr/>
          <p:nvPr/>
        </p:nvSpPr>
        <p:spPr>
          <a:xfrm>
            <a:off x="4572000" y="3572691"/>
            <a:ext cx="1711234" cy="0"/>
          </a:xfrm>
          <a:prstGeom prst="line">
            <a:avLst/>
          </a:prstGeom>
          <a:noFill/>
          <a:ln w="20320">
            <a:solidFill>
              <a:srgbClr val="C8A35B"/>
            </a:solidFill>
            <a:prstDash val="solid"/>
            <a:headEnd type="none"/>
            <a:tailEnd type="triangle"/>
          </a:ln>
        </p:spPr>
      </p:sp>
      <p:sp>
        <p:nvSpPr>
          <p:cNvPr id="20" name="Shape 18"/>
          <p:cNvSpPr/>
          <p:nvPr/>
        </p:nvSpPr>
        <p:spPr>
          <a:xfrm>
            <a:off x="5826034" y="3154680"/>
            <a:ext cx="0" cy="418011"/>
          </a:xfrm>
          <a:prstGeom prst="line">
            <a:avLst/>
          </a:prstGeom>
          <a:noFill/>
          <a:ln w="38100">
            <a:solidFill>
              <a:srgbClr val="9A3F22"/>
            </a:solidFill>
            <a:prstDash val="solid"/>
            <a:headEnd type="none"/>
            <a:tailEnd type="triangle"/>
          </a:ln>
        </p:spPr>
      </p:sp>
      <p:sp>
        <p:nvSpPr>
          <p:cNvPr id="21" name="Text 19"/>
          <p:cNvSpPr/>
          <p:nvPr/>
        </p:nvSpPr>
        <p:spPr>
          <a:xfrm>
            <a:off x="548640" y="4572000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B85C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  </a:t>
            </a:r>
            <a:pPr algn="ctr" indent="0" marL="0">
              <a:buNone/>
            </a:pPr>
            <a:r>
              <a:rPr lang="en-US" sz="14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parallel to the axis, then through F.    </a:t>
            </a:r>
            <a:pPr algn="ctr" indent="0" marL="0">
              <a:buNone/>
            </a:pPr>
            <a:r>
              <a:rPr lang="en-US" sz="1400" b="1" dirty="0">
                <a:solidFill>
                  <a:srgbClr val="1E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  </a:t>
            </a:r>
            <a:pPr algn="ctr" indent="0" marL="0">
              <a:buNone/>
            </a:pPr>
            <a:r>
              <a:rPr lang="en-US" sz="14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straight through the centre.    </a:t>
            </a:r>
            <a:pPr algn="ctr" indent="0" marL="0">
              <a:buNone/>
            </a:pPr>
            <a:r>
              <a:rPr lang="en-US" sz="1400" b="1" dirty="0">
                <a:solidFill>
                  <a:srgbClr val="8A6D2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  </a:t>
            </a:r>
            <a:pPr algn="ctr" indent="0" marL="0">
              <a:buNone/>
            </a:pPr>
            <a:r>
              <a:rPr lang="en-US" sz="14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through F, then parallel.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7F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27432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2D5F3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Object beyond F: a real image</a:t>
            </a:r>
            <a:endParaRPr lang="en-US" sz="2600" dirty="0"/>
          </a:p>
        </p:txBody>
      </p:sp>
      <p:sp>
        <p:nvSpPr>
          <p:cNvPr id="3" name="Shape 1"/>
          <p:cNvSpPr/>
          <p:nvPr/>
        </p:nvSpPr>
        <p:spPr>
          <a:xfrm>
            <a:off x="640080" y="3154680"/>
            <a:ext cx="7863840" cy="0"/>
          </a:xfrm>
          <a:prstGeom prst="line">
            <a:avLst/>
          </a:prstGeom>
          <a:noFill/>
          <a:ln w="12700">
            <a:solidFill>
              <a:srgbClr val="8B8B9C"/>
            </a:solidFill>
            <a:prstDash val="solid"/>
            <a:headEnd type="none"/>
            <a:tailEnd type="none"/>
          </a:ln>
        </p:spPr>
      </p:sp>
      <p:sp>
        <p:nvSpPr>
          <p:cNvPr id="4" name="Shape 2"/>
          <p:cNvSpPr/>
          <p:nvPr/>
        </p:nvSpPr>
        <p:spPr>
          <a:xfrm>
            <a:off x="4572000" y="1783080"/>
            <a:ext cx="0" cy="2743200"/>
          </a:xfrm>
          <a:prstGeom prst="line">
            <a:avLst/>
          </a:prstGeom>
          <a:noFill/>
          <a:ln w="31750">
            <a:solidFill>
              <a:srgbClr val="1E3A5F"/>
            </a:solidFill>
            <a:prstDash val="solid"/>
            <a:headEnd type="none"/>
            <a:tailEnd type="none"/>
          </a:ln>
        </p:spPr>
      </p:sp>
      <p:sp>
        <p:nvSpPr>
          <p:cNvPr id="5" name="Shape 3"/>
          <p:cNvSpPr/>
          <p:nvPr/>
        </p:nvSpPr>
        <p:spPr>
          <a:xfrm>
            <a:off x="3840480" y="3090672"/>
            <a:ext cx="0" cy="128016"/>
          </a:xfrm>
          <a:prstGeom prst="line">
            <a:avLst/>
          </a:prstGeom>
          <a:noFill/>
          <a:ln w="19050">
            <a:solidFill>
              <a:srgbClr val="1A1A2E"/>
            </a:solidFill>
            <a:prstDash val="solid"/>
            <a:headEnd type="none"/>
            <a:tailEnd type="none"/>
          </a:ln>
        </p:spPr>
      </p:sp>
      <p:sp>
        <p:nvSpPr>
          <p:cNvPr id="6" name="Text 4"/>
          <p:cNvSpPr/>
          <p:nvPr/>
        </p:nvSpPr>
        <p:spPr>
          <a:xfrm>
            <a:off x="3246120" y="3227832"/>
            <a:ext cx="1188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</a:t>
            </a:r>
            <a:endParaRPr lang="en-US" sz="1000" dirty="0"/>
          </a:p>
        </p:txBody>
      </p:sp>
      <p:sp>
        <p:nvSpPr>
          <p:cNvPr id="7" name="Shape 5"/>
          <p:cNvSpPr/>
          <p:nvPr/>
        </p:nvSpPr>
        <p:spPr>
          <a:xfrm>
            <a:off x="5303520" y="3090672"/>
            <a:ext cx="0" cy="128016"/>
          </a:xfrm>
          <a:prstGeom prst="line">
            <a:avLst/>
          </a:prstGeom>
          <a:noFill/>
          <a:ln w="19050">
            <a:solidFill>
              <a:srgbClr val="1A1A2E"/>
            </a:solidFill>
            <a:prstDash val="solid"/>
            <a:headEnd type="none"/>
            <a:tailEnd type="none"/>
          </a:ln>
        </p:spPr>
      </p:sp>
      <p:sp>
        <p:nvSpPr>
          <p:cNvPr id="8" name="Text 6"/>
          <p:cNvSpPr/>
          <p:nvPr/>
        </p:nvSpPr>
        <p:spPr>
          <a:xfrm>
            <a:off x="4709160" y="3227832"/>
            <a:ext cx="1188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</a:t>
            </a:r>
            <a:endParaRPr lang="en-US" sz="1000" dirty="0"/>
          </a:p>
        </p:txBody>
      </p:sp>
      <p:sp>
        <p:nvSpPr>
          <p:cNvPr id="9" name="Shape 7"/>
          <p:cNvSpPr/>
          <p:nvPr/>
        </p:nvSpPr>
        <p:spPr>
          <a:xfrm>
            <a:off x="3108960" y="3090672"/>
            <a:ext cx="0" cy="128016"/>
          </a:xfrm>
          <a:prstGeom prst="line">
            <a:avLst/>
          </a:prstGeom>
          <a:noFill/>
          <a:ln w="19050">
            <a:solidFill>
              <a:srgbClr val="1A1A2E"/>
            </a:solidFill>
            <a:prstDash val="solid"/>
            <a:headEnd type="none"/>
            <a:tailEnd type="none"/>
          </a:ln>
        </p:spPr>
      </p:sp>
      <p:sp>
        <p:nvSpPr>
          <p:cNvPr id="10" name="Text 8"/>
          <p:cNvSpPr/>
          <p:nvPr/>
        </p:nvSpPr>
        <p:spPr>
          <a:xfrm>
            <a:off x="2514600" y="2862072"/>
            <a:ext cx="1188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8B8B9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2F</a:t>
            </a:r>
            <a:endParaRPr lang="en-US" sz="1000" dirty="0"/>
          </a:p>
        </p:txBody>
      </p:sp>
      <p:sp>
        <p:nvSpPr>
          <p:cNvPr id="11" name="Shape 9"/>
          <p:cNvSpPr/>
          <p:nvPr/>
        </p:nvSpPr>
        <p:spPr>
          <a:xfrm>
            <a:off x="6035040" y="3090672"/>
            <a:ext cx="0" cy="128016"/>
          </a:xfrm>
          <a:prstGeom prst="line">
            <a:avLst/>
          </a:prstGeom>
          <a:noFill/>
          <a:ln w="19050">
            <a:solidFill>
              <a:srgbClr val="1A1A2E"/>
            </a:solidFill>
            <a:prstDash val="solid"/>
            <a:headEnd type="none"/>
            <a:tailEnd type="none"/>
          </a:ln>
        </p:spPr>
      </p:sp>
      <p:sp>
        <p:nvSpPr>
          <p:cNvPr id="12" name="Text 10"/>
          <p:cNvSpPr/>
          <p:nvPr/>
        </p:nvSpPr>
        <p:spPr>
          <a:xfrm>
            <a:off x="5440680" y="2862072"/>
            <a:ext cx="1188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8B8B9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2F</a:t>
            </a:r>
            <a:endParaRPr lang="en-US" sz="1000" dirty="0"/>
          </a:p>
        </p:txBody>
      </p:sp>
      <p:sp>
        <p:nvSpPr>
          <p:cNvPr id="13" name="Text 11"/>
          <p:cNvSpPr/>
          <p:nvPr/>
        </p:nvSpPr>
        <p:spPr>
          <a:xfrm>
            <a:off x="3977640" y="1463040"/>
            <a:ext cx="1188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1E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lens</a:t>
            </a:r>
            <a:endParaRPr lang="en-US" sz="1000" dirty="0"/>
          </a:p>
        </p:txBody>
      </p:sp>
      <p:sp>
        <p:nvSpPr>
          <p:cNvPr id="14" name="Shape 12"/>
          <p:cNvSpPr/>
          <p:nvPr/>
        </p:nvSpPr>
        <p:spPr>
          <a:xfrm flipV="1">
            <a:off x="2816352" y="2569464"/>
            <a:ext cx="0" cy="585216"/>
          </a:xfrm>
          <a:prstGeom prst="line">
            <a:avLst/>
          </a:prstGeom>
          <a:noFill/>
          <a:ln w="38100">
            <a:solidFill>
              <a:srgbClr val="2D5F3F"/>
            </a:solidFill>
            <a:prstDash val="solid"/>
            <a:headEnd type="none"/>
            <a:tailEnd type="triangle"/>
          </a:ln>
        </p:spPr>
      </p:sp>
      <p:sp>
        <p:nvSpPr>
          <p:cNvPr id="15" name="Text 13"/>
          <p:cNvSpPr/>
          <p:nvPr/>
        </p:nvSpPr>
        <p:spPr>
          <a:xfrm>
            <a:off x="2221992" y="3264408"/>
            <a:ext cx="1188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2D5F3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object</a:t>
            </a:r>
            <a:endParaRPr lang="en-US" sz="1000" dirty="0"/>
          </a:p>
        </p:txBody>
      </p:sp>
      <p:sp>
        <p:nvSpPr>
          <p:cNvPr id="16" name="Shape 14"/>
          <p:cNvSpPr/>
          <p:nvPr/>
        </p:nvSpPr>
        <p:spPr>
          <a:xfrm>
            <a:off x="2816352" y="2569464"/>
            <a:ext cx="1755648" cy="0"/>
          </a:xfrm>
          <a:prstGeom prst="line">
            <a:avLst/>
          </a:prstGeom>
          <a:noFill/>
          <a:ln w="20320">
            <a:solidFill>
              <a:srgbClr val="B85C38"/>
            </a:solidFill>
            <a:prstDash val="solid"/>
            <a:headEnd type="none"/>
            <a:tailEnd type="none"/>
          </a:ln>
        </p:spPr>
      </p:sp>
      <p:sp>
        <p:nvSpPr>
          <p:cNvPr id="17" name="Shape 15"/>
          <p:cNvSpPr/>
          <p:nvPr/>
        </p:nvSpPr>
        <p:spPr>
          <a:xfrm>
            <a:off x="4572000" y="2569464"/>
            <a:ext cx="1254034" cy="1003227"/>
          </a:xfrm>
          <a:prstGeom prst="line">
            <a:avLst/>
          </a:prstGeom>
          <a:noFill/>
          <a:ln w="20320">
            <a:solidFill>
              <a:srgbClr val="B85C38"/>
            </a:solidFill>
            <a:prstDash val="solid"/>
            <a:headEnd type="none"/>
            <a:tailEnd type="triangle"/>
          </a:ln>
        </p:spPr>
      </p:sp>
      <p:sp>
        <p:nvSpPr>
          <p:cNvPr id="18" name="Shape 16"/>
          <p:cNvSpPr/>
          <p:nvPr/>
        </p:nvSpPr>
        <p:spPr>
          <a:xfrm>
            <a:off x="2816352" y="2569464"/>
            <a:ext cx="3009682" cy="1003227"/>
          </a:xfrm>
          <a:prstGeom prst="line">
            <a:avLst/>
          </a:prstGeom>
          <a:noFill/>
          <a:ln w="20320">
            <a:solidFill>
              <a:srgbClr val="1E3A5F"/>
            </a:solidFill>
            <a:prstDash val="solid"/>
            <a:headEnd type="none"/>
            <a:tailEnd type="triangle"/>
          </a:ln>
        </p:spPr>
      </p:sp>
      <p:sp>
        <p:nvSpPr>
          <p:cNvPr id="19" name="Shape 17"/>
          <p:cNvSpPr/>
          <p:nvPr/>
        </p:nvSpPr>
        <p:spPr>
          <a:xfrm>
            <a:off x="5826034" y="3154680"/>
            <a:ext cx="0" cy="418011"/>
          </a:xfrm>
          <a:prstGeom prst="line">
            <a:avLst/>
          </a:prstGeom>
          <a:noFill/>
          <a:ln w="38100">
            <a:solidFill>
              <a:srgbClr val="9A3F22"/>
            </a:solidFill>
            <a:prstDash val="solid"/>
            <a:headEnd type="none"/>
            <a:tailEnd type="triangle"/>
          </a:ln>
        </p:spPr>
      </p:sp>
      <p:sp>
        <p:nvSpPr>
          <p:cNvPr id="20" name="Text 18"/>
          <p:cNvSpPr/>
          <p:nvPr/>
        </p:nvSpPr>
        <p:spPr>
          <a:xfrm>
            <a:off x="5231674" y="3627555"/>
            <a:ext cx="1188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9A3F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image</a:t>
            </a:r>
            <a:endParaRPr lang="en-US" sz="1000" dirty="0"/>
          </a:p>
        </p:txBody>
      </p:sp>
      <p:sp>
        <p:nvSpPr>
          <p:cNvPr id="21" name="Text 19"/>
          <p:cNvSpPr/>
          <p:nvPr/>
        </p:nvSpPr>
        <p:spPr>
          <a:xfrm>
            <a:off x="548640" y="4572000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B85C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Real</a:t>
            </a:r>
            <a:pPr algn="ctr" indent="0" marL="0">
              <a:buNone/>
            </a:pPr>
            <a:r>
              <a:rPr lang="en-US" sz="15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, inverted, and here diminished. It can be caught on a screen.</a:t>
            </a:r>
            <a:endParaRPr lang="en-US" sz="15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AF7F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27432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2D5F3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Object inside F: a virtual image</a:t>
            </a:r>
            <a:endParaRPr lang="en-US" sz="2600" dirty="0"/>
          </a:p>
        </p:txBody>
      </p:sp>
      <p:sp>
        <p:nvSpPr>
          <p:cNvPr id="3" name="Shape 1"/>
          <p:cNvSpPr/>
          <p:nvPr/>
        </p:nvSpPr>
        <p:spPr>
          <a:xfrm>
            <a:off x="640080" y="3154680"/>
            <a:ext cx="7863840" cy="0"/>
          </a:xfrm>
          <a:prstGeom prst="line">
            <a:avLst/>
          </a:prstGeom>
          <a:noFill/>
          <a:ln w="12700">
            <a:solidFill>
              <a:srgbClr val="8B8B9C"/>
            </a:solidFill>
            <a:prstDash val="solid"/>
            <a:headEnd type="none"/>
            <a:tailEnd type="none"/>
          </a:ln>
        </p:spPr>
      </p:sp>
      <p:sp>
        <p:nvSpPr>
          <p:cNvPr id="4" name="Shape 2"/>
          <p:cNvSpPr/>
          <p:nvPr/>
        </p:nvSpPr>
        <p:spPr>
          <a:xfrm>
            <a:off x="4572000" y="1783080"/>
            <a:ext cx="0" cy="2743200"/>
          </a:xfrm>
          <a:prstGeom prst="line">
            <a:avLst/>
          </a:prstGeom>
          <a:noFill/>
          <a:ln w="31750">
            <a:solidFill>
              <a:srgbClr val="1E3A5F"/>
            </a:solidFill>
            <a:prstDash val="solid"/>
            <a:headEnd type="none"/>
            <a:tailEnd type="none"/>
          </a:ln>
        </p:spPr>
      </p:sp>
      <p:sp>
        <p:nvSpPr>
          <p:cNvPr id="5" name="Shape 3"/>
          <p:cNvSpPr/>
          <p:nvPr/>
        </p:nvSpPr>
        <p:spPr>
          <a:xfrm>
            <a:off x="3840480" y="3090672"/>
            <a:ext cx="0" cy="128016"/>
          </a:xfrm>
          <a:prstGeom prst="line">
            <a:avLst/>
          </a:prstGeom>
          <a:noFill/>
          <a:ln w="19050">
            <a:solidFill>
              <a:srgbClr val="1A1A2E"/>
            </a:solidFill>
            <a:prstDash val="solid"/>
            <a:headEnd type="none"/>
            <a:tailEnd type="none"/>
          </a:ln>
        </p:spPr>
      </p:sp>
      <p:sp>
        <p:nvSpPr>
          <p:cNvPr id="6" name="Text 4"/>
          <p:cNvSpPr/>
          <p:nvPr/>
        </p:nvSpPr>
        <p:spPr>
          <a:xfrm>
            <a:off x="3246120" y="3227832"/>
            <a:ext cx="1188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</a:t>
            </a:r>
            <a:endParaRPr lang="en-US" sz="1000" dirty="0"/>
          </a:p>
        </p:txBody>
      </p:sp>
      <p:sp>
        <p:nvSpPr>
          <p:cNvPr id="7" name="Shape 5"/>
          <p:cNvSpPr/>
          <p:nvPr/>
        </p:nvSpPr>
        <p:spPr>
          <a:xfrm>
            <a:off x="5303520" y="3090672"/>
            <a:ext cx="0" cy="128016"/>
          </a:xfrm>
          <a:prstGeom prst="line">
            <a:avLst/>
          </a:prstGeom>
          <a:noFill/>
          <a:ln w="19050">
            <a:solidFill>
              <a:srgbClr val="1A1A2E"/>
            </a:solidFill>
            <a:prstDash val="solid"/>
            <a:headEnd type="none"/>
            <a:tailEnd type="none"/>
          </a:ln>
        </p:spPr>
      </p:sp>
      <p:sp>
        <p:nvSpPr>
          <p:cNvPr id="8" name="Text 6"/>
          <p:cNvSpPr/>
          <p:nvPr/>
        </p:nvSpPr>
        <p:spPr>
          <a:xfrm>
            <a:off x="4709160" y="3227832"/>
            <a:ext cx="1188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</a:t>
            </a:r>
            <a:endParaRPr lang="en-US" sz="1000" dirty="0"/>
          </a:p>
        </p:txBody>
      </p:sp>
      <p:sp>
        <p:nvSpPr>
          <p:cNvPr id="9" name="Shape 7"/>
          <p:cNvSpPr/>
          <p:nvPr/>
        </p:nvSpPr>
        <p:spPr>
          <a:xfrm>
            <a:off x="3108960" y="3090672"/>
            <a:ext cx="0" cy="128016"/>
          </a:xfrm>
          <a:prstGeom prst="line">
            <a:avLst/>
          </a:prstGeom>
          <a:noFill/>
          <a:ln w="19050">
            <a:solidFill>
              <a:srgbClr val="1A1A2E"/>
            </a:solidFill>
            <a:prstDash val="solid"/>
            <a:headEnd type="none"/>
            <a:tailEnd type="none"/>
          </a:ln>
        </p:spPr>
      </p:sp>
      <p:sp>
        <p:nvSpPr>
          <p:cNvPr id="10" name="Text 8"/>
          <p:cNvSpPr/>
          <p:nvPr/>
        </p:nvSpPr>
        <p:spPr>
          <a:xfrm>
            <a:off x="2514600" y="2862072"/>
            <a:ext cx="1188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8B8B9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2F</a:t>
            </a:r>
            <a:endParaRPr lang="en-US" sz="1000" dirty="0"/>
          </a:p>
        </p:txBody>
      </p:sp>
      <p:sp>
        <p:nvSpPr>
          <p:cNvPr id="11" name="Shape 9"/>
          <p:cNvSpPr/>
          <p:nvPr/>
        </p:nvSpPr>
        <p:spPr>
          <a:xfrm>
            <a:off x="6035040" y="3090672"/>
            <a:ext cx="0" cy="128016"/>
          </a:xfrm>
          <a:prstGeom prst="line">
            <a:avLst/>
          </a:prstGeom>
          <a:noFill/>
          <a:ln w="19050">
            <a:solidFill>
              <a:srgbClr val="1A1A2E"/>
            </a:solidFill>
            <a:prstDash val="solid"/>
            <a:headEnd type="none"/>
            <a:tailEnd type="none"/>
          </a:ln>
        </p:spPr>
      </p:sp>
      <p:sp>
        <p:nvSpPr>
          <p:cNvPr id="12" name="Text 10"/>
          <p:cNvSpPr/>
          <p:nvPr/>
        </p:nvSpPr>
        <p:spPr>
          <a:xfrm>
            <a:off x="5440680" y="2862072"/>
            <a:ext cx="1188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8B8B9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2F</a:t>
            </a:r>
            <a:endParaRPr lang="en-US" sz="1000" dirty="0"/>
          </a:p>
        </p:txBody>
      </p:sp>
      <p:sp>
        <p:nvSpPr>
          <p:cNvPr id="13" name="Text 11"/>
          <p:cNvSpPr/>
          <p:nvPr/>
        </p:nvSpPr>
        <p:spPr>
          <a:xfrm>
            <a:off x="3977640" y="1463040"/>
            <a:ext cx="1188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1E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lens</a:t>
            </a:r>
            <a:endParaRPr lang="en-US" sz="1000" dirty="0"/>
          </a:p>
        </p:txBody>
      </p:sp>
      <p:sp>
        <p:nvSpPr>
          <p:cNvPr id="14" name="Shape 12"/>
          <p:cNvSpPr/>
          <p:nvPr/>
        </p:nvSpPr>
        <p:spPr>
          <a:xfrm flipV="1">
            <a:off x="4133088" y="2803550"/>
            <a:ext cx="0" cy="351130"/>
          </a:xfrm>
          <a:prstGeom prst="line">
            <a:avLst/>
          </a:prstGeom>
          <a:noFill/>
          <a:ln w="38100">
            <a:solidFill>
              <a:srgbClr val="2D5F3F"/>
            </a:solidFill>
            <a:prstDash val="solid"/>
            <a:headEnd type="none"/>
            <a:tailEnd type="triangle"/>
          </a:ln>
        </p:spPr>
      </p:sp>
      <p:sp>
        <p:nvSpPr>
          <p:cNvPr id="15" name="Text 13"/>
          <p:cNvSpPr/>
          <p:nvPr/>
        </p:nvSpPr>
        <p:spPr>
          <a:xfrm>
            <a:off x="3538728" y="3264408"/>
            <a:ext cx="1188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2D5F3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object</a:t>
            </a:r>
            <a:endParaRPr lang="en-US" sz="1000" dirty="0"/>
          </a:p>
        </p:txBody>
      </p:sp>
      <p:sp>
        <p:nvSpPr>
          <p:cNvPr id="16" name="Shape 14"/>
          <p:cNvSpPr/>
          <p:nvPr/>
        </p:nvSpPr>
        <p:spPr>
          <a:xfrm>
            <a:off x="4133088" y="2803550"/>
            <a:ext cx="438912" cy="0"/>
          </a:xfrm>
          <a:prstGeom prst="line">
            <a:avLst/>
          </a:prstGeom>
          <a:noFill/>
          <a:ln w="20320">
            <a:solidFill>
              <a:srgbClr val="B85C38"/>
            </a:solidFill>
            <a:prstDash val="solid"/>
            <a:headEnd type="none"/>
            <a:tailEnd type="none"/>
          </a:ln>
        </p:spPr>
      </p:sp>
      <p:sp>
        <p:nvSpPr>
          <p:cNvPr id="17" name="Shape 15"/>
          <p:cNvSpPr/>
          <p:nvPr/>
        </p:nvSpPr>
        <p:spPr>
          <a:xfrm>
            <a:off x="4572000" y="2803550"/>
            <a:ext cx="1737360" cy="833933"/>
          </a:xfrm>
          <a:prstGeom prst="line">
            <a:avLst/>
          </a:prstGeom>
          <a:noFill/>
          <a:ln w="20320">
            <a:solidFill>
              <a:srgbClr val="B85C38"/>
            </a:solidFill>
            <a:prstDash val="solid"/>
            <a:headEnd type="none"/>
            <a:tailEnd type="triangle"/>
          </a:ln>
        </p:spPr>
      </p:sp>
      <p:sp>
        <p:nvSpPr>
          <p:cNvPr id="18" name="Shape 16"/>
          <p:cNvSpPr/>
          <p:nvPr/>
        </p:nvSpPr>
        <p:spPr>
          <a:xfrm>
            <a:off x="3474720" y="2276856"/>
            <a:ext cx="1097280" cy="526694"/>
          </a:xfrm>
          <a:prstGeom prst="line">
            <a:avLst/>
          </a:prstGeom>
          <a:noFill/>
          <a:ln w="15240">
            <a:solidFill>
              <a:srgbClr val="B85C38"/>
            </a:solidFill>
            <a:prstDash val="dash"/>
            <a:headEnd type="none"/>
            <a:tailEnd type="none"/>
          </a:ln>
        </p:spPr>
      </p:sp>
      <p:sp>
        <p:nvSpPr>
          <p:cNvPr id="19" name="Shape 17"/>
          <p:cNvSpPr/>
          <p:nvPr/>
        </p:nvSpPr>
        <p:spPr>
          <a:xfrm>
            <a:off x="4133088" y="2803550"/>
            <a:ext cx="2176272" cy="1741018"/>
          </a:xfrm>
          <a:prstGeom prst="line">
            <a:avLst/>
          </a:prstGeom>
          <a:noFill/>
          <a:ln w="20320">
            <a:solidFill>
              <a:srgbClr val="1E3A5F"/>
            </a:solidFill>
            <a:prstDash val="solid"/>
            <a:headEnd type="none"/>
            <a:tailEnd type="triangle"/>
          </a:ln>
        </p:spPr>
      </p:sp>
      <p:sp>
        <p:nvSpPr>
          <p:cNvPr id="20" name="Shape 18"/>
          <p:cNvSpPr/>
          <p:nvPr/>
        </p:nvSpPr>
        <p:spPr>
          <a:xfrm>
            <a:off x="3474720" y="2276856"/>
            <a:ext cx="658368" cy="526694"/>
          </a:xfrm>
          <a:prstGeom prst="line">
            <a:avLst/>
          </a:prstGeom>
          <a:noFill/>
          <a:ln w="15240">
            <a:solidFill>
              <a:srgbClr val="1E3A5F"/>
            </a:solidFill>
            <a:prstDash val="dash"/>
            <a:headEnd type="none"/>
            <a:tailEnd type="none"/>
          </a:ln>
        </p:spPr>
      </p:sp>
      <p:sp>
        <p:nvSpPr>
          <p:cNvPr id="21" name="Shape 19"/>
          <p:cNvSpPr/>
          <p:nvPr/>
        </p:nvSpPr>
        <p:spPr>
          <a:xfrm flipV="1">
            <a:off x="3474720" y="2276856"/>
            <a:ext cx="0" cy="877824"/>
          </a:xfrm>
          <a:prstGeom prst="line">
            <a:avLst/>
          </a:prstGeom>
          <a:noFill/>
          <a:ln w="38100">
            <a:solidFill>
              <a:srgbClr val="C8A35B"/>
            </a:solidFill>
            <a:prstDash val="solid"/>
            <a:headEnd type="none"/>
            <a:tailEnd type="triangle"/>
          </a:ln>
        </p:spPr>
      </p:sp>
      <p:sp>
        <p:nvSpPr>
          <p:cNvPr id="22" name="Text 20"/>
          <p:cNvSpPr/>
          <p:nvPr/>
        </p:nvSpPr>
        <p:spPr>
          <a:xfrm>
            <a:off x="2880360" y="2002536"/>
            <a:ext cx="1188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8A6D2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image</a:t>
            </a:r>
            <a:endParaRPr lang="en-US" sz="1000" dirty="0"/>
          </a:p>
        </p:txBody>
      </p:sp>
      <p:sp>
        <p:nvSpPr>
          <p:cNvPr id="23" name="Text 21"/>
          <p:cNvSpPr/>
          <p:nvPr/>
        </p:nvSpPr>
        <p:spPr>
          <a:xfrm>
            <a:off x="548640" y="4572000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8A6D2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Virtual</a:t>
            </a:r>
            <a:pPr algn="ctr" indent="0" marL="0">
              <a:buNone/>
            </a:pPr>
            <a:r>
              <a:rPr lang="en-US" sz="14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, upright, enlarged, same side. This is the magnifying glass. (dashed lines are traced back)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AF7F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2004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2D5F3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Where the image goes</a:t>
            </a:r>
            <a:endParaRPr lang="en-US" sz="2600" dirty="0"/>
          </a:p>
        </p:txBody>
      </p:sp>
      <p:graphicFrame>
        <p:nvGraphicFramePr>
          <p:cNvPr id="8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57200" y="1097280"/>
          <a:ext cx="8229600" cy="914400"/>
        </p:xfrm>
        <a:graphic>
          <a:graphicData uri="http://schemas.openxmlformats.org/drawingml/2006/table">
            <a:tbl>
              <a:tblPr/>
              <a:tblGrid>
                <a:gridCol w="1828800"/>
                <a:gridCol w="1188720"/>
                <a:gridCol w="1554480"/>
                <a:gridCol w="1463040"/>
                <a:gridCol w="2194560"/>
              </a:tblGrid>
              <a:tr h="502920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300" b="1" dirty="0">
                          <a:solidFill>
                            <a:srgbClr val="FAF7F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Object position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8BF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8BF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8BF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8BF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D5F3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300" b="1" dirty="0">
                          <a:solidFill>
                            <a:srgbClr val="FAF7F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Image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8BF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8BF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8BF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8BF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D5F3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300" b="1" dirty="0">
                          <a:solidFill>
                            <a:srgbClr val="FAF7F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Orientation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8BF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8BF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8BF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8BF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D5F3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300" b="1" dirty="0">
                          <a:solidFill>
                            <a:srgbClr val="FAF7F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Size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8BF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8BF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8BF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8BF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D5F3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300" b="1" dirty="0">
                          <a:solidFill>
                            <a:srgbClr val="FAF7F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Where it forms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8BF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8BF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8BF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8BF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D5F3F"/>
                    </a:solidFill>
                  </a:tcPr>
                </a:tc>
              </a:tr>
              <a:tr h="502920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50" b="1" dirty="0">
                          <a:solidFill>
                            <a:srgbClr val="1A1A2E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Beyond 2F</a:t>
                      </a:r>
                      <a:endParaRPr lang="en-US" sz="12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8BF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8BF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8BF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8BF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EDE3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50" dirty="0">
                          <a:solidFill>
                            <a:srgbClr val="4A4A5E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Real</a:t>
                      </a:r>
                      <a:endParaRPr lang="en-US" sz="12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8BF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8BF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8BF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8BF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50" dirty="0">
                          <a:solidFill>
                            <a:srgbClr val="4A4A5E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Inverted</a:t>
                      </a:r>
                      <a:endParaRPr lang="en-US" sz="12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8BF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8BF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8BF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8BF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50" dirty="0">
                          <a:solidFill>
                            <a:srgbClr val="4A4A5E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Diminished</a:t>
                      </a:r>
                      <a:endParaRPr lang="en-US" sz="12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8BF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8BF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8BF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8BF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50" dirty="0">
                          <a:solidFill>
                            <a:srgbClr val="4A4A5E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Between F and 2F</a:t>
                      </a:r>
                      <a:endParaRPr lang="en-US" sz="12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8BF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8BF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8BF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8BF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502920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50" b="1" dirty="0">
                          <a:solidFill>
                            <a:srgbClr val="1A1A2E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At 2F</a:t>
                      </a:r>
                      <a:endParaRPr lang="en-US" sz="12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8BF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8BF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8BF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8BF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EDE3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50" dirty="0">
                          <a:solidFill>
                            <a:srgbClr val="4A4A5E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Real</a:t>
                      </a:r>
                      <a:endParaRPr lang="en-US" sz="12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8BF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8BF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8BF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8BF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50" dirty="0">
                          <a:solidFill>
                            <a:srgbClr val="4A4A5E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Inverted</a:t>
                      </a:r>
                      <a:endParaRPr lang="en-US" sz="12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8BF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8BF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8BF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8BF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50" dirty="0">
                          <a:solidFill>
                            <a:srgbClr val="4A4A5E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Same size</a:t>
                      </a:r>
                      <a:endParaRPr lang="en-US" sz="12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8BF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8BF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8BF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8BF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50" dirty="0">
                          <a:solidFill>
                            <a:srgbClr val="4A4A5E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At 2F, far side</a:t>
                      </a:r>
                      <a:endParaRPr lang="en-US" sz="12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8BF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8BF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8BF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8BF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502920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50" b="1" dirty="0">
                          <a:solidFill>
                            <a:srgbClr val="1A1A2E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Between F and 2F</a:t>
                      </a:r>
                      <a:endParaRPr lang="en-US" sz="12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8BF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8BF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8BF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8BF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EDE3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50" dirty="0">
                          <a:solidFill>
                            <a:srgbClr val="4A4A5E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Real</a:t>
                      </a:r>
                      <a:endParaRPr lang="en-US" sz="12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8BF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8BF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8BF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8BF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50" dirty="0">
                          <a:solidFill>
                            <a:srgbClr val="4A4A5E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Inverted</a:t>
                      </a:r>
                      <a:endParaRPr lang="en-US" sz="12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8BF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8BF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8BF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8BF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50" dirty="0">
                          <a:solidFill>
                            <a:srgbClr val="4A4A5E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Enlarged</a:t>
                      </a:r>
                      <a:endParaRPr lang="en-US" sz="12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8BF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8BF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8BF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8BF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50" dirty="0">
                          <a:solidFill>
                            <a:srgbClr val="4A4A5E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Beyond 2F</a:t>
                      </a:r>
                      <a:endParaRPr lang="en-US" sz="12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8BF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8BF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8BF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8BF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502920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50" b="1" dirty="0">
                          <a:solidFill>
                            <a:srgbClr val="1A1A2E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At F</a:t>
                      </a:r>
                      <a:endParaRPr lang="en-US" sz="12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8BF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8BF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8BF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8BF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EDE3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50" dirty="0">
                          <a:solidFill>
                            <a:srgbClr val="4A4A5E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None</a:t>
                      </a:r>
                      <a:endParaRPr lang="en-US" sz="12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8BF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8BF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8BF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8BF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50" dirty="0">
                          <a:solidFill>
                            <a:srgbClr val="4A4A5E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Parallel rays</a:t>
                      </a:r>
                      <a:endParaRPr lang="en-US" sz="12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8BF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8BF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8BF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8BF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50" dirty="0">
                          <a:solidFill>
                            <a:srgbClr val="4A4A5E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At infinity</a:t>
                      </a:r>
                      <a:endParaRPr lang="en-US" sz="12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8BF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8BF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8BF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8BF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50" dirty="0">
                          <a:solidFill>
                            <a:srgbClr val="4A4A5E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No image</a:t>
                      </a:r>
                      <a:endParaRPr lang="en-US" sz="12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8BF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8BF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8BF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8BF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502920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50" b="1" dirty="0">
                          <a:solidFill>
                            <a:srgbClr val="1A1A2E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Inside F</a:t>
                      </a:r>
                      <a:endParaRPr lang="en-US" sz="12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8BF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8BF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8BF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8BF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EDE3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50" dirty="0">
                          <a:solidFill>
                            <a:srgbClr val="4A4A5E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Virtual</a:t>
                      </a:r>
                      <a:endParaRPr lang="en-US" sz="12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8BF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8BF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8BF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8BF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50" dirty="0">
                          <a:solidFill>
                            <a:srgbClr val="4A4A5E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Upright</a:t>
                      </a:r>
                      <a:endParaRPr lang="en-US" sz="12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8BF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8BF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8BF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8BF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50" dirty="0">
                          <a:solidFill>
                            <a:srgbClr val="4A4A5E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Enlarged</a:t>
                      </a:r>
                      <a:endParaRPr lang="en-US" sz="12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8BF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8BF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8BF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8BF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50" dirty="0">
                          <a:solidFill>
                            <a:srgbClr val="4A4A5E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Same side (magnifier)</a:t>
                      </a:r>
                      <a:endParaRPr lang="en-US" sz="12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8BF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8BF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8BF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8BF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AF7F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B85C3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Where the marks are lost</a:t>
            </a:r>
            <a:endParaRPr lang="en-US" sz="2800" dirty="0"/>
          </a:p>
        </p:txBody>
      </p:sp>
      <p:sp>
        <p:nvSpPr>
          <p:cNvPr id="3" name="Text 1"/>
          <p:cNvSpPr/>
          <p:nvPr/>
        </p:nvSpPr>
        <p:spPr>
          <a:xfrm>
            <a:off x="640080" y="1280160"/>
            <a:ext cx="7863840" cy="32918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1200"/>
              </a:spcAft>
              <a:buSzPct val="100000"/>
              <a:buChar char="•"/>
            </a:pPr>
            <a:r>
              <a:rPr lang="en-US" sz="17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Bend each ray once, at the lens line, not twice at the surfaces.</a:t>
            </a:r>
            <a:endParaRPr lang="en-US" sz="1700" dirty="0"/>
          </a:p>
          <a:p>
            <a:pPr marL="342900" indent="-342900">
              <a:spcAft>
                <a:spcPts val="1200"/>
              </a:spcAft>
              <a:buSzPct val="100000"/>
              <a:buChar char="•"/>
            </a:pPr>
            <a:r>
              <a:rPr lang="en-US" sz="17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Use a ruler and put arrowheads on the rays, or lose the accuracy mark.</a:t>
            </a:r>
            <a:endParaRPr lang="en-US" sz="1700" dirty="0"/>
          </a:p>
          <a:p>
            <a:pPr marL="342900" indent="-342900">
              <a:spcAft>
                <a:spcPts val="1200"/>
              </a:spcAft>
              <a:buSzPct val="100000"/>
              <a:buChar char="•"/>
            </a:pPr>
            <a:r>
              <a:rPr lang="en-US" sz="17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Real images are inverted and catchable on a screen; the virtual image is upright and cannot be projected.</a:t>
            </a:r>
            <a:endParaRPr lang="en-US" sz="1700" dirty="0"/>
          </a:p>
          <a:p>
            <a:pPr marL="342900" indent="-342900">
              <a:spcAft>
                <a:spcPts val="1200"/>
              </a:spcAft>
              <a:buSzPct val="100000"/>
              <a:buChar char="•"/>
            </a:pPr>
            <a:r>
              <a:rPr lang="en-US" sz="17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principal focus is where parallel rays converge, not just where the lens focuses light.</a:t>
            </a:r>
            <a:endParaRPr lang="en-US" sz="1700" dirty="0"/>
          </a:p>
          <a:p>
            <a:pPr marL="342900" indent="-342900">
              <a:buSzPct val="100000"/>
              <a:buChar char="•"/>
            </a:pPr>
            <a:r>
              <a:rPr lang="en-US" sz="17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lens has two principal foci, one on each side. Mark both.</a:t>
            </a:r>
            <a:endParaRPr lang="en-US" sz="17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AF7F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2D5F3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Your task: become the expert</a:t>
            </a:r>
            <a:endParaRPr lang="en-US" sz="2800" dirty="0"/>
          </a:p>
        </p:txBody>
      </p:sp>
      <p:sp>
        <p:nvSpPr>
          <p:cNvPr id="3" name="Text 1"/>
          <p:cNvSpPr/>
          <p:nvPr/>
        </p:nvSpPr>
        <p:spPr>
          <a:xfrm>
            <a:off x="640080" y="1280160"/>
            <a:ext cx="7863840" cy="7315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700" b="1" dirty="0">
                <a:solidFill>
                  <a:srgbClr val="2D5F3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1.  Expert groups.  </a:t>
            </a:r>
            <a:pPr indent="0" marL="0">
              <a:buNone/>
            </a:pPr>
            <a:r>
              <a:rPr lang="en-US" sz="17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Each group masters one object position: beyond 2F, at 2F, between F and 2F, or inside F.</a:t>
            </a:r>
            <a:endParaRPr lang="en-US" sz="1700" dirty="0"/>
          </a:p>
        </p:txBody>
      </p:sp>
      <p:sp>
        <p:nvSpPr>
          <p:cNvPr id="4" name="Text 2"/>
          <p:cNvSpPr/>
          <p:nvPr/>
        </p:nvSpPr>
        <p:spPr>
          <a:xfrm>
            <a:off x="640080" y="2286000"/>
            <a:ext cx="7863840" cy="7315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700" b="1" dirty="0">
                <a:solidFill>
                  <a:srgbClr val="2D5F3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2.  Home groups.  </a:t>
            </a:r>
            <a:pPr indent="0" marL="0">
              <a:buNone/>
            </a:pPr>
            <a:r>
              <a:rPr lang="en-US" sz="17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Re-form so every position is represented. Teach your case and complete the comparison table together.</a:t>
            </a:r>
            <a:endParaRPr lang="en-US" sz="1700" dirty="0"/>
          </a:p>
        </p:txBody>
      </p:sp>
      <p:sp>
        <p:nvSpPr>
          <p:cNvPr id="5" name="Text 3"/>
          <p:cNvSpPr/>
          <p:nvPr/>
        </p:nvSpPr>
        <p:spPr>
          <a:xfrm>
            <a:off x="640080" y="3291840"/>
            <a:ext cx="7863840" cy="7315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700" b="1" dirty="0">
                <a:solidFill>
                  <a:srgbClr val="2D5F3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3.  On your own.  </a:t>
            </a:r>
            <a:pPr indent="0" marL="0">
              <a:buNone/>
            </a:pPr>
            <a:r>
              <a:rPr lang="en-US" sz="17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Draw your assigned case in your book. Be ready to present it if your name is called.</a:t>
            </a:r>
            <a:endParaRPr lang="en-US" sz="17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Converging Lenses</dc:title>
  <dc:subject>PptxGenJS Presentation</dc:subject>
  <dc:creator>TheLucidSTEM</dc:creator>
  <cp:lastModifiedBy>TheLucidSTEM</cp:lastModifiedBy>
  <cp:revision>1</cp:revision>
  <dcterms:created xsi:type="dcterms:W3CDTF">2026-06-01T09:49:27Z</dcterms:created>
  <dcterms:modified xsi:type="dcterms:W3CDTF">2026-06-01T09:49:27Z</dcterms:modified>
</cp:coreProperties>
</file>