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12192000"/>
  <p:embeddedFontLst>
    <p:embeddedFont>
      <p:font typeface="Marcellus" panose="020E0602050203020307" pitchFamily="34" charset="0"/>
      <p:regular r:id="rId19"/>
    </p:embeddedFont>
    <p:embeddedFont>
      <p:font typeface="Montserrat" pitchFamily="2" charset="0"/>
      <p:regular r:id="rId20"/>
      <p:bold r:id="rId21"/>
      <p:italic r:id="rId22"/>
      <p:boldItalic r:id="rId2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8" d="100"/>
          <a:sy n="88" d="100"/>
        </p:scale>
        <p:origin x="228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helucidstem.com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elucidstem.com" TargetMode="External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helucidstem.com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elucidstem.com" TargetMode="External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helucidstem.com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://thelucidstem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helucidstem.com" TargetMode="External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helucidstem.com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helucidstem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helucidstem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helucidstem.com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elucidstem.com" TargetMode="External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://thelucidstem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helucidstem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elucidstem.com" TargetMode="External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2596753"/>
            <a:ext cx="6043858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Density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5233360" y="3378795"/>
            <a:ext cx="372348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Same Size, Different Mass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5233360" y="4015482"/>
            <a:ext cx="690644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Cambridge IGCSE Physics 0625 | Core Level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700881"/>
            <a:ext cx="955651" cy="309860"/>
          </a:xfrm>
          <a:prstGeom prst="roundRect">
            <a:avLst>
              <a:gd name="adj" fmla="val 20496"/>
            </a:avLst>
          </a:prstGeom>
          <a:solidFill>
            <a:srgbClr val="FFE0CC"/>
          </a:solidFill>
          <a:ln/>
        </p:spPr>
      </p:sp>
      <p:sp>
        <p:nvSpPr>
          <p:cNvPr id="3" name="Text 1"/>
          <p:cNvSpPr/>
          <p:nvPr/>
        </p:nvSpPr>
        <p:spPr>
          <a:xfrm>
            <a:off x="774978" y="757535"/>
            <a:ext cx="1338427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ROUND 2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086346"/>
            <a:ext cx="6043858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Find Mass</a:t>
            </a:r>
            <a:endParaRPr lang="en-US" sz="4250" dirty="0"/>
          </a:p>
        </p:txBody>
      </p:sp>
      <p:sp>
        <p:nvSpPr>
          <p:cNvPr id="5" name="Shape 3"/>
          <p:cNvSpPr/>
          <p:nvPr/>
        </p:nvSpPr>
        <p:spPr>
          <a:xfrm>
            <a:off x="661574" y="2076252"/>
            <a:ext cx="10868547" cy="680244"/>
          </a:xfrm>
          <a:prstGeom prst="roundRect">
            <a:avLst>
              <a:gd name="adj" fmla="val 11670"/>
            </a:avLst>
          </a:prstGeom>
          <a:solidFill>
            <a:srgbClr val="FFD1B3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2318544"/>
            <a:ext cx="236234" cy="18901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75822" y="2293541"/>
            <a:ext cx="10674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SWAP ROLES!</a:t>
            </a: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Partner B is now solving. Partner A is now coaching.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61574" y="2969121"/>
            <a:ext cx="11478132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 have 60 seconds.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945035" y="3710880"/>
            <a:ext cx="3326721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Question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945035" y="4347567"/>
            <a:ext cx="11194671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Lead has a density of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11.3 g/cm</a:t>
            </a:r>
            <a:r>
              <a:rPr lang="en-US" sz="1450" b="1" baseline="30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Find the mass of a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 cm</a:t>
            </a:r>
            <a:r>
              <a:rPr lang="en-US" sz="1450" b="1" baseline="30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piece of lead.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661574" y="5018484"/>
            <a:ext cx="10868547" cy="680244"/>
          </a:xfrm>
          <a:prstGeom prst="roundRect">
            <a:avLst>
              <a:gd name="adj" fmla="val 11670"/>
            </a:avLst>
          </a:prstGeom>
          <a:solidFill>
            <a:srgbClr val="FCF2B5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81" y="5260777"/>
            <a:ext cx="236234" cy="189012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275822" y="5235773"/>
            <a:ext cx="10674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Solvers: which rearrangement do you need? Write it down before you calculate.</a:t>
            </a:r>
            <a:endParaRPr lang="en-US" sz="1450" dirty="0"/>
          </a:p>
        </p:txBody>
      </p:sp>
      <p:sp>
        <p:nvSpPr>
          <p:cNvPr id="14" name="Text 10"/>
          <p:cNvSpPr/>
          <p:nvPr/>
        </p:nvSpPr>
        <p:spPr>
          <a:xfrm>
            <a:off x="51989" y="5911354"/>
            <a:ext cx="11478132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450" u="sng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@thelucidstem.com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916509"/>
            <a:ext cx="2078085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ROUND 2 ANSWER</a:t>
            </a:r>
            <a:endParaRPr lang="en-US" sz="1150" dirty="0"/>
          </a:p>
        </p:txBody>
      </p:sp>
      <p:sp>
        <p:nvSpPr>
          <p:cNvPr id="3" name="Text 1"/>
          <p:cNvSpPr/>
          <p:nvPr/>
        </p:nvSpPr>
        <p:spPr>
          <a:xfrm>
            <a:off x="661574" y="2245320"/>
            <a:ext cx="10043365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Coaches, did your partner get it right?</a:t>
            </a:r>
            <a:endParaRPr lang="en-US" sz="42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574" y="3263503"/>
            <a:ext cx="189007" cy="189012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61574" y="3540522"/>
            <a:ext cx="3496778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6" name="Text 3"/>
          <p:cNvSpPr/>
          <p:nvPr/>
        </p:nvSpPr>
        <p:spPr>
          <a:xfrm>
            <a:off x="661574" y="3685778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Formula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661574" y="4152404"/>
            <a:ext cx="349677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 = rho x V</a:t>
            </a:r>
            <a:endParaRPr lang="en-US" sz="14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7359" y="3263503"/>
            <a:ext cx="189007" cy="189012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4347359" y="3540522"/>
            <a:ext cx="3496877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0" name="Text 6"/>
          <p:cNvSpPr/>
          <p:nvPr/>
        </p:nvSpPr>
        <p:spPr>
          <a:xfrm>
            <a:off x="4347359" y="3685778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Working</a:t>
            </a:r>
            <a:endParaRPr lang="en-US" sz="2100" dirty="0"/>
          </a:p>
        </p:txBody>
      </p:sp>
      <p:sp>
        <p:nvSpPr>
          <p:cNvPr id="11" name="Text 7"/>
          <p:cNvSpPr/>
          <p:nvPr/>
        </p:nvSpPr>
        <p:spPr>
          <a:xfrm>
            <a:off x="4347359" y="4152404"/>
            <a:ext cx="3496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 = 11.3 x 5</a:t>
            </a:r>
            <a:endParaRPr lang="en-US" sz="14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3244" y="3263503"/>
            <a:ext cx="189007" cy="189012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8033244" y="3540522"/>
            <a:ext cx="3496877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4" name="Text 9"/>
          <p:cNvSpPr/>
          <p:nvPr/>
        </p:nvSpPr>
        <p:spPr>
          <a:xfrm>
            <a:off x="8033244" y="3685778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Answer</a:t>
            </a:r>
            <a:endParaRPr lang="en-US" sz="2100" dirty="0"/>
          </a:p>
        </p:txBody>
      </p:sp>
      <p:sp>
        <p:nvSpPr>
          <p:cNvPr id="15" name="Text 10"/>
          <p:cNvSpPr/>
          <p:nvPr/>
        </p:nvSpPr>
        <p:spPr>
          <a:xfrm>
            <a:off x="8033244" y="4152404"/>
            <a:ext cx="3496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56.5 g</a:t>
            </a:r>
            <a:endParaRPr lang="en-US" sz="1450" dirty="0"/>
          </a:p>
        </p:txBody>
      </p:sp>
      <p:sp>
        <p:nvSpPr>
          <p:cNvPr id="16" name="Text 11"/>
          <p:cNvSpPr/>
          <p:nvPr/>
        </p:nvSpPr>
        <p:spPr>
          <a:xfrm>
            <a:off x="51989" y="4752380"/>
            <a:ext cx="11478132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450" u="sng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@thelucidstem.com</a:t>
            </a:r>
            <a:endParaRPr lang="en-US" sz="1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700881"/>
            <a:ext cx="955056" cy="309860"/>
          </a:xfrm>
          <a:prstGeom prst="roundRect">
            <a:avLst>
              <a:gd name="adj" fmla="val 20496"/>
            </a:avLst>
          </a:prstGeom>
          <a:solidFill>
            <a:srgbClr val="FFE0CC"/>
          </a:solidFill>
          <a:ln/>
        </p:spPr>
      </p:sp>
      <p:sp>
        <p:nvSpPr>
          <p:cNvPr id="3" name="Text 1"/>
          <p:cNvSpPr/>
          <p:nvPr/>
        </p:nvSpPr>
        <p:spPr>
          <a:xfrm>
            <a:off x="774978" y="757535"/>
            <a:ext cx="1337832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ROUND 3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086346"/>
            <a:ext cx="6043858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Find Volume</a:t>
            </a:r>
            <a:endParaRPr lang="en-US" sz="4250" dirty="0"/>
          </a:p>
        </p:txBody>
      </p:sp>
      <p:sp>
        <p:nvSpPr>
          <p:cNvPr id="5" name="Shape 3"/>
          <p:cNvSpPr/>
          <p:nvPr/>
        </p:nvSpPr>
        <p:spPr>
          <a:xfrm>
            <a:off x="661574" y="2076252"/>
            <a:ext cx="10868547" cy="680244"/>
          </a:xfrm>
          <a:prstGeom prst="roundRect">
            <a:avLst>
              <a:gd name="adj" fmla="val 11670"/>
            </a:avLst>
          </a:prstGeom>
          <a:solidFill>
            <a:srgbClr val="FFD1B3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2318544"/>
            <a:ext cx="236234" cy="18901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75822" y="2293541"/>
            <a:ext cx="10674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SWAP ROLES!</a:t>
            </a: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Partner A is now solving. Partner B is now coaching.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61574" y="2969121"/>
            <a:ext cx="11478132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 have 60 seconds.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945035" y="3710880"/>
            <a:ext cx="3326721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Question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945035" y="4347567"/>
            <a:ext cx="11194671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 object has a mass of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60 g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and a density of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2.4 g/cm</a:t>
            </a:r>
            <a:r>
              <a:rPr lang="en-US" sz="1450" b="1" baseline="30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Find its volume.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661574" y="5018484"/>
            <a:ext cx="10868547" cy="680244"/>
          </a:xfrm>
          <a:prstGeom prst="roundRect">
            <a:avLst>
              <a:gd name="adj" fmla="val 11670"/>
            </a:avLst>
          </a:prstGeom>
          <a:solidFill>
            <a:srgbClr val="FCF2B5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81" y="5260777"/>
            <a:ext cx="236234" cy="189012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275822" y="5235773"/>
            <a:ext cx="10674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Solvers: rearrange the formula first. V = m / rho</a:t>
            </a:r>
            <a:endParaRPr lang="en-US" sz="1450" dirty="0"/>
          </a:p>
        </p:txBody>
      </p:sp>
      <p:sp>
        <p:nvSpPr>
          <p:cNvPr id="14" name="Text 10"/>
          <p:cNvSpPr/>
          <p:nvPr/>
        </p:nvSpPr>
        <p:spPr>
          <a:xfrm>
            <a:off x="51989" y="5911354"/>
            <a:ext cx="11478132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450" u="sng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@thelucidstem.com</a:t>
            </a:r>
            <a:endParaRPr lang="en-US" sz="14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916509"/>
            <a:ext cx="2077489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ROUND 3 ANSWER</a:t>
            </a:r>
            <a:endParaRPr lang="en-US" sz="1150" dirty="0"/>
          </a:p>
        </p:txBody>
      </p:sp>
      <p:sp>
        <p:nvSpPr>
          <p:cNvPr id="3" name="Text 1"/>
          <p:cNvSpPr/>
          <p:nvPr/>
        </p:nvSpPr>
        <p:spPr>
          <a:xfrm>
            <a:off x="661574" y="2245320"/>
            <a:ext cx="10043365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Coaches, did your partner get it right?</a:t>
            </a:r>
            <a:endParaRPr lang="en-US" sz="42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574" y="3263503"/>
            <a:ext cx="189007" cy="189012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61574" y="3540522"/>
            <a:ext cx="3496778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6" name="Text 3"/>
          <p:cNvSpPr/>
          <p:nvPr/>
        </p:nvSpPr>
        <p:spPr>
          <a:xfrm>
            <a:off x="661574" y="3685778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Formula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661574" y="4152404"/>
            <a:ext cx="349677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 = m / rho</a:t>
            </a:r>
            <a:endParaRPr lang="en-US" sz="14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7359" y="3263503"/>
            <a:ext cx="189007" cy="189012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4347359" y="3540522"/>
            <a:ext cx="3496877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0" name="Text 6"/>
          <p:cNvSpPr/>
          <p:nvPr/>
        </p:nvSpPr>
        <p:spPr>
          <a:xfrm>
            <a:off x="4347359" y="3685778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Working</a:t>
            </a:r>
            <a:endParaRPr lang="en-US" sz="2100" dirty="0"/>
          </a:p>
        </p:txBody>
      </p:sp>
      <p:sp>
        <p:nvSpPr>
          <p:cNvPr id="11" name="Text 7"/>
          <p:cNvSpPr/>
          <p:nvPr/>
        </p:nvSpPr>
        <p:spPr>
          <a:xfrm>
            <a:off x="4347359" y="4152404"/>
            <a:ext cx="3496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 = 60 / 2.4</a:t>
            </a:r>
            <a:endParaRPr lang="en-US" sz="14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3244" y="3263503"/>
            <a:ext cx="189007" cy="189012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8033244" y="3540522"/>
            <a:ext cx="3496877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4" name="Text 9"/>
          <p:cNvSpPr/>
          <p:nvPr/>
        </p:nvSpPr>
        <p:spPr>
          <a:xfrm>
            <a:off x="8033244" y="3685778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Answer</a:t>
            </a:r>
            <a:endParaRPr lang="en-US" sz="2100" dirty="0"/>
          </a:p>
        </p:txBody>
      </p:sp>
      <p:sp>
        <p:nvSpPr>
          <p:cNvPr id="15" name="Text 10"/>
          <p:cNvSpPr/>
          <p:nvPr/>
        </p:nvSpPr>
        <p:spPr>
          <a:xfrm>
            <a:off x="8033244" y="4152404"/>
            <a:ext cx="3496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25 cm</a:t>
            </a:r>
            <a:r>
              <a:rPr lang="en-US" sz="1450" b="1" baseline="3000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450" baseline="30000" dirty="0"/>
          </a:p>
        </p:txBody>
      </p:sp>
      <p:sp>
        <p:nvSpPr>
          <p:cNvPr id="16" name="Text 11"/>
          <p:cNvSpPr/>
          <p:nvPr/>
        </p:nvSpPr>
        <p:spPr>
          <a:xfrm>
            <a:off x="51989" y="4752380"/>
            <a:ext cx="11478132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450" u="sng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@thelucidstem.com</a:t>
            </a:r>
            <a:endParaRPr lang="en-US" sz="14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578048"/>
            <a:ext cx="1868044" cy="309860"/>
          </a:xfrm>
          <a:prstGeom prst="roundRect">
            <a:avLst>
              <a:gd name="adj" fmla="val 20496"/>
            </a:avLst>
          </a:prstGeom>
          <a:solidFill>
            <a:srgbClr val="FFE0CC"/>
          </a:solidFill>
          <a:ln/>
        </p:spPr>
      </p:sp>
      <p:sp>
        <p:nvSpPr>
          <p:cNvPr id="3" name="Text 1"/>
          <p:cNvSpPr/>
          <p:nvPr/>
        </p:nvSpPr>
        <p:spPr>
          <a:xfrm>
            <a:off x="774978" y="634702"/>
            <a:ext cx="2250820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ROUND 4 -- STRETCH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963513"/>
            <a:ext cx="6690351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Stretch: Comparison</a:t>
            </a:r>
            <a:endParaRPr lang="en-US" sz="4250" dirty="0"/>
          </a:p>
        </p:txBody>
      </p:sp>
      <p:sp>
        <p:nvSpPr>
          <p:cNvPr id="5" name="Shape 3"/>
          <p:cNvSpPr/>
          <p:nvPr/>
        </p:nvSpPr>
        <p:spPr>
          <a:xfrm>
            <a:off x="661574" y="1953419"/>
            <a:ext cx="10868547" cy="680244"/>
          </a:xfrm>
          <a:prstGeom prst="roundRect">
            <a:avLst>
              <a:gd name="adj" fmla="val 11670"/>
            </a:avLst>
          </a:prstGeom>
          <a:solidFill>
            <a:srgbClr val="FFD1B3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2195711"/>
            <a:ext cx="236234" cy="18901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75822" y="2170708"/>
            <a:ext cx="10674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SWAP ROLES!</a:t>
            </a: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Partner B is now solving. Partner A is now coaching.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61574" y="2846288"/>
            <a:ext cx="11478132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 have 60 seconds.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945035" y="3588048"/>
            <a:ext cx="3326721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Question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945035" y="4224734"/>
            <a:ext cx="10585086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Oil has a density of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0.92 g/cm</a:t>
            </a:r>
            <a:r>
              <a:rPr lang="en-US" sz="1450" b="1" baseline="30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Water has a density of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1.0 g/cm</a:t>
            </a:r>
            <a:r>
              <a:rPr lang="en-US" sz="1450" b="1" baseline="30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They do not mix. Which liquid floats on top, and exactly why?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661574" y="5141317"/>
            <a:ext cx="10868547" cy="680244"/>
          </a:xfrm>
          <a:prstGeom prst="roundRect">
            <a:avLst>
              <a:gd name="adj" fmla="val 11670"/>
            </a:avLst>
          </a:prstGeom>
          <a:solidFill>
            <a:srgbClr val="FCF2B5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81" y="5383609"/>
            <a:ext cx="236234" cy="189012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275822" y="5358606"/>
            <a:ext cx="10674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This question requires a full sentence explanation, not just a number. Think density comparison.</a:t>
            </a:r>
            <a:endParaRPr lang="en-US" sz="1450" dirty="0"/>
          </a:p>
        </p:txBody>
      </p:sp>
      <p:sp>
        <p:nvSpPr>
          <p:cNvPr id="14" name="Text 10"/>
          <p:cNvSpPr/>
          <p:nvPr/>
        </p:nvSpPr>
        <p:spPr>
          <a:xfrm>
            <a:off x="51989" y="6034187"/>
            <a:ext cx="11478132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450" u="sng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@thelucidstem.com</a:t>
            </a:r>
            <a:endParaRPr lang="en-US" sz="14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684907"/>
            <a:ext cx="1870227" cy="154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ROUND 4 ANSWER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61574" y="942082"/>
            <a:ext cx="8627549" cy="600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Coaches, did your partner get it right?</a:t>
            </a:r>
            <a:endParaRPr lang="en-US" sz="3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4" y="2142530"/>
            <a:ext cx="5888188" cy="3336627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8158" y="1900932"/>
            <a:ext cx="3568214" cy="98921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224036" y="2080617"/>
            <a:ext cx="2309556" cy="300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Answer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8224036" y="2517378"/>
            <a:ext cx="3132654" cy="193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Oil floats on top.</a:t>
            </a:r>
            <a:endParaRPr lang="en-US" sz="12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8158" y="3026668"/>
            <a:ext cx="3568214" cy="137537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224036" y="3206353"/>
            <a:ext cx="2309556" cy="300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Reasoning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8224036" y="3643114"/>
            <a:ext cx="3132654" cy="5792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Oil is </a:t>
            </a:r>
            <a:r>
              <a:rPr lang="en-US" sz="12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less dense</a:t>
            </a: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than water (0.92 &lt; 1.0 g/cm</a:t>
            </a:r>
            <a:r>
              <a:rPr lang="en-US" sz="1250" baseline="30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). The less dense liquid always rises above the more dense liquid.</a:t>
            </a:r>
            <a:endParaRPr lang="en-US" sz="12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68158" y="4538563"/>
            <a:ext cx="3568214" cy="118229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224036" y="4718248"/>
            <a:ext cx="2309556" cy="300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Key Principle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8224036" y="5155009"/>
            <a:ext cx="3132654" cy="3861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Floating depends on relative density -- not on mass or weight alone.</a:t>
            </a:r>
            <a:endParaRPr lang="en-US" sz="1250" dirty="0"/>
          </a:p>
        </p:txBody>
      </p:sp>
      <p:sp>
        <p:nvSpPr>
          <p:cNvPr id="14" name="Text 8"/>
          <p:cNvSpPr/>
          <p:nvPr/>
        </p:nvSpPr>
        <p:spPr>
          <a:xfrm>
            <a:off x="51989" y="6028035"/>
            <a:ext cx="11478132" cy="193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250" u="sng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@thelucidstem.com</a:t>
            </a:r>
            <a:endParaRPr lang="en-US" sz="12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850205"/>
            <a:ext cx="6043858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Prove It.</a:t>
            </a:r>
            <a:endParaRPr lang="en-US" sz="4250" dirty="0"/>
          </a:p>
        </p:txBody>
      </p:sp>
      <p:sp>
        <p:nvSpPr>
          <p:cNvPr id="3" name="Shape 1"/>
          <p:cNvSpPr/>
          <p:nvPr/>
        </p:nvSpPr>
        <p:spPr>
          <a:xfrm>
            <a:off x="661574" y="1934666"/>
            <a:ext cx="1129577" cy="309860"/>
          </a:xfrm>
          <a:prstGeom prst="roundRect">
            <a:avLst>
              <a:gd name="adj" fmla="val 20496"/>
            </a:avLst>
          </a:prstGeom>
          <a:solidFill>
            <a:srgbClr val="FFE0CC"/>
          </a:solidFill>
          <a:ln/>
        </p:spPr>
      </p:sp>
      <p:sp>
        <p:nvSpPr>
          <p:cNvPr id="4" name="Text 2"/>
          <p:cNvSpPr/>
          <p:nvPr/>
        </p:nvSpPr>
        <p:spPr>
          <a:xfrm>
            <a:off x="774978" y="1991320"/>
            <a:ext cx="1512354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EXIT TICKET</a:t>
            </a:r>
            <a:endParaRPr lang="en-US" sz="1150" dirty="0"/>
          </a:p>
        </p:txBody>
      </p:sp>
      <p:sp>
        <p:nvSpPr>
          <p:cNvPr id="5" name="Shape 3"/>
          <p:cNvSpPr/>
          <p:nvPr/>
        </p:nvSpPr>
        <p:spPr>
          <a:xfrm>
            <a:off x="661574" y="2457152"/>
            <a:ext cx="10868547" cy="680244"/>
          </a:xfrm>
          <a:prstGeom prst="roundRect">
            <a:avLst>
              <a:gd name="adj" fmla="val 11670"/>
            </a:avLst>
          </a:prstGeom>
          <a:solidFill>
            <a:srgbClr val="FFB3B4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2699445"/>
            <a:ext cx="236234" cy="18901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75822" y="2674441"/>
            <a:ext cx="10674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Silence in the room. Complete both questions independently before you leave.</a:t>
            </a:r>
            <a:endParaRPr lang="en-US" sz="14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574" y="3350022"/>
            <a:ext cx="5339720" cy="219948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189704" y="3465116"/>
            <a:ext cx="283461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875980" y="4131469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Question 1: Calculate</a:t>
            </a:r>
            <a:endParaRPr lang="en-US" sz="2100" dirty="0"/>
          </a:p>
        </p:txBody>
      </p:sp>
      <p:sp>
        <p:nvSpPr>
          <p:cNvPr id="11" name="Text 7"/>
          <p:cNvSpPr/>
          <p:nvPr/>
        </p:nvSpPr>
        <p:spPr>
          <a:xfrm>
            <a:off x="875980" y="4598095"/>
            <a:ext cx="4910908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block has a mass of 150 g and a volume of 50 cm</a:t>
            </a:r>
            <a:r>
              <a:rPr lang="en-US" sz="1450" baseline="30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Calculate its density. Show all working and include the unit.</a:t>
            </a:r>
            <a:endParaRPr lang="en-US" sz="14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0301" y="3350022"/>
            <a:ext cx="5339820" cy="219948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718431" y="3465116"/>
            <a:ext cx="283461" cy="36849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6404708" y="4131469"/>
            <a:ext cx="3820620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Question 2: Predict and Explain</a:t>
            </a:r>
            <a:endParaRPr lang="en-US" sz="2100" dirty="0"/>
          </a:p>
        </p:txBody>
      </p:sp>
      <p:sp>
        <p:nvSpPr>
          <p:cNvPr id="15" name="Text 10"/>
          <p:cNvSpPr/>
          <p:nvPr/>
        </p:nvSpPr>
        <p:spPr>
          <a:xfrm>
            <a:off x="6404708" y="4598095"/>
            <a:ext cx="4911007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Will a block with a density of 0.7 g/cm</a:t>
            </a:r>
            <a:r>
              <a:rPr lang="en-US" sz="1450" baseline="30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float or sink in water (density 1.0 g/cm</a:t>
            </a:r>
            <a:r>
              <a:rPr lang="en-US" sz="1450" baseline="30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)? Explain your reasoning in one sentence.</a:t>
            </a:r>
            <a:endParaRPr lang="en-US" sz="1450" dirty="0"/>
          </a:p>
        </p:txBody>
      </p:sp>
      <p:sp>
        <p:nvSpPr>
          <p:cNvPr id="16" name="Text 11"/>
          <p:cNvSpPr/>
          <p:nvPr/>
        </p:nvSpPr>
        <p:spPr>
          <a:xfrm>
            <a:off x="51989" y="5762129"/>
            <a:ext cx="11478132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450" u="sng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@thelucidstem.com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215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1291034"/>
            <a:ext cx="6296860" cy="14128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Iron and The Aluminium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661475" y="2987377"/>
            <a:ext cx="6296860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Look at the two cubes at the front of the room. Both cubes are exactly the same size -- equal volume. One is made of steel, the other of aluminium.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61475" y="3937000"/>
            <a:ext cx="6296860" cy="1171575"/>
          </a:xfrm>
          <a:prstGeom prst="roundRect">
            <a:avLst>
              <a:gd name="adj" fmla="val 6776"/>
            </a:avLst>
          </a:prstGeom>
          <a:solidFill>
            <a:srgbClr val="D9D9D9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2" y="4179292"/>
            <a:ext cx="236234" cy="1890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75723" y="4154289"/>
            <a:ext cx="5493605" cy="7369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Think, Pair, Share:</a:t>
            </a: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Predict which cube has the greater mass. Write on your whiteboard: </a:t>
            </a:r>
            <a:r>
              <a:rPr lang="en-US" sz="1450" i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"I think the ____ cube has more mass because ____."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51890" y="5321201"/>
            <a:ext cx="690644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450" u="sng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@thelucidstem.com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670223"/>
            <a:ext cx="1828159" cy="270073"/>
          </a:xfrm>
          <a:prstGeom prst="roundRect">
            <a:avLst>
              <a:gd name="adj" fmla="val 21164"/>
            </a:avLst>
          </a:prstGeom>
          <a:solidFill>
            <a:srgbClr val="FFE0CC"/>
          </a:solidFill>
          <a:ln/>
        </p:spPr>
      </p:sp>
      <p:sp>
        <p:nvSpPr>
          <p:cNvPr id="3" name="Text 1"/>
          <p:cNvSpPr/>
          <p:nvPr/>
        </p:nvSpPr>
        <p:spPr>
          <a:xfrm>
            <a:off x="763568" y="721221"/>
            <a:ext cx="2233755" cy="168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LEARNING OBJECTIVES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661574" y="1001514"/>
            <a:ext cx="5500351" cy="635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8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Topic: Density</a:t>
            </a:r>
            <a:endParaRPr lang="en-US" sz="3850" dirty="0"/>
          </a:p>
        </p:txBody>
      </p:sp>
      <p:sp>
        <p:nvSpPr>
          <p:cNvPr id="5" name="Text 3"/>
          <p:cNvSpPr/>
          <p:nvPr/>
        </p:nvSpPr>
        <p:spPr>
          <a:xfrm>
            <a:off x="661574" y="1866801"/>
            <a:ext cx="11478132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By the end of this lesson, you will be able to:</a:t>
            </a:r>
            <a:endParaRPr lang="en-US" sz="13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574" y="2249190"/>
            <a:ext cx="5357678" cy="170150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212821" y="2348012"/>
            <a:ext cx="255085" cy="33168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850680" y="2931616"/>
            <a:ext cx="2445383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Define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850680" y="3341291"/>
            <a:ext cx="4979466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State density as mass per unit volume.</a:t>
            </a:r>
            <a:endParaRPr lang="en-US" sz="13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2343" y="2249190"/>
            <a:ext cx="5357778" cy="170150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723690" y="2348012"/>
            <a:ext cx="255085" cy="33168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6361449" y="2931616"/>
            <a:ext cx="2445383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Calculate</a:t>
            </a:r>
            <a:endParaRPr lang="en-US" sz="1900" dirty="0"/>
          </a:p>
        </p:txBody>
      </p:sp>
      <p:sp>
        <p:nvSpPr>
          <p:cNvPr id="13" name="Text 9"/>
          <p:cNvSpPr/>
          <p:nvPr/>
        </p:nvSpPr>
        <p:spPr>
          <a:xfrm>
            <a:off x="6361449" y="3341291"/>
            <a:ext cx="4979565" cy="4202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Recall and use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rho = m / V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including rearranging to find mass or volume.</a:t>
            </a:r>
            <a:endParaRPr lang="en-US" sz="130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574" y="4103787"/>
            <a:ext cx="5357678" cy="1701502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212821" y="4202609"/>
            <a:ext cx="255085" cy="33168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3</a:t>
            </a:r>
            <a:endParaRPr lang="en-US" sz="2000" dirty="0"/>
          </a:p>
        </p:txBody>
      </p:sp>
      <p:sp>
        <p:nvSpPr>
          <p:cNvPr id="16" name="Text 11"/>
          <p:cNvSpPr/>
          <p:nvPr/>
        </p:nvSpPr>
        <p:spPr>
          <a:xfrm>
            <a:off x="850680" y="4786213"/>
            <a:ext cx="2445383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Units</a:t>
            </a:r>
            <a:endParaRPr lang="en-US" sz="1900" dirty="0"/>
          </a:p>
        </p:txBody>
      </p:sp>
      <p:sp>
        <p:nvSpPr>
          <p:cNvPr id="17" name="Text 12"/>
          <p:cNvSpPr/>
          <p:nvPr/>
        </p:nvSpPr>
        <p:spPr>
          <a:xfrm>
            <a:off x="850680" y="5195888"/>
            <a:ext cx="4979466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g/cm3 and kg/m3 fluently in calculations.</a:t>
            </a:r>
            <a:endParaRPr lang="en-US" sz="1300" dirty="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2343" y="4103787"/>
            <a:ext cx="5357778" cy="1701502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8723690" y="4202609"/>
            <a:ext cx="255085" cy="33168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4</a:t>
            </a:r>
            <a:endParaRPr lang="en-US" sz="2000" dirty="0"/>
          </a:p>
        </p:txBody>
      </p:sp>
      <p:sp>
        <p:nvSpPr>
          <p:cNvPr id="20" name="Text 14"/>
          <p:cNvSpPr/>
          <p:nvPr/>
        </p:nvSpPr>
        <p:spPr>
          <a:xfrm>
            <a:off x="6361449" y="4786213"/>
            <a:ext cx="2445383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Predict</a:t>
            </a:r>
            <a:endParaRPr lang="en-US" sz="1900" dirty="0"/>
          </a:p>
        </p:txBody>
      </p:sp>
      <p:sp>
        <p:nvSpPr>
          <p:cNvPr id="21" name="Text 15"/>
          <p:cNvSpPr/>
          <p:nvPr/>
        </p:nvSpPr>
        <p:spPr>
          <a:xfrm>
            <a:off x="6361449" y="5195888"/>
            <a:ext cx="4979565" cy="4202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Compare densities to predict whether an object floats or sinks in a liquid.</a:t>
            </a:r>
            <a:endParaRPr lang="en-US" sz="1300" dirty="0"/>
          </a:p>
        </p:txBody>
      </p:sp>
      <p:sp>
        <p:nvSpPr>
          <p:cNvPr id="22" name="Text 16"/>
          <p:cNvSpPr/>
          <p:nvPr/>
        </p:nvSpPr>
        <p:spPr>
          <a:xfrm>
            <a:off x="51989" y="5977533"/>
            <a:ext cx="11478132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3000"/>
              </a:lnSpc>
              <a:buNone/>
            </a:pPr>
            <a:r>
              <a:rPr lang="en-US" sz="1300" u="sng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@thelucidstem.com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01191" y="494705"/>
            <a:ext cx="6429710" cy="562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4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Particle Model of Density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1001191" y="1297682"/>
            <a:ext cx="10798798" cy="175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Why does the steel cube hold more mass in the exact same volume? Density is determined by two factors working together.</a:t>
            </a:r>
            <a:endParaRPr lang="en-US" sz="11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91" y="1743373"/>
            <a:ext cx="4174128" cy="4174232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285847" y="2690912"/>
            <a:ext cx="2395378" cy="1255415"/>
          </a:xfrm>
          <a:prstGeom prst="roundRect">
            <a:avLst>
              <a:gd name="adj" fmla="val 5039"/>
            </a:avLst>
          </a:prstGeom>
          <a:solidFill>
            <a:srgbClr val="FFFFF4"/>
          </a:solidFill>
          <a:ln w="12700">
            <a:solidFill>
              <a:srgbClr val="FFE0C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49157" y="2854226"/>
            <a:ext cx="2068758" cy="281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1. Particle Mass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449157" y="3255566"/>
            <a:ext cx="2068758" cy="5274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Each steel particle is heavier than each aluminium particle.</a:t>
            </a:r>
            <a:endParaRPr lang="en-US" sz="1150" dirty="0"/>
          </a:p>
        </p:txBody>
      </p:sp>
      <p:sp>
        <p:nvSpPr>
          <p:cNvPr id="8" name="Shape 5"/>
          <p:cNvSpPr/>
          <p:nvPr/>
        </p:nvSpPr>
        <p:spPr>
          <a:xfrm>
            <a:off x="8801177" y="2690912"/>
            <a:ext cx="2395478" cy="1255415"/>
          </a:xfrm>
          <a:prstGeom prst="roundRect">
            <a:avLst>
              <a:gd name="adj" fmla="val 5039"/>
            </a:avLst>
          </a:prstGeom>
          <a:solidFill>
            <a:srgbClr val="FFFFF4"/>
          </a:solidFill>
          <a:ln w="12700">
            <a:solidFill>
              <a:srgbClr val="FFE0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964487" y="2854226"/>
            <a:ext cx="2068858" cy="281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2. Packing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8964487" y="3255566"/>
            <a:ext cx="2068858" cy="5274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Steel particles sit more closely packed together in the same space.</a:t>
            </a:r>
            <a:endParaRPr lang="en-US" sz="1150" dirty="0"/>
          </a:p>
        </p:txBody>
      </p:sp>
      <p:sp>
        <p:nvSpPr>
          <p:cNvPr id="11" name="Shape 8"/>
          <p:cNvSpPr/>
          <p:nvPr/>
        </p:nvSpPr>
        <p:spPr>
          <a:xfrm>
            <a:off x="6285847" y="4066282"/>
            <a:ext cx="4910808" cy="903784"/>
          </a:xfrm>
          <a:prstGeom prst="roundRect">
            <a:avLst>
              <a:gd name="adj" fmla="val 7000"/>
            </a:avLst>
          </a:prstGeom>
          <a:solidFill>
            <a:srgbClr val="FFFFF4"/>
          </a:solidFill>
          <a:ln w="12700">
            <a:solidFill>
              <a:srgbClr val="FFE0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49157" y="4229596"/>
            <a:ext cx="2165197" cy="281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Result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6449157" y="4630936"/>
            <a:ext cx="4584188" cy="175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More mass in the same space = </a:t>
            </a:r>
            <a:r>
              <a:rPr lang="en-US" sz="11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Higher Density</a:t>
            </a: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150" dirty="0"/>
          </a:p>
        </p:txBody>
      </p:sp>
      <p:sp>
        <p:nvSpPr>
          <p:cNvPr id="14" name="Text 11"/>
          <p:cNvSpPr/>
          <p:nvPr/>
        </p:nvSpPr>
        <p:spPr>
          <a:xfrm>
            <a:off x="696399" y="6187480"/>
            <a:ext cx="10798798" cy="175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97000"/>
              </a:lnSpc>
              <a:buNone/>
            </a:pPr>
            <a:r>
              <a:rPr lang="en-US" sz="1150" u="sng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@thelucidstem.com</a:t>
            </a:r>
            <a:endParaRPr lang="en-US" sz="11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684411"/>
            <a:ext cx="4685290" cy="529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Calculating Density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661574" y="1426865"/>
            <a:ext cx="11478132" cy="161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Density is defined mathematically as mass per unit volume.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4" y="1827212"/>
            <a:ext cx="3945930" cy="394602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75131" y="2583557"/>
            <a:ext cx="2647388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Formula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275131" y="2954734"/>
            <a:ext cx="5870924" cy="161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rho = m / V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(Density = Mass / Volume)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6275131" y="3222228"/>
            <a:ext cx="2647388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Units for the Exam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275131" y="3606701"/>
            <a:ext cx="2577539" cy="853877"/>
          </a:xfrm>
          <a:prstGeom prst="roundRect">
            <a:avLst>
              <a:gd name="adj" fmla="val 6973"/>
            </a:avLst>
          </a:prstGeom>
          <a:solidFill>
            <a:srgbClr val="FFFFF4">
              <a:alpha val="95000"/>
            </a:srgbClr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35862" y="3767435"/>
            <a:ext cx="2037803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g/cm</a:t>
            </a:r>
            <a:r>
              <a:rPr lang="en-US" sz="1600" baseline="300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3</a:t>
            </a:r>
            <a:endParaRPr lang="en-US" sz="1600" baseline="30000" dirty="0"/>
          </a:p>
        </p:txBody>
      </p:sp>
      <p:sp>
        <p:nvSpPr>
          <p:cNvPr id="10" name="Text 7"/>
          <p:cNvSpPr/>
          <p:nvPr/>
        </p:nvSpPr>
        <p:spPr>
          <a:xfrm>
            <a:off x="6435862" y="4138612"/>
            <a:ext cx="2256079" cy="161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Grams per cubic centimetre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8958931" y="3606701"/>
            <a:ext cx="2577539" cy="853877"/>
          </a:xfrm>
          <a:prstGeom prst="roundRect">
            <a:avLst>
              <a:gd name="adj" fmla="val 6973"/>
            </a:avLst>
          </a:prstGeom>
          <a:solidFill>
            <a:srgbClr val="FFFFF4">
              <a:alpha val="95000"/>
            </a:srgbClr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119662" y="3767435"/>
            <a:ext cx="2037803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kg/m</a:t>
            </a:r>
            <a:r>
              <a:rPr lang="en-US" sz="1600" baseline="300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3</a:t>
            </a:r>
            <a:endParaRPr lang="en-US" sz="1600" baseline="30000" dirty="0"/>
          </a:p>
        </p:txBody>
      </p:sp>
      <p:sp>
        <p:nvSpPr>
          <p:cNvPr id="13" name="Text 10"/>
          <p:cNvSpPr/>
          <p:nvPr/>
        </p:nvSpPr>
        <p:spPr>
          <a:xfrm>
            <a:off x="9119662" y="4138612"/>
            <a:ext cx="2256079" cy="161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Kilograms per cubic metre</a:t>
            </a:r>
            <a:endParaRPr lang="en-US" sz="1100" dirty="0"/>
          </a:p>
        </p:txBody>
      </p:sp>
      <p:sp>
        <p:nvSpPr>
          <p:cNvPr id="14" name="Shape 11"/>
          <p:cNvSpPr/>
          <p:nvPr/>
        </p:nvSpPr>
        <p:spPr>
          <a:xfrm>
            <a:off x="6275131" y="4580136"/>
            <a:ext cx="5261339" cy="423366"/>
          </a:xfrm>
          <a:prstGeom prst="roundRect">
            <a:avLst>
              <a:gd name="adj" fmla="val 14064"/>
            </a:avLst>
          </a:prstGeom>
          <a:solidFill>
            <a:srgbClr val="B6D6FC"/>
          </a:solidFill>
          <a:ln/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812" y="4760218"/>
            <a:ext cx="177200" cy="141684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6735693" y="4711204"/>
            <a:ext cx="5268681" cy="161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Key conversion: 1 g/cm3 = 1000 kg/m</a:t>
            </a:r>
            <a:r>
              <a:rPr lang="en-US" sz="1100" baseline="300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100" baseline="30000" dirty="0"/>
          </a:p>
        </p:txBody>
      </p:sp>
      <p:sp>
        <p:nvSpPr>
          <p:cNvPr id="17" name="Text 13"/>
          <p:cNvSpPr/>
          <p:nvPr/>
        </p:nvSpPr>
        <p:spPr>
          <a:xfrm>
            <a:off x="356782" y="6012359"/>
            <a:ext cx="11478132" cy="161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95000"/>
              </a:lnSpc>
              <a:buNone/>
            </a:pPr>
            <a:r>
              <a:rPr lang="en-US" sz="1100" u="sng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@thelucidstem.com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825897"/>
            <a:ext cx="6296860" cy="11303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4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"Heavy Means Sinks" Illusion</a:t>
            </a:r>
            <a:endParaRPr lang="en-US" sz="3400" dirty="0"/>
          </a:p>
        </p:txBody>
      </p:sp>
      <p:sp>
        <p:nvSpPr>
          <p:cNvPr id="4" name="Shape 1"/>
          <p:cNvSpPr/>
          <p:nvPr/>
        </p:nvSpPr>
        <p:spPr>
          <a:xfrm>
            <a:off x="5233360" y="2137569"/>
            <a:ext cx="1303206" cy="232172"/>
          </a:xfrm>
          <a:prstGeom prst="roundRect">
            <a:avLst>
              <a:gd name="adj" fmla="val 21884"/>
            </a:avLst>
          </a:prstGeom>
          <a:solidFill>
            <a:srgbClr val="FFE0CC"/>
          </a:solidFill>
          <a:ln/>
        </p:spPr>
      </p:sp>
      <p:sp>
        <p:nvSpPr>
          <p:cNvPr id="5" name="Text 2"/>
          <p:cNvSpPr/>
          <p:nvPr/>
        </p:nvSpPr>
        <p:spPr>
          <a:xfrm>
            <a:off x="5324044" y="2182912"/>
            <a:ext cx="1731423" cy="141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EXAMINER'S TRAP</a:t>
            </a:r>
            <a:endParaRPr lang="en-US" sz="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4311" y="2505770"/>
            <a:ext cx="6315909" cy="10494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460764" y="2676029"/>
            <a:ext cx="2196053" cy="282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Trap 1: Density vs Mass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5460764" y="3031133"/>
            <a:ext cx="5899201" cy="3538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Two objects can share the same mass but differ in density </a:t>
            </a:r>
            <a:r>
              <a:rPr lang="en-US" sz="11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if their volumes differ.</a:t>
            </a:r>
            <a:endParaRPr lang="en-US" sz="11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4311" y="3676154"/>
            <a:ext cx="6315909" cy="104943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60764" y="3846413"/>
            <a:ext cx="3310152" cy="282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Trap 2: Heavy Objects Always Sink</a:t>
            </a:r>
            <a:endParaRPr lang="en-US" sz="1700" dirty="0"/>
          </a:p>
        </p:txBody>
      </p:sp>
      <p:sp>
        <p:nvSpPr>
          <p:cNvPr id="11" name="Text 6"/>
          <p:cNvSpPr/>
          <p:nvPr/>
        </p:nvSpPr>
        <p:spPr>
          <a:xfrm>
            <a:off x="5460764" y="4201517"/>
            <a:ext cx="5899201" cy="3538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steel ship is incredibly heavy, yet it floats. Floating depends on </a:t>
            </a:r>
            <a:r>
              <a:rPr lang="en-US" sz="11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density compared to the liquid</a:t>
            </a: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not mass alone.</a:t>
            </a:r>
            <a:endParaRPr lang="en-US" sz="11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4311" y="4846538"/>
            <a:ext cx="6315909" cy="87253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5460764" y="5016798"/>
            <a:ext cx="3160931" cy="282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Trap 3: Rearranging the Formula</a:t>
            </a:r>
            <a:endParaRPr lang="en-US" sz="1700" dirty="0"/>
          </a:p>
        </p:txBody>
      </p:sp>
      <p:sp>
        <p:nvSpPr>
          <p:cNvPr id="14" name="Text 8"/>
          <p:cNvSpPr/>
          <p:nvPr/>
        </p:nvSpPr>
        <p:spPr>
          <a:xfrm>
            <a:off x="5460764" y="5371902"/>
            <a:ext cx="5899201" cy="176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Always check: </a:t>
            </a:r>
            <a:r>
              <a:rPr lang="en-US" sz="115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mass = density x volume.</a:t>
            </a: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Not the other way round.</a:t>
            </a:r>
            <a:endParaRPr lang="en-US" sz="1150" dirty="0"/>
          </a:p>
        </p:txBody>
      </p:sp>
      <p:sp>
        <p:nvSpPr>
          <p:cNvPr id="15" name="Text 9"/>
          <p:cNvSpPr/>
          <p:nvPr/>
        </p:nvSpPr>
        <p:spPr>
          <a:xfrm>
            <a:off x="4623776" y="5855097"/>
            <a:ext cx="6906444" cy="176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97000"/>
              </a:lnSpc>
              <a:buNone/>
            </a:pPr>
            <a:r>
              <a:rPr lang="en-US" sz="1150" u="sng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@thelucidstem.com</a:t>
            </a:r>
            <a:endParaRPr lang="en-US" sz="11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654546"/>
            <a:ext cx="6475251" cy="56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4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Cooperative Task: Rally Coach</a:t>
            </a:r>
            <a:endParaRPr lang="en-US" sz="3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4" y="2073771"/>
            <a:ext cx="5548273" cy="31440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72226" y="1509911"/>
            <a:ext cx="3564146" cy="3538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Get into pairs and decide who is Partner A and who is Partner B.</a:t>
            </a:r>
            <a:endParaRPr lang="en-US" sz="11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2226" y="2022376"/>
            <a:ext cx="151206" cy="151209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7972226" y="2245221"/>
            <a:ext cx="3564146" cy="1905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7" name="Text 3"/>
          <p:cNvSpPr/>
          <p:nvPr/>
        </p:nvSpPr>
        <p:spPr>
          <a:xfrm>
            <a:off x="7972226" y="2358926"/>
            <a:ext cx="2173630" cy="282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Solver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7972226" y="2762448"/>
            <a:ext cx="3564146" cy="3538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Works the problem out loud, writes every step, and states the unit.</a:t>
            </a:r>
            <a:endParaRPr lang="en-US" sz="11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2226" y="3373239"/>
            <a:ext cx="151206" cy="151209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7972226" y="3596084"/>
            <a:ext cx="3564146" cy="1905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1" name="Text 6"/>
          <p:cNvSpPr/>
          <p:nvPr/>
        </p:nvSpPr>
        <p:spPr>
          <a:xfrm>
            <a:off x="7972226" y="3709789"/>
            <a:ext cx="2173630" cy="282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Coach</a:t>
            </a:r>
            <a:endParaRPr lang="en-US" sz="1700" dirty="0"/>
          </a:p>
        </p:txBody>
      </p:sp>
      <p:sp>
        <p:nvSpPr>
          <p:cNvPr id="12" name="Text 7"/>
          <p:cNvSpPr/>
          <p:nvPr/>
        </p:nvSpPr>
        <p:spPr>
          <a:xfrm>
            <a:off x="7972226" y="4113312"/>
            <a:ext cx="3564146" cy="3538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Watches, checks each line, gives a tick or a hint -- but NEVER gives the answer.</a:t>
            </a:r>
            <a:endParaRPr lang="en-US" sz="11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72226" y="4724102"/>
            <a:ext cx="151206" cy="151209"/>
          </a:xfrm>
          <a:prstGeom prst="rect">
            <a:avLst/>
          </a:prstGeom>
        </p:spPr>
      </p:pic>
      <p:sp>
        <p:nvSpPr>
          <p:cNvPr id="14" name="Shape 8"/>
          <p:cNvSpPr/>
          <p:nvPr/>
        </p:nvSpPr>
        <p:spPr>
          <a:xfrm>
            <a:off x="7972226" y="4946948"/>
            <a:ext cx="3564146" cy="1905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5" name="Text 9"/>
          <p:cNvSpPr/>
          <p:nvPr/>
        </p:nvSpPr>
        <p:spPr>
          <a:xfrm>
            <a:off x="7972226" y="5060652"/>
            <a:ext cx="2173630" cy="282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Swap Roles</a:t>
            </a:r>
            <a:endParaRPr lang="en-US" sz="1700" dirty="0"/>
          </a:p>
        </p:txBody>
      </p:sp>
      <p:sp>
        <p:nvSpPr>
          <p:cNvPr id="16" name="Text 10"/>
          <p:cNvSpPr/>
          <p:nvPr/>
        </p:nvSpPr>
        <p:spPr>
          <a:xfrm>
            <a:off x="7972226" y="5464175"/>
            <a:ext cx="3564146" cy="176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After each round, you MUST swap roles.</a:t>
            </a:r>
            <a:endParaRPr lang="en-US" sz="1150" dirty="0"/>
          </a:p>
        </p:txBody>
      </p:sp>
      <p:sp>
        <p:nvSpPr>
          <p:cNvPr id="17" name="Text 11"/>
          <p:cNvSpPr/>
          <p:nvPr/>
        </p:nvSpPr>
        <p:spPr>
          <a:xfrm>
            <a:off x="51989" y="6026547"/>
            <a:ext cx="11478132" cy="176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97000"/>
              </a:lnSpc>
              <a:buNone/>
            </a:pPr>
            <a:r>
              <a:rPr lang="en-US" sz="1150" u="sng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@thelucidstem.com</a:t>
            </a:r>
            <a:endParaRPr lang="en-US" sz="11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147366"/>
            <a:ext cx="924398" cy="309860"/>
          </a:xfrm>
          <a:prstGeom prst="roundRect">
            <a:avLst>
              <a:gd name="adj" fmla="val 20496"/>
            </a:avLst>
          </a:prstGeom>
          <a:solidFill>
            <a:srgbClr val="FFE0CC"/>
          </a:solidFill>
          <a:ln/>
        </p:spPr>
      </p:sp>
      <p:sp>
        <p:nvSpPr>
          <p:cNvPr id="3" name="Text 1"/>
          <p:cNvSpPr/>
          <p:nvPr/>
        </p:nvSpPr>
        <p:spPr>
          <a:xfrm>
            <a:off x="774978" y="1204020"/>
            <a:ext cx="1307174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ROUND 1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532830"/>
            <a:ext cx="6043858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Find Density</a:t>
            </a:r>
            <a:endParaRPr lang="en-US" sz="4250" dirty="0"/>
          </a:p>
        </p:txBody>
      </p:sp>
      <p:sp>
        <p:nvSpPr>
          <p:cNvPr id="5" name="Text 3"/>
          <p:cNvSpPr/>
          <p:nvPr/>
        </p:nvSpPr>
        <p:spPr>
          <a:xfrm>
            <a:off x="661574" y="2522736"/>
            <a:ext cx="11478132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Partner A is solving. Partner B is coaching.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You have 60 seconds.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945035" y="3264495"/>
            <a:ext cx="3326721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Question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945035" y="3901182"/>
            <a:ext cx="11194671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block has a mass of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240 g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and a volume of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30 cm</a:t>
            </a:r>
            <a:r>
              <a:rPr lang="en-US" sz="1450" b="1" baseline="30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Find its density.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661574" y="4572099"/>
            <a:ext cx="10868547" cy="680244"/>
          </a:xfrm>
          <a:prstGeom prst="roundRect">
            <a:avLst>
              <a:gd name="adj" fmla="val 11670"/>
            </a:avLst>
          </a:prstGeom>
          <a:solidFill>
            <a:srgbClr val="FCF2B5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4814391"/>
            <a:ext cx="236234" cy="189012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275822" y="4789388"/>
            <a:ext cx="10674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Solvers: write the formula first, show all working, and include the unit in your final answer.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51989" y="5464969"/>
            <a:ext cx="11478132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450" u="sng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@thelucidstem.com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916509"/>
            <a:ext cx="2046832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ROUND 1 ANSWER</a:t>
            </a:r>
            <a:endParaRPr lang="en-US" sz="1150" dirty="0"/>
          </a:p>
        </p:txBody>
      </p:sp>
      <p:sp>
        <p:nvSpPr>
          <p:cNvPr id="3" name="Text 1"/>
          <p:cNvSpPr/>
          <p:nvPr/>
        </p:nvSpPr>
        <p:spPr>
          <a:xfrm>
            <a:off x="661574" y="2245320"/>
            <a:ext cx="10043365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Coaches, did your partner get it right?</a:t>
            </a:r>
            <a:endParaRPr lang="en-US" sz="42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574" y="3263503"/>
            <a:ext cx="189007" cy="189012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61574" y="3540522"/>
            <a:ext cx="3496778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6" name="Text 3"/>
          <p:cNvSpPr/>
          <p:nvPr/>
        </p:nvSpPr>
        <p:spPr>
          <a:xfrm>
            <a:off x="661574" y="3685778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Formula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661574" y="4152404"/>
            <a:ext cx="349677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rho = m / V</a:t>
            </a:r>
            <a:endParaRPr lang="en-US" sz="14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7359" y="3263503"/>
            <a:ext cx="189007" cy="189012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4347359" y="3540522"/>
            <a:ext cx="3496877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0" name="Text 6"/>
          <p:cNvSpPr/>
          <p:nvPr/>
        </p:nvSpPr>
        <p:spPr>
          <a:xfrm>
            <a:off x="4347359" y="3685778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Working</a:t>
            </a:r>
            <a:endParaRPr lang="en-US" sz="2100" dirty="0"/>
          </a:p>
        </p:txBody>
      </p:sp>
      <p:sp>
        <p:nvSpPr>
          <p:cNvPr id="11" name="Text 7"/>
          <p:cNvSpPr/>
          <p:nvPr/>
        </p:nvSpPr>
        <p:spPr>
          <a:xfrm>
            <a:off x="4347359" y="4152404"/>
            <a:ext cx="3496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rho = 240 / 30</a:t>
            </a:r>
            <a:endParaRPr lang="en-US" sz="14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3244" y="3263503"/>
            <a:ext cx="189007" cy="189012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8033244" y="3540522"/>
            <a:ext cx="3496877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4" name="Text 9"/>
          <p:cNvSpPr/>
          <p:nvPr/>
        </p:nvSpPr>
        <p:spPr>
          <a:xfrm>
            <a:off x="8033244" y="3685778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Answer</a:t>
            </a:r>
            <a:endParaRPr lang="en-US" sz="2100" dirty="0"/>
          </a:p>
        </p:txBody>
      </p:sp>
      <p:sp>
        <p:nvSpPr>
          <p:cNvPr id="15" name="Text 10"/>
          <p:cNvSpPr/>
          <p:nvPr/>
        </p:nvSpPr>
        <p:spPr>
          <a:xfrm>
            <a:off x="8033244" y="4152404"/>
            <a:ext cx="3496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8.0 g/cm</a:t>
            </a:r>
            <a:r>
              <a:rPr lang="en-US" sz="1450" b="1" baseline="3000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450" baseline="30000" dirty="0"/>
          </a:p>
        </p:txBody>
      </p:sp>
      <p:sp>
        <p:nvSpPr>
          <p:cNvPr id="16" name="Text 11"/>
          <p:cNvSpPr/>
          <p:nvPr/>
        </p:nvSpPr>
        <p:spPr>
          <a:xfrm>
            <a:off x="51989" y="4752380"/>
            <a:ext cx="11478132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8000"/>
              </a:lnSpc>
              <a:buNone/>
            </a:pPr>
            <a:r>
              <a:rPr lang="en-US" sz="1450" u="sng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@thelucidstem.com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954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1000</Words>
  <Application>Microsoft Office PowerPoint</Application>
  <PresentationFormat>Widescreen</PresentationFormat>
  <Paragraphs>154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Montserrat</vt:lpstr>
      <vt:lpstr>Marcellus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Rejo Raghuvaran</cp:lastModifiedBy>
  <cp:revision>2</cp:revision>
  <dcterms:created xsi:type="dcterms:W3CDTF">2026-06-11T17:14:53Z</dcterms:created>
  <dcterms:modified xsi:type="dcterms:W3CDTF">2026-06-11T17:18:07Z</dcterms:modified>
</cp:coreProperties>
</file>