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12192000"/>
  <p:embeddedFontLst>
    <p:embeddedFont>
      <p:font typeface="Marcellus" panose="020E0602050203020307" pitchFamily="34" charset="0"/>
      <p:regular r:id="rId16"/>
    </p:embeddedFont>
    <p:embeddedFont>
      <p:font typeface="Montserrat" pitchFamily="2" charset="0"/>
      <p:regular r:id="rId17"/>
      <p:bold r:id="rId18"/>
      <p:italic r:id="rId19"/>
      <p:boldItalic r:id="rId20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D9C985-C7EA-49B6-AC4D-CF192840AD67}" v="1" dt="2026-06-16T09:08:54.4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88" d="100"/>
          <a:sy n="88" d="100"/>
        </p:scale>
        <p:origin x="228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jo Raghuvaran" userId="87e0880df704d4cf" providerId="LiveId" clId="{E4ABF6C9-B9C4-43EA-9781-DF14E0D3CD93}"/>
    <pc:docChg chg="delSld">
      <pc:chgData name="Rejo Raghuvaran" userId="87e0880df704d4cf" providerId="LiveId" clId="{E4ABF6C9-B9C4-43EA-9781-DF14E0D3CD93}" dt="2026-06-16T11:48:11.429" v="0" actId="47"/>
      <pc:docMkLst>
        <pc:docMk/>
      </pc:docMkLst>
      <pc:sldChg chg="del">
        <pc:chgData name="Rejo Raghuvaran" userId="87e0880df704d4cf" providerId="LiveId" clId="{E4ABF6C9-B9C4-43EA-9781-DF14E0D3CD93}" dt="2026-06-16T11:48:11.429" v="0" actId="47"/>
        <pc:sldMkLst>
          <pc:docMk/>
          <pc:sldMk cId="0" sldId="25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322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master 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574" y="1117600"/>
            <a:ext cx="6695015" cy="618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37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Topic: Distance-Time Graphs</a:t>
            </a:r>
            <a:endParaRPr lang="en-US" sz="3700" dirty="0"/>
          </a:p>
        </p:txBody>
      </p:sp>
      <p:sp>
        <p:nvSpPr>
          <p:cNvPr id="3" name="Text 1"/>
          <p:cNvSpPr/>
          <p:nvPr/>
        </p:nvSpPr>
        <p:spPr>
          <a:xfrm>
            <a:off x="661574" y="2066429"/>
            <a:ext cx="11478132" cy="215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By the end of this lesson, you will be able to: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661574" y="2467471"/>
            <a:ext cx="330688" cy="21500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arcellus Light" pitchFamily="34" charset="0"/>
                <a:ea typeface="Marcellus Light" pitchFamily="34" charset="-122"/>
                <a:cs typeface="Marcellus Light" pitchFamily="34" charset="-120"/>
              </a:rPr>
              <a:t>01</a:t>
            </a:r>
            <a:endParaRPr lang="en-US" sz="1300" dirty="0"/>
          </a:p>
        </p:txBody>
      </p:sp>
      <p:sp>
        <p:nvSpPr>
          <p:cNvPr id="5" name="Shape 3"/>
          <p:cNvSpPr/>
          <p:nvPr/>
        </p:nvSpPr>
        <p:spPr>
          <a:xfrm>
            <a:off x="661574" y="2737743"/>
            <a:ext cx="5351626" cy="19050"/>
          </a:xfrm>
          <a:prstGeom prst="rect">
            <a:avLst/>
          </a:prstGeom>
          <a:solidFill>
            <a:srgbClr val="FF954F"/>
          </a:solidFill>
          <a:ln/>
        </p:spPr>
      </p:sp>
      <p:sp>
        <p:nvSpPr>
          <p:cNvPr id="6" name="Text 4"/>
          <p:cNvSpPr/>
          <p:nvPr/>
        </p:nvSpPr>
        <p:spPr>
          <a:xfrm>
            <a:off x="661574" y="2858492"/>
            <a:ext cx="2377420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Read the Shape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661574" y="3266678"/>
            <a:ext cx="5351626" cy="43001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State what a horizontal, sloped, and curved section of a distance-time graph shows about an object's motion.</a:t>
            </a:r>
            <a:endParaRPr lang="en-US" sz="1300" dirty="0"/>
          </a:p>
        </p:txBody>
      </p:sp>
      <p:sp>
        <p:nvSpPr>
          <p:cNvPr id="8" name="Text 6"/>
          <p:cNvSpPr/>
          <p:nvPr/>
        </p:nvSpPr>
        <p:spPr>
          <a:xfrm>
            <a:off x="6178495" y="2467471"/>
            <a:ext cx="330688" cy="21500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arcellus Light" pitchFamily="34" charset="0"/>
                <a:ea typeface="Marcellus Light" pitchFamily="34" charset="-122"/>
                <a:cs typeface="Marcellus Light" pitchFamily="34" charset="-120"/>
              </a:rPr>
              <a:t>02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6178495" y="2737743"/>
            <a:ext cx="5351626" cy="19050"/>
          </a:xfrm>
          <a:prstGeom prst="rect">
            <a:avLst/>
          </a:prstGeom>
          <a:solidFill>
            <a:srgbClr val="FF954F"/>
          </a:solidFill>
          <a:ln/>
        </p:spPr>
      </p:sp>
      <p:sp>
        <p:nvSpPr>
          <p:cNvPr id="10" name="Text 8"/>
          <p:cNvSpPr/>
          <p:nvPr/>
        </p:nvSpPr>
        <p:spPr>
          <a:xfrm>
            <a:off x="6178495" y="2858492"/>
            <a:ext cx="2377420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Gradient = Speed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6178495" y="3266678"/>
            <a:ext cx="5351626" cy="43001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Recognise that the steepness (gradient) of a distance-time graph directly represents the speed of the object.</a:t>
            </a:r>
            <a:endParaRPr lang="en-US" sz="1300" dirty="0"/>
          </a:p>
        </p:txBody>
      </p:sp>
      <p:sp>
        <p:nvSpPr>
          <p:cNvPr id="12" name="Text 10"/>
          <p:cNvSpPr/>
          <p:nvPr/>
        </p:nvSpPr>
        <p:spPr>
          <a:xfrm>
            <a:off x="661574" y="3986014"/>
            <a:ext cx="330688" cy="21500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arcellus Light" pitchFamily="34" charset="0"/>
                <a:ea typeface="Marcellus Light" pitchFamily="34" charset="-122"/>
                <a:cs typeface="Marcellus Light" pitchFamily="34" charset="-120"/>
              </a:rPr>
              <a:t>03</a:t>
            </a:r>
            <a:endParaRPr lang="en-US" sz="1300" dirty="0"/>
          </a:p>
        </p:txBody>
      </p:sp>
      <p:sp>
        <p:nvSpPr>
          <p:cNvPr id="13" name="Shape 11"/>
          <p:cNvSpPr/>
          <p:nvPr/>
        </p:nvSpPr>
        <p:spPr>
          <a:xfrm>
            <a:off x="661574" y="4256286"/>
            <a:ext cx="5351626" cy="19050"/>
          </a:xfrm>
          <a:prstGeom prst="rect">
            <a:avLst/>
          </a:prstGeom>
          <a:solidFill>
            <a:srgbClr val="FF954F"/>
          </a:solidFill>
          <a:ln/>
        </p:spPr>
      </p:sp>
      <p:sp>
        <p:nvSpPr>
          <p:cNvPr id="14" name="Text 12"/>
          <p:cNvSpPr/>
          <p:nvPr/>
        </p:nvSpPr>
        <p:spPr>
          <a:xfrm>
            <a:off x="661574" y="4377035"/>
            <a:ext cx="2377420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Calculate Speed</a:t>
            </a:r>
            <a:endParaRPr lang="en-US" sz="1850" dirty="0"/>
          </a:p>
        </p:txBody>
      </p:sp>
      <p:sp>
        <p:nvSpPr>
          <p:cNvPr id="15" name="Text 13"/>
          <p:cNvSpPr/>
          <p:nvPr/>
        </p:nvSpPr>
        <p:spPr>
          <a:xfrm>
            <a:off x="661574" y="4785221"/>
            <a:ext cx="5351626" cy="43001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Calculate speed from a distance-time graph by drawing a large gradient triangle and applying Speed = Distance / Time.</a:t>
            </a:r>
            <a:endParaRPr lang="en-US" sz="1300" dirty="0"/>
          </a:p>
        </p:txBody>
      </p:sp>
      <p:sp>
        <p:nvSpPr>
          <p:cNvPr id="16" name="Text 14"/>
          <p:cNvSpPr/>
          <p:nvPr/>
        </p:nvSpPr>
        <p:spPr>
          <a:xfrm>
            <a:off x="6178495" y="3986014"/>
            <a:ext cx="330688" cy="21500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arcellus Light" pitchFamily="34" charset="0"/>
                <a:ea typeface="Marcellus Light" pitchFamily="34" charset="-122"/>
                <a:cs typeface="Marcellus Light" pitchFamily="34" charset="-120"/>
              </a:rPr>
              <a:t>04</a:t>
            </a:r>
            <a:endParaRPr lang="en-US" sz="1300" dirty="0"/>
          </a:p>
        </p:txBody>
      </p:sp>
      <p:sp>
        <p:nvSpPr>
          <p:cNvPr id="17" name="Shape 15"/>
          <p:cNvSpPr/>
          <p:nvPr/>
        </p:nvSpPr>
        <p:spPr>
          <a:xfrm>
            <a:off x="6178495" y="4256286"/>
            <a:ext cx="5351626" cy="19050"/>
          </a:xfrm>
          <a:prstGeom prst="rect">
            <a:avLst/>
          </a:prstGeom>
          <a:solidFill>
            <a:srgbClr val="FF954F"/>
          </a:solidFill>
          <a:ln/>
        </p:spPr>
      </p:sp>
      <p:sp>
        <p:nvSpPr>
          <p:cNvPr id="18" name="Text 16"/>
          <p:cNvSpPr/>
          <p:nvPr/>
        </p:nvSpPr>
        <p:spPr>
          <a:xfrm>
            <a:off x="6178495" y="4377035"/>
            <a:ext cx="2377420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Sketch &amp; Distinguish</a:t>
            </a:r>
            <a:endParaRPr lang="en-US" sz="1850" dirty="0"/>
          </a:p>
        </p:txBody>
      </p:sp>
      <p:sp>
        <p:nvSpPr>
          <p:cNvPr id="19" name="Text 17"/>
          <p:cNvSpPr/>
          <p:nvPr/>
        </p:nvSpPr>
        <p:spPr>
          <a:xfrm>
            <a:off x="6178495" y="4785221"/>
            <a:ext cx="5351626" cy="43001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Sketch a distance-time graph for a described journey and tell it apart from a speed-time graph by reading the axes.</a:t>
            </a:r>
            <a:endParaRPr lang="en-US" sz="1300" dirty="0"/>
          </a:p>
        </p:txBody>
      </p:sp>
      <p:sp>
        <p:nvSpPr>
          <p:cNvPr id="20" name="Text 18"/>
          <p:cNvSpPr/>
          <p:nvPr/>
        </p:nvSpPr>
        <p:spPr>
          <a:xfrm>
            <a:off x="51989" y="5525294"/>
            <a:ext cx="11478132" cy="215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08000"/>
              </a:lnSpc>
              <a:buNone/>
            </a:pPr>
            <a:r>
              <a:rPr lang="en-US" sz="1300" i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@thelucidstem.com</a:t>
            </a:r>
            <a:endParaRPr lang="en-US" sz="13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574" y="1437481"/>
            <a:ext cx="5364524" cy="618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37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Round 2: Answers</a:t>
            </a:r>
            <a:endParaRPr lang="en-US" sz="3700" dirty="0"/>
          </a:p>
        </p:txBody>
      </p:sp>
      <p:sp>
        <p:nvSpPr>
          <p:cNvPr id="3" name="Shape 1"/>
          <p:cNvSpPr/>
          <p:nvPr/>
        </p:nvSpPr>
        <p:spPr>
          <a:xfrm>
            <a:off x="661574" y="2386310"/>
            <a:ext cx="5351626" cy="1636911"/>
          </a:xfrm>
          <a:prstGeom prst="roundRect">
            <a:avLst>
              <a:gd name="adj" fmla="val 4244"/>
            </a:avLst>
          </a:prstGeom>
          <a:solidFill>
            <a:srgbClr val="FFFFF4"/>
          </a:solidFill>
          <a:ln w="19050">
            <a:solidFill>
              <a:srgbClr val="FFE0CC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845918" y="2570659"/>
            <a:ext cx="2377420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Journey 3 → Graph E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45918" y="2978845"/>
            <a:ext cx="4982939" cy="8600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Graph E is a </a:t>
            </a:r>
            <a:r>
              <a:rPr lang="en-US" sz="13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straight line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confirming constant speed. It is </a:t>
            </a:r>
            <a:r>
              <a:rPr lang="en-US" sz="13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steeper than Graph A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which tells us the speed is greater. A steeper gradient on a distance-time graph always means a faster speed.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6178495" y="2386310"/>
            <a:ext cx="5351626" cy="1636911"/>
          </a:xfrm>
          <a:prstGeom prst="roundRect">
            <a:avLst>
              <a:gd name="adj" fmla="val 4244"/>
            </a:avLst>
          </a:prstGeom>
          <a:solidFill>
            <a:srgbClr val="FFFFF4"/>
          </a:solidFill>
          <a:ln w="19050">
            <a:solidFill>
              <a:srgbClr val="FFE0CC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6362838" y="2570659"/>
            <a:ext cx="2377420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Journey 4 → Graph F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6362838" y="2978845"/>
            <a:ext cx="4982939" cy="64502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Graph F shows a </a:t>
            </a:r>
            <a:r>
              <a:rPr lang="en-US" sz="13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curve that gets progressively steeper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This means the speed is increasing over time. The train is </a:t>
            </a:r>
            <a:r>
              <a:rPr lang="en-US" sz="13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accelerating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away from the station, exactly as described.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661574" y="4209256"/>
            <a:ext cx="10868547" cy="810220"/>
          </a:xfrm>
          <a:prstGeom prst="roundRect">
            <a:avLst>
              <a:gd name="adj" fmla="val 8574"/>
            </a:avLst>
          </a:prstGeom>
          <a:solidFill>
            <a:srgbClr val="B6D6FC"/>
          </a:solidFill>
          <a:ln/>
        </p:spPr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868" y="4423569"/>
            <a:ext cx="206667" cy="165298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1198830" y="4399359"/>
            <a:ext cx="10165996" cy="43001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Compare Graphs A and E: both are straight lines (constant speed), but Graph E has a steeper gradient, meaning a higher speed. This is a favourite comparison question in Cambridge exams.</a:t>
            </a:r>
            <a:endParaRPr lang="en-US" sz="1300" dirty="0"/>
          </a:p>
        </p:txBody>
      </p:sp>
      <p:sp>
        <p:nvSpPr>
          <p:cNvPr id="12" name="Text 9"/>
          <p:cNvSpPr/>
          <p:nvPr/>
        </p:nvSpPr>
        <p:spPr>
          <a:xfrm>
            <a:off x="51989" y="5205512"/>
            <a:ext cx="11478132" cy="215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08000"/>
              </a:lnSpc>
              <a:buNone/>
            </a:pPr>
            <a:r>
              <a:rPr lang="en-US" sz="1300" i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@thelucidstem.com</a:t>
            </a:r>
            <a:endParaRPr lang="en-US" sz="13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215" y="0"/>
            <a:ext cx="480048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1475" y="910034"/>
            <a:ext cx="6786294" cy="556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33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Round 3: Slowing and Returning</a:t>
            </a:r>
            <a:endParaRPr lang="en-US" sz="3350" dirty="0"/>
          </a:p>
        </p:txBody>
      </p:sp>
      <p:sp>
        <p:nvSpPr>
          <p:cNvPr id="4" name="Shape 1"/>
          <p:cNvSpPr/>
          <p:nvPr/>
        </p:nvSpPr>
        <p:spPr>
          <a:xfrm>
            <a:off x="661475" y="1667173"/>
            <a:ext cx="6296860" cy="499269"/>
          </a:xfrm>
          <a:prstGeom prst="roundRect">
            <a:avLst>
              <a:gd name="adj" fmla="val 12522"/>
            </a:avLst>
          </a:prstGeom>
          <a:solidFill>
            <a:srgbClr val="FFD1B3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299" y="1853208"/>
            <a:ext cx="186031" cy="14882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145154" y="1824930"/>
            <a:ext cx="6273941" cy="183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3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Random call is active. Be ready to justify your match!</a:t>
            </a:r>
            <a:endParaRPr lang="en-US" sz="11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1475" y="2317155"/>
            <a:ext cx="6296860" cy="148927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3720610" y="2424311"/>
            <a:ext cx="178589" cy="232172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1</a:t>
            </a:r>
            <a:endParaRPr lang="en-US" sz="1400" dirty="0"/>
          </a:p>
        </p:txBody>
      </p:sp>
      <p:sp>
        <p:nvSpPr>
          <p:cNvPr id="9" name="Text 4"/>
          <p:cNvSpPr/>
          <p:nvPr/>
        </p:nvSpPr>
        <p:spPr>
          <a:xfrm>
            <a:off x="829349" y="2912467"/>
            <a:ext cx="2139698" cy="2782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6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Journey 5</a:t>
            </a:r>
            <a:endParaRPr lang="en-US" sz="1650" dirty="0"/>
          </a:p>
        </p:txBody>
      </p:sp>
      <p:sp>
        <p:nvSpPr>
          <p:cNvPr id="10" name="Text 5"/>
          <p:cNvSpPr/>
          <p:nvPr/>
        </p:nvSpPr>
        <p:spPr>
          <a:xfrm>
            <a:off x="829349" y="3271044"/>
            <a:ext cx="5961112" cy="36750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3000"/>
              </a:lnSpc>
              <a:buNone/>
            </a:pP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runner sets off at a good pace but gradually slows down over time, eventually coming to a complete stop. Their speed decreases steadily until they are at rest.</a:t>
            </a:r>
            <a:endParaRPr lang="en-US" sz="115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475" y="3940373"/>
            <a:ext cx="6296860" cy="1673027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3720610" y="4047530"/>
            <a:ext cx="178589" cy="232172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2</a:t>
            </a:r>
            <a:endParaRPr lang="en-US" sz="1400" dirty="0"/>
          </a:p>
        </p:txBody>
      </p:sp>
      <p:sp>
        <p:nvSpPr>
          <p:cNvPr id="13" name="Text 7"/>
          <p:cNvSpPr/>
          <p:nvPr/>
        </p:nvSpPr>
        <p:spPr>
          <a:xfrm>
            <a:off x="829349" y="4535686"/>
            <a:ext cx="2139698" cy="2782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6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Journey 6</a:t>
            </a:r>
            <a:endParaRPr lang="en-US" sz="1650" dirty="0"/>
          </a:p>
        </p:txBody>
      </p:sp>
      <p:sp>
        <p:nvSpPr>
          <p:cNvPr id="14" name="Text 8"/>
          <p:cNvSpPr/>
          <p:nvPr/>
        </p:nvSpPr>
        <p:spPr>
          <a:xfrm>
            <a:off x="829349" y="4894263"/>
            <a:ext cx="5961112" cy="55125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3000"/>
              </a:lnSpc>
              <a:buNone/>
            </a:pP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child walks to a local shop at a steady pace, then immediately turns around and walks straight back home at the same steady pace. Their distance from home ends at zero.</a:t>
            </a:r>
            <a:endParaRPr lang="en-US" sz="1150" dirty="0"/>
          </a:p>
        </p:txBody>
      </p:sp>
      <p:sp>
        <p:nvSpPr>
          <p:cNvPr id="15" name="Text 9"/>
          <p:cNvSpPr/>
          <p:nvPr/>
        </p:nvSpPr>
        <p:spPr>
          <a:xfrm>
            <a:off x="51890" y="5764113"/>
            <a:ext cx="6906444" cy="183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03000"/>
              </a:lnSpc>
              <a:buNone/>
            </a:pPr>
            <a:r>
              <a:rPr lang="en-US" sz="1150" i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@thelucidstem.com</a:t>
            </a:r>
            <a:endParaRPr lang="en-US" sz="11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574" y="1544935"/>
            <a:ext cx="5364524" cy="618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37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Round 3: Answers</a:t>
            </a:r>
            <a:endParaRPr lang="en-US" sz="3700" dirty="0"/>
          </a:p>
        </p:txBody>
      </p:sp>
      <p:sp>
        <p:nvSpPr>
          <p:cNvPr id="3" name="Shape 1"/>
          <p:cNvSpPr/>
          <p:nvPr/>
        </p:nvSpPr>
        <p:spPr>
          <a:xfrm>
            <a:off x="661574" y="2493764"/>
            <a:ext cx="5351626" cy="1636911"/>
          </a:xfrm>
          <a:prstGeom prst="roundRect">
            <a:avLst>
              <a:gd name="adj" fmla="val 4244"/>
            </a:avLst>
          </a:prstGeom>
          <a:solidFill>
            <a:srgbClr val="FFFFF4"/>
          </a:solidFill>
          <a:ln w="19050">
            <a:solidFill>
              <a:srgbClr val="FFE0CC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845918" y="2678112"/>
            <a:ext cx="2377420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Journey 5 → Graph D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45918" y="3086298"/>
            <a:ext cx="4982939" cy="8600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Graph D shows a </a:t>
            </a:r>
            <a:r>
              <a:rPr lang="en-US" sz="13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curve that gradually flattens out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As the curve becomes less steep, the speed is decreasing. The runner is </a:t>
            </a:r>
            <a:r>
              <a:rPr lang="en-US" sz="13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decelerating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until the flat horizontal end confirms they have stopped completely.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6178495" y="2493764"/>
            <a:ext cx="5351626" cy="1636911"/>
          </a:xfrm>
          <a:prstGeom prst="roundRect">
            <a:avLst>
              <a:gd name="adj" fmla="val 4244"/>
            </a:avLst>
          </a:prstGeom>
          <a:solidFill>
            <a:srgbClr val="FFFFF4"/>
          </a:solidFill>
          <a:ln w="19050">
            <a:solidFill>
              <a:srgbClr val="FFE0CC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6362838" y="2678112"/>
            <a:ext cx="2377420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Journey 6 → Graph B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6362838" y="3086298"/>
            <a:ext cx="4982939" cy="8600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Graph B shows the distance </a:t>
            </a:r>
            <a:r>
              <a:rPr lang="en-US" sz="13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rising then falling back to zero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The distance from home increases as the child walks to the shop, then decreases back to zero as they return. Note: distance from start (not total distance) falls here.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661574" y="4316710"/>
            <a:ext cx="10868547" cy="595213"/>
          </a:xfrm>
          <a:prstGeom prst="roundRect">
            <a:avLst>
              <a:gd name="adj" fmla="val 11670"/>
            </a:avLst>
          </a:prstGeom>
          <a:solidFill>
            <a:srgbClr val="B6FCB8"/>
          </a:solidFill>
          <a:ln/>
        </p:spPr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868" y="4531023"/>
            <a:ext cx="206667" cy="165298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1198830" y="4506813"/>
            <a:ext cx="10775581" cy="215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All six graphs matched. Well done! Now apply this knowledge independently in the exit ticket.</a:t>
            </a:r>
            <a:endParaRPr lang="en-US" sz="1300" dirty="0"/>
          </a:p>
        </p:txBody>
      </p:sp>
      <p:sp>
        <p:nvSpPr>
          <p:cNvPr id="12" name="Text 9"/>
          <p:cNvSpPr/>
          <p:nvPr/>
        </p:nvSpPr>
        <p:spPr>
          <a:xfrm>
            <a:off x="51989" y="5097959"/>
            <a:ext cx="11478132" cy="215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08000"/>
              </a:lnSpc>
              <a:buNone/>
            </a:pPr>
            <a:r>
              <a:rPr lang="en-US" sz="1300" i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@thelucidstem.com</a:t>
            </a:r>
            <a:endParaRPr lang="en-US" sz="13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574" y="747514"/>
            <a:ext cx="5364524" cy="618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37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Prove It.</a:t>
            </a:r>
            <a:endParaRPr lang="en-US" sz="3700" dirty="0"/>
          </a:p>
        </p:txBody>
      </p:sp>
      <p:sp>
        <p:nvSpPr>
          <p:cNvPr id="3" name="Shape 1"/>
          <p:cNvSpPr/>
          <p:nvPr/>
        </p:nvSpPr>
        <p:spPr>
          <a:xfrm>
            <a:off x="661574" y="1709043"/>
            <a:ext cx="988591" cy="271264"/>
          </a:xfrm>
          <a:prstGeom prst="roundRect">
            <a:avLst>
              <a:gd name="adj" fmla="val 20486"/>
            </a:avLst>
          </a:prstGeom>
          <a:solidFill>
            <a:srgbClr val="FFE0CC"/>
          </a:solidFill>
          <a:ln/>
        </p:spPr>
      </p:sp>
      <p:sp>
        <p:nvSpPr>
          <p:cNvPr id="4" name="Text 2"/>
          <p:cNvSpPr/>
          <p:nvPr/>
        </p:nvSpPr>
        <p:spPr>
          <a:xfrm>
            <a:off x="760790" y="1758652"/>
            <a:ext cx="1399743" cy="1720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0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EXIT TICKET</a:t>
            </a:r>
            <a:endParaRPr lang="en-US" sz="1000" dirty="0"/>
          </a:p>
        </p:txBody>
      </p:sp>
      <p:sp>
        <p:nvSpPr>
          <p:cNvPr id="5" name="Shape 3"/>
          <p:cNvSpPr/>
          <p:nvPr/>
        </p:nvSpPr>
        <p:spPr>
          <a:xfrm>
            <a:off x="1732812" y="1696343"/>
            <a:ext cx="1719319" cy="296664"/>
          </a:xfrm>
          <a:prstGeom prst="roundRect">
            <a:avLst>
              <a:gd name="adj" fmla="val 18732"/>
            </a:avLst>
          </a:prstGeom>
          <a:noFill/>
          <a:ln w="12700">
            <a:solidFill>
              <a:srgbClr val="FF954F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844728" y="1758652"/>
            <a:ext cx="2105072" cy="1720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000" dirty="0">
                <a:solidFill>
                  <a:srgbClr val="FF95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INDEPENDENT WORK</a:t>
            </a:r>
            <a:endParaRPr lang="en-US" sz="1000" dirty="0"/>
          </a:p>
        </p:txBody>
      </p:sp>
      <p:sp>
        <p:nvSpPr>
          <p:cNvPr id="7" name="Text 5"/>
          <p:cNvSpPr/>
          <p:nvPr/>
        </p:nvSpPr>
        <p:spPr>
          <a:xfrm>
            <a:off x="661574" y="2179042"/>
            <a:ext cx="11478132" cy="215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Silence in the room. Complete both tasks independently on your mini-whiteboards. You have four minutes.</a:t>
            </a:r>
            <a:endParaRPr lang="en-US" sz="13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574" y="2580084"/>
            <a:ext cx="5351626" cy="2133005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3213317" y="2676426"/>
            <a:ext cx="248041" cy="32246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9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1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845918" y="3260527"/>
            <a:ext cx="2377420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Sketch the Graph</a:t>
            </a:r>
            <a:endParaRPr lang="en-US" sz="1850" dirty="0"/>
          </a:p>
        </p:txBody>
      </p:sp>
      <p:sp>
        <p:nvSpPr>
          <p:cNvPr id="11" name="Text 8"/>
          <p:cNvSpPr/>
          <p:nvPr/>
        </p:nvSpPr>
        <p:spPr>
          <a:xfrm>
            <a:off x="845918" y="3668713"/>
            <a:ext cx="4982939" cy="8600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person </a:t>
            </a:r>
            <a:r>
              <a:rPr lang="en-US" sz="13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walks steadily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to a bus stop. They </a:t>
            </a:r>
            <a:r>
              <a:rPr lang="en-US" sz="13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wait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there for a few minutes. Then they travel on the </a:t>
            </a:r>
            <a:r>
              <a:rPr lang="en-US" sz="13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bus at a faster steady speed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Sketch a single distance-time graph for this complete journey, labelling each section clearly.</a:t>
            </a:r>
            <a:endParaRPr lang="en-US" sz="1300" dirty="0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78495" y="2580084"/>
            <a:ext cx="5351626" cy="2133005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8730238" y="2676426"/>
            <a:ext cx="248041" cy="32246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9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2</a:t>
            </a:r>
            <a:endParaRPr lang="en-US" sz="1950" dirty="0"/>
          </a:p>
        </p:txBody>
      </p:sp>
      <p:sp>
        <p:nvSpPr>
          <p:cNvPr id="14" name="Text 10"/>
          <p:cNvSpPr/>
          <p:nvPr/>
        </p:nvSpPr>
        <p:spPr>
          <a:xfrm>
            <a:off x="6362838" y="3260527"/>
            <a:ext cx="2377420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State the Meaning</a:t>
            </a:r>
            <a:endParaRPr lang="en-US" sz="1850" dirty="0"/>
          </a:p>
        </p:txBody>
      </p:sp>
      <p:sp>
        <p:nvSpPr>
          <p:cNvPr id="15" name="Text 11"/>
          <p:cNvSpPr/>
          <p:nvPr/>
        </p:nvSpPr>
        <p:spPr>
          <a:xfrm>
            <a:off x="6362838" y="3668713"/>
            <a:ext cx="4982939" cy="64502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 one precise sentence, state exactly what a </a:t>
            </a:r>
            <a:r>
              <a:rPr lang="en-US" sz="13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horizontal line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represents on a distance-time graph. Do not confuse this with what it would mean on a speed-time graph.</a:t>
            </a:r>
            <a:endParaRPr lang="en-US" sz="1300" dirty="0"/>
          </a:p>
        </p:txBody>
      </p:sp>
      <p:sp>
        <p:nvSpPr>
          <p:cNvPr id="16" name="Shape 12"/>
          <p:cNvSpPr/>
          <p:nvPr/>
        </p:nvSpPr>
        <p:spPr>
          <a:xfrm>
            <a:off x="661574" y="4899124"/>
            <a:ext cx="10868547" cy="810220"/>
          </a:xfrm>
          <a:prstGeom prst="roundRect">
            <a:avLst>
              <a:gd name="adj" fmla="val 8574"/>
            </a:avLst>
          </a:prstGeom>
          <a:solidFill>
            <a:srgbClr val="B6D6FC"/>
          </a:solidFill>
          <a:ln/>
        </p:spPr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868" y="5113437"/>
            <a:ext cx="206667" cy="165298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1198830" y="5089227"/>
            <a:ext cx="10165996" cy="43001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Expected sketch: a gentle slope upward (walking), a flat horizontal section (waiting), then a steeper slope upward (bus). Three clearly labelled sections.</a:t>
            </a:r>
            <a:endParaRPr lang="en-US" sz="1300" dirty="0"/>
          </a:p>
        </p:txBody>
      </p:sp>
      <p:sp>
        <p:nvSpPr>
          <p:cNvPr id="19" name="Text 14"/>
          <p:cNvSpPr/>
          <p:nvPr/>
        </p:nvSpPr>
        <p:spPr>
          <a:xfrm>
            <a:off x="51989" y="5895380"/>
            <a:ext cx="11478132" cy="215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08000"/>
              </a:lnSpc>
              <a:buNone/>
            </a:pPr>
            <a:r>
              <a:rPr lang="en-US" sz="1300" i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@thelucidstem.com</a:t>
            </a:r>
            <a:endParaRPr lang="en-US" sz="13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B4746BB-1C2F-E0F5-E28D-E33EE6B40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8" y="0"/>
            <a:ext cx="1217116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52307D2-C9D4-1E93-D346-9C8549B49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574" y="1136948"/>
            <a:ext cx="5364524" cy="618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37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The Axes Illusion</a:t>
            </a:r>
            <a:endParaRPr lang="en-US" sz="3700" dirty="0"/>
          </a:p>
        </p:txBody>
      </p:sp>
      <p:sp>
        <p:nvSpPr>
          <p:cNvPr id="3" name="Shape 1"/>
          <p:cNvSpPr/>
          <p:nvPr/>
        </p:nvSpPr>
        <p:spPr>
          <a:xfrm>
            <a:off x="661574" y="2085777"/>
            <a:ext cx="1623476" cy="271264"/>
          </a:xfrm>
          <a:prstGeom prst="roundRect">
            <a:avLst>
              <a:gd name="adj" fmla="val 20486"/>
            </a:avLst>
          </a:prstGeom>
          <a:solidFill>
            <a:srgbClr val="FFE0CC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0790" y="2155230"/>
            <a:ext cx="132255" cy="132259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59124" y="2135386"/>
            <a:ext cx="1836295" cy="1720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0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EXAMINER'S TRAP</a:t>
            </a:r>
            <a:endParaRPr lang="en-US" sz="1000" dirty="0"/>
          </a:p>
        </p:txBody>
      </p:sp>
      <p:sp>
        <p:nvSpPr>
          <p:cNvPr id="6" name="Text 3"/>
          <p:cNvSpPr/>
          <p:nvPr/>
        </p:nvSpPr>
        <p:spPr>
          <a:xfrm>
            <a:off x="661574" y="2543076"/>
            <a:ext cx="10868547" cy="43001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These are the most common mistakes seen in Cambridge IGCSE exam scripts. Read them carefully and commit the corrections to memory.</a:t>
            </a:r>
            <a:endParaRPr lang="en-US" sz="13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2525" y="3159125"/>
            <a:ext cx="3531702" cy="216088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03066" y="3343473"/>
            <a:ext cx="3086817" cy="61793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Trap 1: Horizontal = Constant Speed?</a:t>
            </a:r>
            <a:endParaRPr lang="en-US" sz="1850" dirty="0"/>
          </a:p>
        </p:txBody>
      </p:sp>
      <p:sp>
        <p:nvSpPr>
          <p:cNvPr id="9" name="Text 5"/>
          <p:cNvSpPr/>
          <p:nvPr/>
        </p:nvSpPr>
        <p:spPr>
          <a:xfrm>
            <a:off x="903066" y="4060627"/>
            <a:ext cx="3086817" cy="107503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Wrong.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On a </a:t>
            </a:r>
            <a:r>
              <a:rPr lang="en-US" sz="13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distance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-time graph, a horizontal line means the object is </a:t>
            </a:r>
            <a:r>
              <a:rPr lang="en-US" sz="13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stationary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The distance is not changing at all. Always check the y-axis label first.</a:t>
            </a:r>
            <a:endParaRPr lang="en-US" sz="13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20472" y="3159125"/>
            <a:ext cx="3531702" cy="2160885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4581014" y="3343473"/>
            <a:ext cx="3086817" cy="61793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Trap 2: Steeper = Further Travelled?</a:t>
            </a:r>
            <a:endParaRPr lang="en-US" sz="1850" dirty="0"/>
          </a:p>
        </p:txBody>
      </p:sp>
      <p:sp>
        <p:nvSpPr>
          <p:cNvPr id="12" name="Text 7"/>
          <p:cNvSpPr/>
          <p:nvPr/>
        </p:nvSpPr>
        <p:spPr>
          <a:xfrm>
            <a:off x="4581014" y="4060627"/>
            <a:ext cx="3086817" cy="107503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Wrong.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A steeper line means a </a:t>
            </a:r>
            <a:r>
              <a:rPr lang="en-US" sz="13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faster speed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not a greater distance. Read the y-axis value to determine how far the object has actually travelled.</a:t>
            </a:r>
            <a:endParaRPr lang="en-US" sz="13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98419" y="3159125"/>
            <a:ext cx="3531702" cy="2160885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8258961" y="3343473"/>
            <a:ext cx="3019746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Trap 3: Using a Tiny Triangle</a:t>
            </a:r>
            <a:endParaRPr lang="en-US" sz="1850" dirty="0"/>
          </a:p>
        </p:txBody>
      </p:sp>
      <p:sp>
        <p:nvSpPr>
          <p:cNvPr id="15" name="Text 9"/>
          <p:cNvSpPr/>
          <p:nvPr/>
        </p:nvSpPr>
        <p:spPr>
          <a:xfrm>
            <a:off x="8258961" y="3751659"/>
            <a:ext cx="3086817" cy="107503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Wrong.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Examiners specifically deduct marks for tiny gradient triangles. Your triangle must span </a:t>
            </a:r>
            <a:r>
              <a:rPr lang="en-US" sz="13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at least half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of the straight-line section to gain full marks.</a:t>
            </a:r>
            <a:endParaRPr lang="en-US" sz="1300" dirty="0"/>
          </a:p>
        </p:txBody>
      </p:sp>
      <p:sp>
        <p:nvSpPr>
          <p:cNvPr id="16" name="Text 10"/>
          <p:cNvSpPr/>
          <p:nvPr/>
        </p:nvSpPr>
        <p:spPr>
          <a:xfrm>
            <a:off x="51989" y="5506045"/>
            <a:ext cx="11478132" cy="215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08000"/>
              </a:lnSpc>
              <a:buNone/>
            </a:pPr>
            <a:r>
              <a:rPr lang="en-US" sz="1300" i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@thelucidstem.com</a:t>
            </a:r>
            <a:endParaRPr lang="en-US" sz="13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215" y="0"/>
            <a:ext cx="480048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1475" y="520700"/>
            <a:ext cx="6296860" cy="117435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35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Cooperative Task: Think-Pair-Share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661475" y="1918891"/>
            <a:ext cx="6296860" cy="3982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6000"/>
              </a:lnSpc>
              <a:buNone/>
            </a:pPr>
            <a:r>
              <a:rPr lang="en-US" sz="1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You will match 6 described journeys to 6 distance-time graphs on your sheet. Follow the protocol precisely.</a:t>
            </a:r>
            <a:endParaRPr lang="en-US" sz="12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75" y="2485033"/>
            <a:ext cx="785594" cy="1095375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96291" y="2642096"/>
            <a:ext cx="2258559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Think (4 mins)</a:t>
            </a:r>
            <a:endParaRPr lang="en-US" sz="1750" dirty="0"/>
          </a:p>
        </p:txBody>
      </p:sp>
      <p:sp>
        <p:nvSpPr>
          <p:cNvPr id="7" name="Text 3"/>
          <p:cNvSpPr/>
          <p:nvPr/>
        </p:nvSpPr>
        <p:spPr>
          <a:xfrm>
            <a:off x="1596291" y="3025080"/>
            <a:ext cx="5362044" cy="3982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6000"/>
              </a:lnSpc>
              <a:buNone/>
            </a:pPr>
            <a:r>
              <a:rPr lang="en-US" sz="1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Work alone in silence. Match each journey to a graph and write one word justifying each choice (e.g., "steeper", "horizontal").</a:t>
            </a:r>
            <a:endParaRPr lang="en-US" sz="12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475" y="3580408"/>
            <a:ext cx="785594" cy="1294507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596291" y="3737471"/>
            <a:ext cx="2258559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Pair (6 mins)</a:t>
            </a:r>
            <a:endParaRPr lang="en-US" sz="1750" dirty="0"/>
          </a:p>
        </p:txBody>
      </p:sp>
      <p:sp>
        <p:nvSpPr>
          <p:cNvPr id="10" name="Text 5"/>
          <p:cNvSpPr/>
          <p:nvPr/>
        </p:nvSpPr>
        <p:spPr>
          <a:xfrm>
            <a:off x="1596291" y="4120455"/>
            <a:ext cx="5362044" cy="59739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6000"/>
              </a:lnSpc>
              <a:buNone/>
            </a:pPr>
            <a:r>
              <a:rPr lang="en-US" sz="1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Compare your answers with your partner. Discuss any differences using: </a:t>
            </a:r>
            <a:r>
              <a:rPr lang="en-US" sz="1200" i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"I matched Journey X to Graph Y because..."</a:t>
            </a:r>
            <a:r>
              <a:rPr lang="en-US" sz="1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Reach agreement.</a:t>
            </a:r>
            <a:endParaRPr lang="en-US" sz="12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475" y="4874915"/>
            <a:ext cx="785594" cy="1095375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596291" y="5031978"/>
            <a:ext cx="2258559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Share (4 mins)</a:t>
            </a:r>
            <a:endParaRPr lang="en-US" sz="1750" dirty="0"/>
          </a:p>
        </p:txBody>
      </p:sp>
      <p:sp>
        <p:nvSpPr>
          <p:cNvPr id="13" name="Text 7"/>
          <p:cNvSpPr/>
          <p:nvPr/>
        </p:nvSpPr>
        <p:spPr>
          <a:xfrm>
            <a:off x="1596291" y="5414963"/>
            <a:ext cx="5362044" cy="3982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6000"/>
              </a:lnSpc>
              <a:buNone/>
            </a:pPr>
            <a:r>
              <a:rPr lang="en-US" sz="1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Random call will be used. Be ready to justify your team's match clearly and confidently in front of the class.</a:t>
            </a:r>
            <a:endParaRPr lang="en-US" sz="1200" dirty="0"/>
          </a:p>
        </p:txBody>
      </p:sp>
      <p:sp>
        <p:nvSpPr>
          <p:cNvPr id="14" name="Text 8"/>
          <p:cNvSpPr/>
          <p:nvPr/>
        </p:nvSpPr>
        <p:spPr>
          <a:xfrm>
            <a:off x="51890" y="6138168"/>
            <a:ext cx="6906444" cy="1991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06000"/>
              </a:lnSpc>
              <a:buNone/>
            </a:pPr>
            <a:r>
              <a:rPr lang="en-US" sz="1200" i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@thelucidstem.com</a:t>
            </a:r>
            <a:endParaRPr lang="en-US" sz="1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574" y="663377"/>
            <a:ext cx="3937993" cy="4326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26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The Six Shapes</a:t>
            </a:r>
            <a:endParaRPr lang="en-US" sz="2600" dirty="0"/>
          </a:p>
        </p:txBody>
      </p:sp>
      <p:sp>
        <p:nvSpPr>
          <p:cNvPr id="3" name="Text 1"/>
          <p:cNvSpPr/>
          <p:nvPr/>
        </p:nvSpPr>
        <p:spPr>
          <a:xfrm>
            <a:off x="661574" y="1258094"/>
            <a:ext cx="11478132" cy="12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92000"/>
              </a:lnSpc>
              <a:buNone/>
            </a:pPr>
            <a:r>
              <a:rPr lang="en-US" sz="9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Here are the six distance-time graphs you are matching to the journey descriptions. Study each shape carefully before committing to your answers.</a:t>
            </a:r>
            <a:endParaRPr lang="en-US" sz="9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74" y="1477070"/>
            <a:ext cx="7607903" cy="427950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61574" y="5847655"/>
            <a:ext cx="11478132" cy="12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92000"/>
              </a:lnSpc>
              <a:buNone/>
            </a:pPr>
            <a:r>
              <a:rPr lang="en-US" sz="9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Each shape corresponds to a unique type of motion. Your task is to identify which journey matches which graph, and to explain your reasoning using precise physics vocabulary.</a:t>
            </a:r>
            <a:endParaRPr lang="en-US" sz="900" dirty="0"/>
          </a:p>
        </p:txBody>
      </p:sp>
      <p:sp>
        <p:nvSpPr>
          <p:cNvPr id="6" name="Text 3"/>
          <p:cNvSpPr/>
          <p:nvPr/>
        </p:nvSpPr>
        <p:spPr>
          <a:xfrm>
            <a:off x="51989" y="6066631"/>
            <a:ext cx="11478132" cy="12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92000"/>
              </a:lnSpc>
              <a:buNone/>
            </a:pPr>
            <a:r>
              <a:rPr lang="en-US" sz="900" i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@thelucidstem.com</a:t>
            </a:r>
            <a:endParaRPr lang="en-US" sz="9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0048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3360" y="539452"/>
            <a:ext cx="6897416" cy="587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35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Round 1: Stationary and Steady</a:t>
            </a:r>
            <a:endParaRPr lang="en-US" sz="3550" dirty="0"/>
          </a:p>
        </p:txBody>
      </p:sp>
      <p:sp>
        <p:nvSpPr>
          <p:cNvPr id="4" name="Shape 1"/>
          <p:cNvSpPr/>
          <p:nvPr/>
        </p:nvSpPr>
        <p:spPr>
          <a:xfrm>
            <a:off x="5233360" y="1350466"/>
            <a:ext cx="6296860" cy="546199"/>
          </a:xfrm>
          <a:prstGeom prst="roundRect">
            <a:avLst>
              <a:gd name="adj" fmla="val 12082"/>
            </a:avLst>
          </a:prstGeom>
          <a:solidFill>
            <a:srgbClr val="FFD1B3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0420" y="1548904"/>
            <a:ext cx="196349" cy="15706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743828" y="1524000"/>
            <a:ext cx="6238917" cy="1991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6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Random call is active. Be ready to justify your match!</a:t>
            </a:r>
            <a:endParaRPr lang="en-US" sz="12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33360" y="2064544"/>
            <a:ext cx="6296860" cy="158581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287535" y="2177653"/>
            <a:ext cx="188511" cy="24507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1</a:t>
            </a:r>
            <a:endParaRPr lang="en-US" sz="1450" dirty="0"/>
          </a:p>
        </p:txBody>
      </p:sp>
      <p:sp>
        <p:nvSpPr>
          <p:cNvPr id="9" name="Text 4"/>
          <p:cNvSpPr/>
          <p:nvPr/>
        </p:nvSpPr>
        <p:spPr>
          <a:xfrm>
            <a:off x="5409469" y="2692995"/>
            <a:ext cx="2258559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Journey 1</a:t>
            </a:r>
            <a:endParaRPr lang="en-US" sz="1750" dirty="0"/>
          </a:p>
        </p:txBody>
      </p:sp>
      <p:sp>
        <p:nvSpPr>
          <p:cNvPr id="10" name="Text 5"/>
          <p:cNvSpPr/>
          <p:nvPr/>
        </p:nvSpPr>
        <p:spPr>
          <a:xfrm>
            <a:off x="5409469" y="3075980"/>
            <a:ext cx="5944642" cy="3982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6000"/>
              </a:lnSpc>
              <a:buNone/>
            </a:pPr>
            <a:r>
              <a:rPr lang="en-US" sz="1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car is parked outside a house and does not move for several minutes. Which graph matches this situation?</a:t>
            </a:r>
            <a:endParaRPr lang="en-US" sz="12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33360" y="3799582"/>
            <a:ext cx="6296860" cy="1585813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8287535" y="3912691"/>
            <a:ext cx="188511" cy="24507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2</a:t>
            </a:r>
            <a:endParaRPr lang="en-US" sz="1450" dirty="0"/>
          </a:p>
        </p:txBody>
      </p:sp>
      <p:sp>
        <p:nvSpPr>
          <p:cNvPr id="13" name="Text 7"/>
          <p:cNvSpPr/>
          <p:nvPr/>
        </p:nvSpPr>
        <p:spPr>
          <a:xfrm>
            <a:off x="5409469" y="4428034"/>
            <a:ext cx="2258559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Journey 2</a:t>
            </a:r>
            <a:endParaRPr lang="en-US" sz="1750" dirty="0"/>
          </a:p>
        </p:txBody>
      </p:sp>
      <p:sp>
        <p:nvSpPr>
          <p:cNvPr id="14" name="Text 8"/>
          <p:cNvSpPr/>
          <p:nvPr/>
        </p:nvSpPr>
        <p:spPr>
          <a:xfrm>
            <a:off x="5409469" y="4811018"/>
            <a:ext cx="5944642" cy="3982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6000"/>
              </a:lnSpc>
              <a:buNone/>
            </a:pPr>
            <a:r>
              <a:rPr lang="en-US" sz="1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person walks away from home at a steady, unchanging pace. They do not slow down or speed up. Which graph matches?</a:t>
            </a:r>
            <a:endParaRPr lang="en-US" sz="1200" dirty="0"/>
          </a:p>
        </p:txBody>
      </p:sp>
      <p:sp>
        <p:nvSpPr>
          <p:cNvPr id="15" name="Text 9"/>
          <p:cNvSpPr/>
          <p:nvPr/>
        </p:nvSpPr>
        <p:spPr>
          <a:xfrm>
            <a:off x="5233360" y="5553273"/>
            <a:ext cx="6296860" cy="3982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6000"/>
              </a:lnSpc>
              <a:buNone/>
            </a:pPr>
            <a:r>
              <a:rPr lang="en-US" sz="1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Think carefully about what each graph shape represents before answering. Use precise language in your justification.</a:t>
            </a:r>
            <a:endParaRPr lang="en-US" sz="1200" dirty="0"/>
          </a:p>
        </p:txBody>
      </p:sp>
      <p:sp>
        <p:nvSpPr>
          <p:cNvPr id="16" name="Text 10"/>
          <p:cNvSpPr/>
          <p:nvPr/>
        </p:nvSpPr>
        <p:spPr>
          <a:xfrm>
            <a:off x="4623776" y="6119416"/>
            <a:ext cx="6906444" cy="1991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06000"/>
              </a:lnSpc>
              <a:buNone/>
            </a:pPr>
            <a:r>
              <a:rPr lang="en-US" sz="1200" i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@thelucidstem.com</a:t>
            </a:r>
            <a:endParaRPr lang="en-US" sz="1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574" y="1544935"/>
            <a:ext cx="5364524" cy="618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37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Round 1: Answers</a:t>
            </a:r>
            <a:endParaRPr lang="en-US" sz="3700" dirty="0"/>
          </a:p>
        </p:txBody>
      </p:sp>
      <p:sp>
        <p:nvSpPr>
          <p:cNvPr id="3" name="Shape 1"/>
          <p:cNvSpPr/>
          <p:nvPr/>
        </p:nvSpPr>
        <p:spPr>
          <a:xfrm>
            <a:off x="661574" y="2493764"/>
            <a:ext cx="5351626" cy="1636911"/>
          </a:xfrm>
          <a:prstGeom prst="roundRect">
            <a:avLst>
              <a:gd name="adj" fmla="val 4244"/>
            </a:avLst>
          </a:prstGeom>
          <a:solidFill>
            <a:srgbClr val="FFFFF4"/>
          </a:solidFill>
          <a:ln w="19050">
            <a:solidFill>
              <a:srgbClr val="FFE0CC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845918" y="2678112"/>
            <a:ext cx="2377420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Journey 1 → Graph C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45918" y="3086298"/>
            <a:ext cx="4982939" cy="64502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</a:t>
            </a:r>
            <a:r>
              <a:rPr lang="en-US" sz="13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horizontal line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means the distance from the start is not changing at all. The object is therefore </a:t>
            </a:r>
            <a:r>
              <a:rPr lang="en-US" sz="13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stationary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A parked car perfectly matches this flat, unchanging line.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6178495" y="2493764"/>
            <a:ext cx="5351626" cy="1636911"/>
          </a:xfrm>
          <a:prstGeom prst="roundRect">
            <a:avLst>
              <a:gd name="adj" fmla="val 4244"/>
            </a:avLst>
          </a:prstGeom>
          <a:solidFill>
            <a:srgbClr val="FFFFF4"/>
          </a:solidFill>
          <a:ln w="19050">
            <a:solidFill>
              <a:srgbClr val="FFE0CC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6362838" y="2678112"/>
            <a:ext cx="2377420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Journey 2 → Graph A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6362838" y="3086298"/>
            <a:ext cx="4982939" cy="8600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</a:t>
            </a:r>
            <a:r>
              <a:rPr lang="en-US" sz="13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straight sloped line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means the distance increases by the same amount each second. This represents a </a:t>
            </a:r>
            <a:r>
              <a:rPr lang="en-US" sz="13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constant speed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A person walking steadily away from home fits this exactly.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661574" y="4316710"/>
            <a:ext cx="10868547" cy="595213"/>
          </a:xfrm>
          <a:prstGeom prst="roundRect">
            <a:avLst>
              <a:gd name="adj" fmla="val 11670"/>
            </a:avLst>
          </a:prstGeom>
          <a:solidFill>
            <a:srgbClr val="B6FCB8"/>
          </a:solidFill>
          <a:ln/>
        </p:spPr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868" y="4531023"/>
            <a:ext cx="206667" cy="165298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1198830" y="4506813"/>
            <a:ext cx="10775581" cy="215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Key rule: A horizontal line on a distance-time graph ALWAYS means stationary. Not slow. Not constant speed. Stationary.</a:t>
            </a:r>
            <a:endParaRPr lang="en-US" sz="1300" dirty="0"/>
          </a:p>
        </p:txBody>
      </p:sp>
      <p:sp>
        <p:nvSpPr>
          <p:cNvPr id="12" name="Text 9"/>
          <p:cNvSpPr/>
          <p:nvPr/>
        </p:nvSpPr>
        <p:spPr>
          <a:xfrm>
            <a:off x="51989" y="5097959"/>
            <a:ext cx="11478132" cy="215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08000"/>
              </a:lnSpc>
              <a:buNone/>
            </a:pPr>
            <a:r>
              <a:rPr lang="en-US" sz="1300" i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@thelucidstem.com</a:t>
            </a:r>
            <a:endParaRPr lang="en-US" sz="13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7032" y="0"/>
            <a:ext cx="480048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1475" y="591245"/>
            <a:ext cx="6139701" cy="608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36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Round 2: Faster and Faster</a:t>
            </a:r>
            <a:endParaRPr lang="en-US" sz="3650" dirty="0"/>
          </a:p>
        </p:txBody>
      </p:sp>
      <p:sp>
        <p:nvSpPr>
          <p:cNvPr id="4" name="Shape 1"/>
          <p:cNvSpPr/>
          <p:nvPr/>
        </p:nvSpPr>
        <p:spPr>
          <a:xfrm>
            <a:off x="661475" y="1440061"/>
            <a:ext cx="6296860" cy="579636"/>
          </a:xfrm>
          <a:prstGeom prst="roundRect">
            <a:avLst>
              <a:gd name="adj" fmla="val 11797"/>
            </a:avLst>
          </a:prstGeom>
          <a:solidFill>
            <a:srgbClr val="FFD1B3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190" y="1647130"/>
            <a:ext cx="203493" cy="162719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190397" y="1624905"/>
            <a:ext cx="6214808" cy="2099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700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Random call is active. Be ready to justify your match!</a:t>
            </a:r>
            <a:endParaRPr lang="en-US" sz="12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1475" y="2199977"/>
            <a:ext cx="6296860" cy="186313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3712177" y="2317155"/>
            <a:ext cx="195357" cy="25390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1</a:t>
            </a:r>
            <a:endParaRPr lang="en-US" sz="1500" dirty="0"/>
          </a:p>
        </p:txBody>
      </p:sp>
      <p:sp>
        <p:nvSpPr>
          <p:cNvPr id="9" name="Text 4"/>
          <p:cNvSpPr/>
          <p:nvPr/>
        </p:nvSpPr>
        <p:spPr>
          <a:xfrm>
            <a:off x="843239" y="2851150"/>
            <a:ext cx="2340313" cy="304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Journey 3</a:t>
            </a:r>
            <a:endParaRPr lang="en-US" sz="1800" dirty="0"/>
          </a:p>
        </p:txBody>
      </p:sp>
      <p:sp>
        <p:nvSpPr>
          <p:cNvPr id="10" name="Text 5"/>
          <p:cNvSpPr/>
          <p:nvPr/>
        </p:nvSpPr>
        <p:spPr>
          <a:xfrm>
            <a:off x="843239" y="3251498"/>
            <a:ext cx="5933331" cy="62984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7000"/>
              </a:lnSpc>
              <a:buNone/>
            </a:pPr>
            <a:r>
              <a:rPr lang="en-US" sz="12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cyclist rides away from the start at a steady pace. They are travelling noticeably faster than the walker in Journey 2, but their speed remains constant throughout.</a:t>
            </a:r>
            <a:endParaRPr lang="en-US" sz="125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475" y="4223345"/>
            <a:ext cx="6296860" cy="1653183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3712177" y="4340523"/>
            <a:ext cx="195357" cy="25390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2</a:t>
            </a:r>
            <a:endParaRPr lang="en-US" sz="1500" dirty="0"/>
          </a:p>
        </p:txBody>
      </p:sp>
      <p:sp>
        <p:nvSpPr>
          <p:cNvPr id="13" name="Text 7"/>
          <p:cNvSpPr/>
          <p:nvPr/>
        </p:nvSpPr>
        <p:spPr>
          <a:xfrm>
            <a:off x="843239" y="4874518"/>
            <a:ext cx="2340313" cy="304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Journey 4</a:t>
            </a:r>
            <a:endParaRPr lang="en-US" sz="1800" dirty="0"/>
          </a:p>
        </p:txBody>
      </p:sp>
      <p:sp>
        <p:nvSpPr>
          <p:cNvPr id="14" name="Text 8"/>
          <p:cNvSpPr/>
          <p:nvPr/>
        </p:nvSpPr>
        <p:spPr>
          <a:xfrm>
            <a:off x="843239" y="5274866"/>
            <a:ext cx="5933331" cy="41989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7000"/>
              </a:lnSpc>
              <a:buNone/>
            </a:pPr>
            <a:r>
              <a:rPr lang="en-US" sz="12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train pulls out of a station. It begins very slowly, then gradually picks up speed, moving faster and faster as it accelerates away from the platform.</a:t>
            </a:r>
            <a:endParaRPr lang="en-US" sz="1250" dirty="0"/>
          </a:p>
        </p:txBody>
      </p:sp>
      <p:sp>
        <p:nvSpPr>
          <p:cNvPr id="15" name="Text 9"/>
          <p:cNvSpPr/>
          <p:nvPr/>
        </p:nvSpPr>
        <p:spPr>
          <a:xfrm>
            <a:off x="51890" y="6056809"/>
            <a:ext cx="6906444" cy="2099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07000"/>
              </a:lnSpc>
              <a:buNone/>
            </a:pPr>
            <a:r>
              <a:rPr lang="en-US" sz="1250" i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@thelucidstem.com</a:t>
            </a:r>
            <a:endParaRPr lang="en-US" sz="12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1222</Words>
  <Application>Microsoft Office PowerPoint</Application>
  <PresentationFormat>Widescreen</PresentationFormat>
  <Paragraphs>112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Montserrat</vt:lpstr>
      <vt:lpstr>Arial</vt:lpstr>
      <vt:lpstr>Marcellus Light</vt:lpstr>
      <vt:lpstr>Marcellus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REJO</dc:creator>
  <cp:lastModifiedBy>Rejo Raghuvaran</cp:lastModifiedBy>
  <cp:revision>2</cp:revision>
  <dcterms:created xsi:type="dcterms:W3CDTF">2026-06-16T09:01:12Z</dcterms:created>
  <dcterms:modified xsi:type="dcterms:W3CDTF">2026-06-16T11:48:17Z</dcterms:modified>
</cp:coreProperties>
</file>