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554480"/>
            <a:ext cx="109087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C8A35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CAMBRIDGE IGCSE PHYSICS 0625   ·   1.2   ·   EXTENDED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40080" y="2057400"/>
            <a:ext cx="10908792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AF7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Gradient </a:t>
            </a:r>
            <a:pPr indent="0" marL="0">
              <a:buNone/>
            </a:pPr>
            <a:r>
              <a:rPr lang="en-US" sz="4200" b="1" i="1" dirty="0">
                <a:solidFill>
                  <a:srgbClr val="C8A35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and area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640080" y="3749040"/>
            <a:ext cx="10058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CBD6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a speed-time graph the gradient is the acceleration, and the area under the line is the distance.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640080" y="6217920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200" kern="0" dirty="0">
                <a:solidFill>
                  <a:srgbClr val="C8A35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TheLucidSTEM   ·   Teachers’ Portal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2377440"/>
            <a:ext cx="10908792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600" b="1" dirty="0">
                <a:solidFill>
                  <a:srgbClr val="C8A35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two readings, one line</a:t>
            </a:r>
            <a:endParaRPr lang="en-US" sz="4600" dirty="0"/>
          </a:p>
        </p:txBody>
      </p:sp>
      <p:sp>
        <p:nvSpPr>
          <p:cNvPr id="3" name="Text 1"/>
          <p:cNvSpPr/>
          <p:nvPr/>
        </p:nvSpPr>
        <p:spPr>
          <a:xfrm>
            <a:off x="640080" y="3749040"/>
            <a:ext cx="1090879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i="1" dirty="0">
                <a:solidFill>
                  <a:srgbClr val="CBD6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a speed-time graph the gradient is the acceleration and the area is the distance. Use a large triangle, and split the area.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640080" y="6217920"/>
            <a:ext cx="1090879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spc="200" kern="0" dirty="0">
                <a:solidFill>
                  <a:srgbClr val="C8A35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TheLucidSTEM   ·   created by the TheLucidSTEM team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spc="3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HOOK  ·  MATCH IT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087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do the gradient and area </a:t>
            </a:r>
            <a:pPr algn="l" indent="0" marL="0">
              <a:buNone/>
            </a:pPr>
            <a:r>
              <a:rPr lang="en-US" sz="3200" b="1" i="1" dirty="0">
                <a:solidFill>
                  <a:srgbClr val="B85C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tell us?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40080" y="2286000"/>
            <a:ext cx="10908792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35000"/>
              </a:lnSpc>
              <a:buSzPct val="100000"/>
              <a:buChar char="•"/>
            </a:pPr>
            <a:r>
              <a:rPr lang="en-US" sz="18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Distance from a Speed-Time Graph (Unit 1): shape an area to match a true distance.</a:t>
            </a:r>
            <a:endParaRPr lang="en-US" sz="1800" dirty="0"/>
          </a:p>
          <a:p>
            <a:pPr marL="342900" indent="-342900">
              <a:lnSpc>
                <a:spcPct val="135000"/>
              </a:lnSpc>
              <a:buSzPct val="100000"/>
              <a:buChar char="•"/>
            </a:pPr>
            <a:r>
              <a:rPr lang="en-US" sz="18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Acceleration from a Velocity-Time Line for the gradient side.</a:t>
            </a:r>
            <a:endParaRPr lang="en-US" sz="1800" dirty="0"/>
          </a:p>
          <a:p>
            <a:pPr marL="342900" indent="-342900">
              <a:lnSpc>
                <a:spcPct val="135000"/>
              </a:lnSpc>
              <a:buSzPct val="100000"/>
              <a:buChar char="•"/>
            </a:pPr>
            <a:r>
              <a:rPr lang="en-US" sz="18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Predict: which reading gives the acceleration, and which gives the distance?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616952" y="6400800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  /  Gradient and area  /  1.2 Extended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spc="3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CORE MODEL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087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Two readings from </a:t>
            </a:r>
            <a:pPr algn="l" indent="0" marL="0">
              <a:buNone/>
            </a:pPr>
            <a:r>
              <a:rPr lang="en-US" sz="3200" b="1" i="1" dirty="0">
                <a:solidFill>
                  <a:srgbClr val="2D5F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line</a:t>
            </a:r>
            <a:endParaRPr lang="en-US" sz="3200" dirty="0"/>
          </a:p>
        </p:txBody>
      </p:sp>
      <p:pic>
        <p:nvPicPr>
          <p:cNvPr id="4" name="Image 0" descr="Left: gradient triangle gives acceleration. Right: area gives distance.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05356" y="1828800"/>
            <a:ext cx="8778240" cy="4011014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5852160"/>
            <a:ext cx="109087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50" i="1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Gradient = acceleration (a = Δv ÷ Δt).   Area = distance.</a:t>
            </a:r>
            <a:endParaRPr lang="en-US" sz="1450" dirty="0"/>
          </a:p>
        </p:txBody>
      </p:sp>
      <p:sp>
        <p:nvSpPr>
          <p:cNvPr id="6" name="Text 3"/>
          <p:cNvSpPr/>
          <p:nvPr/>
        </p:nvSpPr>
        <p:spPr>
          <a:xfrm>
            <a:off x="7616952" y="6400800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  /  Gradient and area  /  1.2 Extended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spc="3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FIRST READING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087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Gradient = </a:t>
            </a:r>
            <a:pPr algn="l" indent="0" marL="0">
              <a:buNone/>
            </a:pPr>
            <a:r>
              <a:rPr lang="en-US" sz="3200" b="1" i="1" dirty="0">
                <a:solidFill>
                  <a:srgbClr val="2D5F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acceleration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40080" y="2286000"/>
            <a:ext cx="10908792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18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a large triangle that spans most of the line.</a:t>
            </a:r>
            <a:endParaRPr lang="en-US" sz="1800" dirty="0"/>
          </a:p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18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= Δv ÷ Δt, in m/s². Example: 24 ÷ 8 = 3 m/s².</a:t>
            </a:r>
            <a:endParaRPr lang="en-US" sz="1800" dirty="0"/>
          </a:p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18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line sloping down has a negative gradient: a deceleration.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616952" y="6400800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  /  Gradient and area  /  1.2 Extended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spc="3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SECOND READING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087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Area = </a:t>
            </a:r>
            <a:pPr algn="l" indent="0" marL="0">
              <a:buNone/>
            </a:pPr>
            <a:r>
              <a:rPr lang="en-US" sz="3200" b="1" i="1" dirty="0">
                <a:solidFill>
                  <a:srgbClr val="2D5F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distance</a:t>
            </a:r>
            <a:endParaRPr lang="en-US" sz="3200" dirty="0"/>
          </a:p>
        </p:txBody>
      </p:sp>
      <p:pic>
        <p:nvPicPr>
          <p:cNvPr id="4" name="Image 0" descr="Area split into a triangle, a rectangle and a triangle, summing to 120 m.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874520"/>
            <a:ext cx="5943600" cy="3306751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949440" y="2468880"/>
            <a:ext cx="457200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Split the area into simple shapes.</a:t>
            </a:r>
            <a:endParaRPr lang="en-US" sz="16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 each: triangles (½ × base × height) and the rectangle.</a:t>
            </a:r>
            <a:endParaRPr lang="en-US" sz="16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them: 24 + 72 + 24 = 120 m.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7616952" y="6400800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  /  Gradient and area  /  1.2 Extended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spc="3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PUT IT TOGETHER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087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graph, </a:t>
            </a:r>
            <a:pPr algn="l" indent="0" marL="0">
              <a:buNone/>
            </a:pPr>
            <a:r>
              <a:rPr lang="en-US" sz="3200" b="1" i="1" dirty="0">
                <a:solidFill>
                  <a:srgbClr val="2D5F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three answers</a:t>
            </a:r>
            <a:endParaRPr lang="en-US" sz="3200" dirty="0"/>
          </a:p>
        </p:txBody>
      </p:sp>
      <p:pic>
        <p:nvPicPr>
          <p:cNvPr id="4" name="Image 0" descr="A speed-time journey rising to 16 m/s, holding, then falling to rest.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920240"/>
            <a:ext cx="5669280" cy="3429374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675120" y="2560320"/>
            <a:ext cx="484632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Acceleration (0 to 4 s): 16 ÷ 4 = 4 m/s².</a:t>
            </a:r>
            <a:endParaRPr lang="en-US" sz="16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Distance: 32 + 96 + 32 = 160 m.</a:t>
            </a:r>
            <a:endParaRPr lang="en-US" sz="16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6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Deceleration (10 to 14 s): 16 ÷ 4 = 4 m/s².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7616952" y="6400800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06  /  Gradient and area  /  1.2 Extended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spc="3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COOPERATIVE PRACTICE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087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Pairs Check, then a </a:t>
            </a:r>
            <a:pPr algn="l" indent="0" marL="0">
              <a:buNone/>
            </a:pPr>
            <a:r>
              <a:rPr lang="en-US" sz="3200" b="1" i="1" dirty="0">
                <a:solidFill>
                  <a:srgbClr val="2D5F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Gallery Walk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640080" y="2011680"/>
            <a:ext cx="5257800" cy="1371600"/>
          </a:xfrm>
          <a:prstGeom prst="roundRect">
            <a:avLst>
              <a:gd name="adj" fmla="val 4000"/>
            </a:avLst>
          </a:prstGeom>
          <a:solidFill>
            <a:srgbClr val="F2EDE3"/>
          </a:solidFill>
          <a:ln w="15240">
            <a:solidFill>
              <a:srgbClr val="2D5F3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2157984"/>
            <a:ext cx="4800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500" b="1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 Solve and coach</a:t>
            </a:r>
            <a:endParaRPr lang="en-US" sz="1500" dirty="0"/>
          </a:p>
          <a:p>
            <a:pPr indent="0" marL="0">
              <a:lnSpc>
                <a:spcPct val="108000"/>
              </a:lnSpc>
              <a:buNone/>
            </a:pPr>
            <a:r>
              <a:rPr lang="en-US" sz="130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partner solves aloud; the other coaches and checks.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6172200" y="2011680"/>
            <a:ext cx="5257800" cy="1371600"/>
          </a:xfrm>
          <a:prstGeom prst="roundRect">
            <a:avLst>
              <a:gd name="adj" fmla="val 4000"/>
            </a:avLst>
          </a:prstGeom>
          <a:solidFill>
            <a:srgbClr val="F2EDE3"/>
          </a:solidFill>
          <a:ln w="15240">
            <a:solidFill>
              <a:srgbClr val="2D5F3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0" y="2157984"/>
            <a:ext cx="4800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500" b="1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 Swap</a:t>
            </a:r>
            <a:endParaRPr lang="en-US" sz="1500" dirty="0"/>
          </a:p>
          <a:p>
            <a:pPr indent="0" marL="0">
              <a:lnSpc>
                <a:spcPct val="108000"/>
              </a:lnSpc>
              <a:buNone/>
            </a:pPr>
            <a:r>
              <a:rPr lang="en-US" sz="130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 roles for the next problem.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640080" y="3611880"/>
            <a:ext cx="5257800" cy="1371600"/>
          </a:xfrm>
          <a:prstGeom prst="roundRect">
            <a:avLst>
              <a:gd name="adj" fmla="val 4000"/>
            </a:avLst>
          </a:prstGeom>
          <a:solidFill>
            <a:srgbClr val="F2EDE3"/>
          </a:solidFill>
          <a:ln w="15240">
            <a:solidFill>
              <a:srgbClr val="2D5F3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68680" y="3758184"/>
            <a:ext cx="4800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500" b="1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 Check as four</a:t>
            </a:r>
            <a:endParaRPr lang="en-US" sz="1500" dirty="0"/>
          </a:p>
          <a:p>
            <a:pPr indent="0" marL="0">
              <a:lnSpc>
                <a:spcPct val="108000"/>
              </a:lnSpc>
              <a:buNone/>
            </a:pPr>
            <a:r>
              <a:rPr lang="en-US" sz="130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 two problems, the two pairs compare answers.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6172200" y="3611880"/>
            <a:ext cx="5257800" cy="1371600"/>
          </a:xfrm>
          <a:prstGeom prst="roundRect">
            <a:avLst>
              <a:gd name="adj" fmla="val 4000"/>
            </a:avLst>
          </a:prstGeom>
          <a:solidFill>
            <a:srgbClr val="F2EDE3"/>
          </a:solidFill>
          <a:ln w="15240">
            <a:solidFill>
              <a:srgbClr val="2D5F3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400800" y="3758184"/>
            <a:ext cx="4800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500" b="1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 Gallery Walk</a:t>
            </a:r>
            <a:endParaRPr lang="en-US" sz="1500" dirty="0"/>
          </a:p>
          <a:p>
            <a:pPr indent="0" marL="0">
              <a:lnSpc>
                <a:spcPct val="108000"/>
              </a:lnSpc>
              <a:buNone/>
            </a:pPr>
            <a:r>
              <a:rPr lang="en-US" sz="130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Display one solution; walk the room; leave a star and a question.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40080" y="5074920"/>
            <a:ext cx="109087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 set, gallery task, sentence stems, teacher script and answer key: see the activity in this bundle.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7616952" y="6400800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07  /  Gradient and area  /  1.2 Extended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spc="300" kern="0" dirty="0">
                <a:solidFill>
                  <a:srgbClr val="B85C3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EXAMINER TRAPS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087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Four traps to </a:t>
            </a:r>
            <a:pPr algn="l" indent="0" marL="0">
              <a:buNone/>
            </a:pPr>
            <a:r>
              <a:rPr lang="en-US" sz="3200" b="1" i="1" dirty="0">
                <a:solidFill>
                  <a:srgbClr val="B85C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avoid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640080" y="2011680"/>
            <a:ext cx="5148072" cy="1463040"/>
          </a:xfrm>
          <a:prstGeom prst="roundRect">
            <a:avLst>
              <a:gd name="adj" fmla="val 3750"/>
            </a:avLst>
          </a:prstGeom>
          <a:solidFill>
            <a:srgbClr val="F2EDE3"/>
          </a:solidFill>
          <a:ln w="12700">
            <a:solidFill>
              <a:srgbClr val="E5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2176272"/>
            <a:ext cx="4690872" cy="11338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550" b="1" dirty="0">
                <a:solidFill>
                  <a:srgbClr val="B8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Gradient from two close points</a:t>
            </a:r>
            <a:endParaRPr lang="en-US" sz="15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a large triangle and give the unit m/s².</a:t>
            </a:r>
            <a:endParaRPr lang="en-US" sz="1550" dirty="0"/>
          </a:p>
        </p:txBody>
      </p:sp>
      <p:sp>
        <p:nvSpPr>
          <p:cNvPr id="6" name="Shape 4"/>
          <p:cNvSpPr/>
          <p:nvPr/>
        </p:nvSpPr>
        <p:spPr>
          <a:xfrm>
            <a:off x="6400800" y="2011680"/>
            <a:ext cx="5148072" cy="1463040"/>
          </a:xfrm>
          <a:prstGeom prst="roundRect">
            <a:avLst>
              <a:gd name="adj" fmla="val 3750"/>
            </a:avLst>
          </a:prstGeom>
          <a:solidFill>
            <a:srgbClr val="F2EDE3"/>
          </a:solidFill>
          <a:ln w="12700">
            <a:solidFill>
              <a:srgbClr val="E5DDD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629400" y="2176272"/>
            <a:ext cx="4690872" cy="11338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550" b="1" dirty="0">
                <a:solidFill>
                  <a:srgbClr val="B8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Area read as the speed</a:t>
            </a:r>
            <a:endParaRPr lang="en-US" sz="15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area is the distance, not the speed.</a:t>
            </a:r>
            <a:endParaRPr lang="en-US" sz="1550" dirty="0"/>
          </a:p>
        </p:txBody>
      </p:sp>
      <p:sp>
        <p:nvSpPr>
          <p:cNvPr id="8" name="Shape 6"/>
          <p:cNvSpPr/>
          <p:nvPr/>
        </p:nvSpPr>
        <p:spPr>
          <a:xfrm>
            <a:off x="640080" y="3657600"/>
            <a:ext cx="5148072" cy="1463040"/>
          </a:xfrm>
          <a:prstGeom prst="roundRect">
            <a:avLst>
              <a:gd name="adj" fmla="val 3750"/>
            </a:avLst>
          </a:prstGeom>
          <a:solidFill>
            <a:srgbClr val="F2EDE3"/>
          </a:solidFill>
          <a:ln w="12700">
            <a:solidFill>
              <a:srgbClr val="E5DDD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68680" y="3822192"/>
            <a:ext cx="4690872" cy="11338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550" b="1" dirty="0">
                <a:solidFill>
                  <a:srgbClr val="B8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splitting the area</a:t>
            </a:r>
            <a:endParaRPr lang="en-US" sz="15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Split into a triangle and a rectangle, then add.</a:t>
            </a:r>
            <a:endParaRPr lang="en-US" sz="1550" dirty="0"/>
          </a:p>
        </p:txBody>
      </p:sp>
      <p:sp>
        <p:nvSpPr>
          <p:cNvPr id="10" name="Shape 8"/>
          <p:cNvSpPr/>
          <p:nvPr/>
        </p:nvSpPr>
        <p:spPr>
          <a:xfrm>
            <a:off x="6400800" y="3657600"/>
            <a:ext cx="5148072" cy="1463040"/>
          </a:xfrm>
          <a:prstGeom prst="roundRect">
            <a:avLst>
              <a:gd name="adj" fmla="val 3750"/>
            </a:avLst>
          </a:prstGeom>
          <a:solidFill>
            <a:srgbClr val="F2EDE3"/>
          </a:solidFill>
          <a:ln w="12700">
            <a:solidFill>
              <a:srgbClr val="E5DDD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629400" y="3822192"/>
            <a:ext cx="4690872" cy="11338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550" b="1" dirty="0">
                <a:solidFill>
                  <a:srgbClr val="B8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Forgetting deceleration is negative</a:t>
            </a:r>
            <a:endParaRPr lang="en-US" sz="15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downward slope is a negative gradient.</a:t>
            </a:r>
            <a:endParaRPr lang="en-US" sz="1550" dirty="0"/>
          </a:p>
        </p:txBody>
      </p:sp>
      <p:sp>
        <p:nvSpPr>
          <p:cNvPr id="12" name="Text 10"/>
          <p:cNvSpPr/>
          <p:nvPr/>
        </p:nvSpPr>
        <p:spPr>
          <a:xfrm>
            <a:off x="7616952" y="6400800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08  /  Gradient and area  /  1.2 Extended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spc="3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PLENARY  ·  EXIT TICKET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087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Show what you </a:t>
            </a:r>
            <a:pPr algn="l" indent="0" marL="0">
              <a:buNone/>
            </a:pPr>
            <a:r>
              <a:rPr lang="en-US" sz="3200" b="1" i="1" dirty="0">
                <a:solidFill>
                  <a:srgbClr val="2D5F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know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640080" y="2103120"/>
            <a:ext cx="10908792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9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car speeds up from rest to 20 m/s in 5 s, holds 20 m/s for 10 s, then stops in 4 s.</a:t>
            </a:r>
            <a:endParaRPr lang="en-US" sz="19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9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Find the acceleration in the first 5 s.</a:t>
            </a:r>
            <a:endParaRPr lang="en-US" sz="19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9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Find the total distance travelled, using the area.</a:t>
            </a:r>
            <a:endParaRPr lang="en-US" sz="1900" dirty="0"/>
          </a:p>
        </p:txBody>
      </p:sp>
      <p:sp>
        <p:nvSpPr>
          <p:cNvPr id="5" name="Text 3"/>
          <p:cNvSpPr/>
          <p:nvPr/>
        </p:nvSpPr>
        <p:spPr>
          <a:xfrm>
            <a:off x="640080" y="4480560"/>
            <a:ext cx="10908792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500" b="1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Self-check: I can ...</a:t>
            </a:r>
            <a:endParaRPr lang="en-US" sz="15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50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 acceleration from a gradient    ·    find distance from an area    ·    handle a deceleration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7616952" y="6400800"/>
            <a:ext cx="4023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09  /  Gradient and area  /  1.2 Extended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Gradient and area (IGCSE 0625, 1.2 Extended)</dc:title>
  <dc:subject>PptxGenJS Presentation</dc:subject>
  <dc:creator>the TheLucidSTEM team</dc:creator>
  <cp:lastModifiedBy>the TheLucidSTEM team</cp:lastModifiedBy>
  <cp:revision>1</cp:revision>
  <dcterms:created xsi:type="dcterms:W3CDTF">2026-06-03T12:01:34Z</dcterms:created>
  <dcterms:modified xsi:type="dcterms:W3CDTF">2026-06-03T12:01:34Z</dcterms:modified>
</cp:coreProperties>
</file>