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Marcellus" panose="020E0602050203020307" pitchFamily="34" charset="0"/>
      <p:regular r:id="rId19"/>
    </p:embeddedFont>
    <p:embeddedFont>
      <p:font typeface="Montserrat" pitchFamily="2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717A35-94A5-43E2-A241-841B2F59AD3E}" v="1" dt="2026-06-16T07:10:09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494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184003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Acceleration of Free Fall, </a:t>
            </a:r>
            <a:r>
              <a:rPr lang="en-US" sz="4250" i="1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3880346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IGCSE Physics 0625 | Core Level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4338638"/>
            <a:ext cx="1872707" cy="335260"/>
          </a:xfrm>
          <a:prstGeom prst="roundRect">
            <a:avLst>
              <a:gd name="adj" fmla="val 18944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87579" y="4407991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6782" y="858441"/>
            <a:ext cx="11478132" cy="2013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2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Q2</a:t>
            </a:r>
            <a:endParaRPr lang="en-US" sz="12150" dirty="0"/>
          </a:p>
        </p:txBody>
      </p:sp>
      <p:sp>
        <p:nvSpPr>
          <p:cNvPr id="3" name="Text 1"/>
          <p:cNvSpPr/>
          <p:nvPr/>
        </p:nvSpPr>
        <p:spPr>
          <a:xfrm>
            <a:off x="3209745" y="3127772"/>
            <a:ext cx="5772105" cy="671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The Vacuum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661574" y="4054673"/>
            <a:ext cx="10868547" cy="624284"/>
          </a:xfrm>
          <a:prstGeom prst="roundRect">
            <a:avLst>
              <a:gd name="adj" fmla="val 12081"/>
            </a:avLst>
          </a:prstGeom>
          <a:solidFill>
            <a:srgbClr val="FFD1B3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56" y="4280694"/>
            <a:ext cx="224427" cy="17948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44966" y="4253012"/>
            <a:ext cx="10715258" cy="227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r>
              <a:rPr lang="en-US" sz="14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 seconds.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61574" y="4870847"/>
            <a:ext cx="10868547" cy="6471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spcAft>
                <a:spcPts val="1500"/>
              </a:spcAft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heavy bowling ball and a light tennis ball are dropped from the exact same height inside a vacuum chamber.</a:t>
            </a:r>
            <a:endParaRPr lang="en-US" sz="14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Which one hits the ground first, and why?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61574" y="5763617"/>
            <a:ext cx="2149223" cy="182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95027"/>
            <a:ext cx="2783215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661574" y="1025922"/>
            <a:ext cx="4956944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The Vacuum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61574" y="1772444"/>
            <a:ext cx="10868547" cy="470198"/>
          </a:xfrm>
          <a:prstGeom prst="roundRect">
            <a:avLst>
              <a:gd name="adj" fmla="val 13507"/>
            </a:avLst>
          </a:prstGeom>
          <a:solidFill>
            <a:srgbClr val="B6FCB8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80" y="1961455"/>
            <a:ext cx="189007" cy="15120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2992" y="1919089"/>
            <a:ext cx="10835508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team get it right?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74" y="2514699"/>
            <a:ext cx="5548273" cy="3144044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3176" y="2751435"/>
            <a:ext cx="3583196" cy="109785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199629" y="2921695"/>
            <a:ext cx="2689852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They land at the same time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8199629" y="3325217"/>
            <a:ext cx="3166487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hit the ground at the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exact same moment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53176" y="3970238"/>
            <a:ext cx="3583196" cy="145167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199629" y="4140498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Reason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8199629" y="4544020"/>
            <a:ext cx="3166487" cy="707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 vacuum there is no air resistance, so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masses fall with the same acceleration, </a:t>
            </a:r>
            <a:r>
              <a:rPr lang="en-US" sz="1150" b="1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Mass does not affect free fall.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61574" y="5976144"/>
            <a:ext cx="1906639" cy="141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6782" y="746224"/>
            <a:ext cx="11478132" cy="2119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Q3</a:t>
            </a:r>
            <a:endParaRPr lang="en-US" sz="12800" dirty="0"/>
          </a:p>
        </p:txBody>
      </p:sp>
      <p:sp>
        <p:nvSpPr>
          <p:cNvPr id="3" name="Text 1"/>
          <p:cNvSpPr/>
          <p:nvPr/>
        </p:nvSpPr>
        <p:spPr>
          <a:xfrm>
            <a:off x="3073918" y="3149104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The Graph</a:t>
            </a:r>
            <a:endParaRPr lang="en-US" sz="4250" dirty="0"/>
          </a:p>
        </p:txBody>
      </p:sp>
      <p:sp>
        <p:nvSpPr>
          <p:cNvPr id="4" name="Shape 2"/>
          <p:cNvSpPr/>
          <p:nvPr/>
        </p:nvSpPr>
        <p:spPr>
          <a:xfrm>
            <a:off x="661574" y="4139009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4381302"/>
            <a:ext cx="236234" cy="1890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5822" y="4356298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 seconds.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Have your mini-whiteboards ready.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574" y="5031879"/>
            <a:ext cx="10868547" cy="5574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 the speed-time graph for an object in free fall.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specifically does the gradient (slope) of this line represent?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574" y="5858570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95809"/>
            <a:ext cx="2375634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61574" y="857250"/>
            <a:ext cx="3532198" cy="918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The Graph</a:t>
            </a:r>
            <a:endParaRPr lang="en-US" sz="2750" dirty="0"/>
          </a:p>
        </p:txBody>
      </p:sp>
      <p:sp>
        <p:nvSpPr>
          <p:cNvPr id="4" name="Shape 2"/>
          <p:cNvSpPr/>
          <p:nvPr/>
        </p:nvSpPr>
        <p:spPr>
          <a:xfrm>
            <a:off x="661574" y="1895376"/>
            <a:ext cx="10868547" cy="336649"/>
          </a:xfrm>
          <a:prstGeom prst="roundRect">
            <a:avLst>
              <a:gd name="adj" fmla="val 15328"/>
            </a:avLst>
          </a:prstGeom>
          <a:solidFill>
            <a:srgbClr val="B6FCB8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04" y="2048867"/>
            <a:ext cx="153488" cy="12283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60721" y="1997869"/>
            <a:ext cx="10956155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team get it right?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08" y="2321818"/>
            <a:ext cx="2901580" cy="290165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61574" y="5313263"/>
            <a:ext cx="5394388" cy="680145"/>
          </a:xfrm>
          <a:prstGeom prst="roundRect">
            <a:avLst>
              <a:gd name="adj" fmla="val 758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97103" y="5448796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Shape of the Graph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797103" y="5726212"/>
            <a:ext cx="512333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straight, diagonal line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starting from zero, showing constant acceleration.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6135732" y="5313263"/>
            <a:ext cx="5394388" cy="680145"/>
          </a:xfrm>
          <a:prstGeom prst="roundRect">
            <a:avLst>
              <a:gd name="adj" fmla="val 758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271262" y="5448796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Gradient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6271262" y="5726212"/>
            <a:ext cx="512333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gradient represents </a:t>
            </a:r>
            <a:r>
              <a:rPr lang="en-US" sz="950" b="1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 acceleration of free fall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(9.8 m/s²).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661574" y="6120011"/>
            <a:ext cx="1662964" cy="105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7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6782" y="550069"/>
            <a:ext cx="11478132" cy="2119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Q4</a:t>
            </a:r>
            <a:endParaRPr lang="en-US" sz="12800" dirty="0"/>
          </a:p>
        </p:txBody>
      </p:sp>
      <p:sp>
        <p:nvSpPr>
          <p:cNvPr id="3" name="Text 1"/>
          <p:cNvSpPr/>
          <p:nvPr/>
        </p:nvSpPr>
        <p:spPr>
          <a:xfrm>
            <a:off x="3073918" y="2952948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4: Calculation</a:t>
            </a:r>
            <a:endParaRPr lang="en-US" sz="4250" dirty="0"/>
          </a:p>
        </p:txBody>
      </p:sp>
      <p:sp>
        <p:nvSpPr>
          <p:cNvPr id="4" name="Shape 2"/>
          <p:cNvSpPr/>
          <p:nvPr/>
        </p:nvSpPr>
        <p:spPr>
          <a:xfrm>
            <a:off x="661574" y="3942854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4185146"/>
            <a:ext cx="236234" cy="1890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5822" y="4160143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574" y="4835723"/>
            <a:ext cx="10868547" cy="949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stone is dropped from a high cliff. Assuming there is no air resistance, calculate the speed of the stone after it has been falling for 3 seconds.</a:t>
            </a:r>
            <a:endParaRPr lang="en-US" sz="145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g = 9.8 m/s²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574" y="6054626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59694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4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574" y="1788517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Calculation</a:t>
            </a:r>
            <a:endParaRPr lang="en-US" sz="4250" dirty="0"/>
          </a:p>
        </p:txBody>
      </p:sp>
      <p:sp>
        <p:nvSpPr>
          <p:cNvPr id="4" name="Shape 2"/>
          <p:cNvSpPr/>
          <p:nvPr/>
        </p:nvSpPr>
        <p:spPr>
          <a:xfrm>
            <a:off x="661574" y="2778423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3020715"/>
            <a:ext cx="236234" cy="1890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5822" y="2995712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team get it right?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574" y="3671292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61574" y="3976588"/>
            <a:ext cx="3496778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9" name="Text 6"/>
          <p:cNvSpPr/>
          <p:nvPr/>
        </p:nvSpPr>
        <p:spPr>
          <a:xfrm>
            <a:off x="661574" y="4121845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Identify the Equation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661574" y="4588470"/>
            <a:ext cx="349677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g t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4347359" y="3671292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347359" y="3976588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3" name="Text 10"/>
          <p:cNvSpPr/>
          <p:nvPr/>
        </p:nvSpPr>
        <p:spPr>
          <a:xfrm>
            <a:off x="4347359" y="4121845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Substitute the Values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4347359" y="4588470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9.8 × 3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033244" y="3671292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8033244" y="3976588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7" name="Text 14"/>
          <p:cNvSpPr/>
          <p:nvPr/>
        </p:nvSpPr>
        <p:spPr>
          <a:xfrm>
            <a:off x="8033244" y="4121845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8033244" y="4588470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29.4 m/s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661574" y="5245100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97892"/>
            <a:ext cx="5500351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61475" y="1463179"/>
            <a:ext cx="6296860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Answer the following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independently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 your mini-whiteboards.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055713"/>
            <a:ext cx="3071835" cy="211970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95299" y="2178149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850581" y="2736056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 </a:t>
            </a:r>
            <a:r>
              <a:rPr lang="en-US" sz="1900" i="1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850581" y="3145730"/>
            <a:ext cx="2693622" cy="8405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the value of the acceleration of free fall on Earth, including the correct unit.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6400" y="2055713"/>
            <a:ext cx="3071934" cy="211970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320324" y="2178149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4075507" y="2736056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Explain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4075507" y="3145730"/>
            <a:ext cx="2693722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one sentence, explain why mass does not affect the acceleration of free fall.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4328517"/>
            <a:ext cx="6296860" cy="1489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707861" y="4450953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850581" y="5008860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</a:t>
            </a:r>
            <a:endParaRPr lang="en-US" sz="1900" dirty="0"/>
          </a:p>
        </p:txBody>
      </p:sp>
      <p:sp>
        <p:nvSpPr>
          <p:cNvPr id="16" name="Text 10"/>
          <p:cNvSpPr/>
          <p:nvPr/>
        </p:nvSpPr>
        <p:spPr>
          <a:xfrm>
            <a:off x="850581" y="5418534"/>
            <a:ext cx="5918647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speed of an object after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seconds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free fall. Use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g 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661475" y="6041033"/>
            <a:ext cx="2068362" cy="168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21804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Hammer and the Feather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5233360" y="2318147"/>
            <a:ext cx="629686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Observe the simulation on the board. A heavy hammer and a light feather are dropped at the exact same moment.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3022104"/>
            <a:ext cx="3053877" cy="1374080"/>
          </a:xfrm>
          <a:prstGeom prst="roundRect">
            <a:avLst>
              <a:gd name="adj" fmla="val 577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41417" y="3230166"/>
            <a:ext cx="2637764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With Air Resistance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441417" y="3696791"/>
            <a:ext cx="2637764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 you predict will happen?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476244" y="3022104"/>
            <a:ext cx="3053976" cy="1374080"/>
          </a:xfrm>
          <a:prstGeom prst="roundRect">
            <a:avLst>
              <a:gd name="adj" fmla="val 577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84301" y="3230166"/>
            <a:ext cx="2637863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 a Vacuum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8684301" y="3696791"/>
            <a:ext cx="2637863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Now remove all the air. What changes?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5233360" y="4585196"/>
            <a:ext cx="6296860" cy="1128415"/>
          </a:xfrm>
          <a:prstGeom prst="roundRect">
            <a:avLst>
              <a:gd name="adj" fmla="val 703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41417" y="479325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Real Question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5441417" y="5259884"/>
            <a:ext cx="588074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truly decides how fast something falls?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5233360" y="5982891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84498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Lesson Objectives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574" y="1013321"/>
            <a:ext cx="7115692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Acceleration of Free Fall, </a:t>
            </a:r>
            <a:r>
              <a:rPr lang="en-US" sz="4250" i="1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</a:t>
            </a:r>
            <a:endParaRPr lang="en-US" sz="4250" dirty="0"/>
          </a:p>
        </p:txBody>
      </p:sp>
      <p:sp>
        <p:nvSpPr>
          <p:cNvPr id="4" name="Text 2"/>
          <p:cNvSpPr/>
          <p:nvPr/>
        </p:nvSpPr>
        <p:spPr>
          <a:xfrm>
            <a:off x="661574" y="2003227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661574" y="2461518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61574" y="2766814"/>
            <a:ext cx="5339720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574" y="2912070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 the value of </a:t>
            </a:r>
            <a:r>
              <a:rPr lang="en-US" sz="2100" i="1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61574" y="3378696"/>
            <a:ext cx="533972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acceleration of free fall near Earth is approximately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9.8 m/s²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(often taken as 10 m/s²).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190301" y="2461518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190301" y="2766814"/>
            <a:ext cx="5339820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190301" y="2912070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 free fall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190301" y="3378696"/>
            <a:ext cx="533982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Describe free fall as motion under gravity alone, with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air resistance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61574" y="4200723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61574" y="4506020"/>
            <a:ext cx="5339720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574" y="4651276"/>
            <a:ext cx="3192383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Explain equal acceleration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661574" y="5117902"/>
            <a:ext cx="533972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masses fall with the exact same acceleration when air resistance is absent.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190301" y="4200723"/>
            <a:ext cx="37801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190301" y="4506020"/>
            <a:ext cx="5339820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9" name="Text 17"/>
          <p:cNvSpPr/>
          <p:nvPr/>
        </p:nvSpPr>
        <p:spPr>
          <a:xfrm>
            <a:off x="6190301" y="4651276"/>
            <a:ext cx="3402126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Interpret and use the graph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6190301" y="5117902"/>
            <a:ext cx="533982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Recognise the speed-time graph as a straight line with gradient equal to </a:t>
            </a: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and use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g t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61574" y="6020197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557907"/>
            <a:ext cx="7558791" cy="695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Motion Under Gravity Alone</a:t>
            </a:r>
            <a:endParaRPr lang="en-US" sz="4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03" y="1734046"/>
            <a:ext cx="6795223" cy="38506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001891" y="1912541"/>
            <a:ext cx="3449551" cy="1142206"/>
          </a:xfrm>
          <a:prstGeom prst="roundRect">
            <a:avLst>
              <a:gd name="adj" fmla="val 6842"/>
            </a:avLst>
          </a:prstGeom>
          <a:solidFill>
            <a:srgbClr val="B6D6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922" y="2166342"/>
            <a:ext cx="232563" cy="1860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606515" y="2123777"/>
            <a:ext cx="265889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fall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motion under gravity alone, with no air resistance.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8001891" y="3260725"/>
            <a:ext cx="3449551" cy="2287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7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Because there is no air resistance,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mass falls with the same acceleration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regardless of size or weight.</a:t>
            </a:r>
            <a:endParaRPr lang="en-US" sz="1450" dirty="0"/>
          </a:p>
          <a:p>
            <a:pPr marL="342900" indent="-342900" algn="l">
              <a:lnSpc>
                <a:spcPct val="107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hammer and a feather dropped in a vacuum land at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exactly the same time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  <a:p>
            <a:pPr marL="342900" indent="-342900" algn="l">
              <a:lnSpc>
                <a:spcPct val="107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acceleration of free fall near Earth: </a:t>
            </a:r>
            <a:r>
              <a:rPr lang="en-US" sz="1450" b="1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9.8 m/s²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746503" y="6052443"/>
            <a:ext cx="2205578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786805"/>
            <a:ext cx="3079177" cy="30792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04220" y="752277"/>
            <a:ext cx="7032151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Because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constant, the speed-time graph of a freely falling object is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perfectly straight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through 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661574" y="4210546"/>
            <a:ext cx="1147813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origin.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4592935"/>
            <a:ext cx="5376728" cy="12081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07829" y="4782046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Gradient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907829" y="5191720"/>
            <a:ext cx="4922317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steepness of the line equals exactly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9.8 m/s²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 value of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3294" y="4592935"/>
            <a:ext cx="5376827" cy="120818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418598" y="4782046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Equation</a:t>
            </a:r>
            <a:endParaRPr lang="en-US" sz="1900" dirty="0"/>
          </a:p>
        </p:txBody>
      </p:sp>
      <p:sp>
        <p:nvSpPr>
          <p:cNvPr id="10" name="Text 5"/>
          <p:cNvSpPr/>
          <p:nvPr/>
        </p:nvSpPr>
        <p:spPr>
          <a:xfrm>
            <a:off x="6418598" y="5191720"/>
            <a:ext cx="4922417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find speed after time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g t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661574" y="6024364"/>
            <a:ext cx="2068362" cy="168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18629"/>
            <a:ext cx="5500351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Examiner's Trap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5233360" y="1483916"/>
            <a:ext cx="6296860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Avoid these three fatal errors in your assessments.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2076450"/>
            <a:ext cx="6315909" cy="12081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79615" y="2265561"/>
            <a:ext cx="354053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</a:t>
            </a: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Heavier objects fall faster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5479615" y="2675235"/>
            <a:ext cx="5861499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 does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change the acceleration of free fall. With no air resistance, all masses fall with the same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3437731"/>
            <a:ext cx="6315909" cy="120818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79615" y="3626842"/>
            <a:ext cx="4221652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</a:t>
            </a: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Gravity makes the feather slow</a:t>
            </a:r>
            <a:endParaRPr lang="en-US" sz="1900" dirty="0"/>
          </a:p>
        </p:txBody>
      </p:sp>
      <p:sp>
        <p:nvSpPr>
          <p:cNvPr id="10" name="Text 5"/>
          <p:cNvSpPr/>
          <p:nvPr/>
        </p:nvSpPr>
        <p:spPr>
          <a:xfrm>
            <a:off x="5479615" y="4036516"/>
            <a:ext cx="5861499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feather falls slowly because of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air resistance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because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different for lighter objects.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4311" y="4799013"/>
            <a:ext cx="6315909" cy="99804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79615" y="4988123"/>
            <a:ext cx="3354601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</a:t>
            </a: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Writing the unit as m/s</a:t>
            </a:r>
            <a:endParaRPr lang="en-US" sz="1900" dirty="0"/>
          </a:p>
        </p:txBody>
      </p:sp>
      <p:sp>
        <p:nvSpPr>
          <p:cNvPr id="13" name="Text 7"/>
          <p:cNvSpPr/>
          <p:nvPr/>
        </p:nvSpPr>
        <p:spPr>
          <a:xfrm>
            <a:off x="5479615" y="5397798"/>
            <a:ext cx="5861499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an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correct unit is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m/s²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never m/s.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5233360" y="6020296"/>
            <a:ext cx="2068362" cy="168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25376"/>
            <a:ext cx="6296860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Numbered Heads Together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61475" y="1844477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661475" y="2073374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2182316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 Your Teams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61475" y="2510929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 into groups of four and number yourselves 1 to 4.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61475" y="2884686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61475" y="3113584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7"/>
          <p:cNvSpPr/>
          <p:nvPr/>
        </p:nvSpPr>
        <p:spPr>
          <a:xfrm>
            <a:off x="661475" y="3222526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Read the Question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61475" y="3551138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free-fall question will appear on the board.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61475" y="3924895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61475" y="4153793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1"/>
          <p:cNvSpPr/>
          <p:nvPr/>
        </p:nvSpPr>
        <p:spPr>
          <a:xfrm>
            <a:off x="661475" y="4262735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Discuss Together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61475" y="4591348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member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must be able to explain the answer fully.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61475" y="4965105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61475" y="5194002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5"/>
          <p:cNvSpPr/>
          <p:nvPr/>
        </p:nvSpPr>
        <p:spPr>
          <a:xfrm>
            <a:off x="661475" y="5302945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Random Recall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61475" y="5631557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number will be called at random. That person answers for the entire team.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61475" y="6061075"/>
            <a:ext cx="1825778" cy="128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8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6782" y="746224"/>
            <a:ext cx="11478132" cy="2119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Q1</a:t>
            </a:r>
            <a:endParaRPr lang="en-US" sz="12800" dirty="0"/>
          </a:p>
        </p:txBody>
      </p:sp>
      <p:sp>
        <p:nvSpPr>
          <p:cNvPr id="3" name="Text 1"/>
          <p:cNvSpPr/>
          <p:nvPr/>
        </p:nvSpPr>
        <p:spPr>
          <a:xfrm>
            <a:off x="3073918" y="3149104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Definition</a:t>
            </a:r>
            <a:endParaRPr lang="en-US" sz="4250" dirty="0"/>
          </a:p>
        </p:txBody>
      </p:sp>
      <p:sp>
        <p:nvSpPr>
          <p:cNvPr id="4" name="Shape 2"/>
          <p:cNvSpPr/>
          <p:nvPr/>
        </p:nvSpPr>
        <p:spPr>
          <a:xfrm>
            <a:off x="661574" y="4139009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4381302"/>
            <a:ext cx="236234" cy="1890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5822" y="4356298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seconds.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574" y="5031879"/>
            <a:ext cx="10868547" cy="5574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the strict physics definition of "free fall"?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the approximate value and correct unit of the acceleration of free fall (</a:t>
            </a: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near Earth?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574" y="5858570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24868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574" y="1753691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Definition</a:t>
            </a:r>
            <a:endParaRPr lang="en-US" sz="4250" dirty="0"/>
          </a:p>
        </p:txBody>
      </p:sp>
      <p:sp>
        <p:nvSpPr>
          <p:cNvPr id="4" name="Shape 2"/>
          <p:cNvSpPr/>
          <p:nvPr/>
        </p:nvSpPr>
        <p:spPr>
          <a:xfrm>
            <a:off x="661574" y="2743597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2985889"/>
            <a:ext cx="236234" cy="1890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5822" y="2960886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team get it right?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61574" y="3636466"/>
            <a:ext cx="5339720" cy="1374080"/>
          </a:xfrm>
          <a:prstGeom prst="roundRect">
            <a:avLst>
              <a:gd name="adj" fmla="val 577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9631" y="384452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Free Fall Defined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869631" y="4311154"/>
            <a:ext cx="4923607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fall is motion under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gravity alone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with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air resistance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190301" y="3636466"/>
            <a:ext cx="5339820" cy="1374080"/>
          </a:xfrm>
          <a:prstGeom prst="roundRect">
            <a:avLst>
              <a:gd name="adj" fmla="val 577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98358" y="384452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Value of </a:t>
            </a:r>
            <a:r>
              <a:rPr lang="en-US" sz="2100" i="1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6398358" y="4311154"/>
            <a:ext cx="4923707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acceleration of free fall is approximately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9.8 m/s²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61574" y="5279827"/>
            <a:ext cx="223008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997</Words>
  <Application>Microsoft Office PowerPoint</Application>
  <PresentationFormat>Widescreen</PresentationFormat>
  <Paragraphs>153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Marcellus</vt:lpstr>
      <vt:lpstr>Marcellus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1</cp:revision>
  <dcterms:created xsi:type="dcterms:W3CDTF">2026-06-11T16:18:12Z</dcterms:created>
  <dcterms:modified xsi:type="dcterms:W3CDTF">2026-06-16T07:10:19Z</dcterms:modified>
</cp:coreProperties>
</file>