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1695" cy="6858000"/>
  <p:notesSz cx="6858000" cy="12191695"/>
  <p:embeddedFontLst>
    <p:embeddedFont>
      <p:font typeface="Marcellus"/>
      <p:regular r:id="rId201314"/>
    </p:embeddedFont>
    <p:embeddedFont>
      <p:font typeface="Montserrat Thin"/>
      <p:regular r:id="rId201315"/>
    </p:embeddedFont>
    <p:embeddedFont>
      <p:font typeface="Montserrat"/>
      <p:regular r:id="rId201316"/>
    </p:embeddedFont>
    <p:embeddedFont>
      <p:font typeface="Montserrat SemiBold"/>
      <p:regular r:id="rId201317"/>
    </p:embeddedFont>
    <p:embeddedFont>
      <p:font typeface="Montserrat Bold"/>
      <p:regular r:id="rId201318"/>
    </p:embeddedFont>
    <p:embeddedFont>
      <p:font typeface="Montserrat Black"/>
      <p:regular r:id="rId201319"/>
    </p:embeddedFont>
    <p:embeddedFont>
      <p:font typeface="Montserrat Light"/>
      <p:regular r:id="rId201320"/>
    </p:embeddedFont>
    <p:embeddedFont>
      <p:font typeface="Montserrat ExtraLight"/>
      <p:regular r:id="rId201321"/>
    </p:embeddedFont>
    <p:embeddedFont>
      <p:font typeface="Montserrat Medium"/>
      <p:regular r:id="rId201322"/>
    </p:embeddedFont>
    <p:embeddedFont>
      <p:font typeface="Montserrat ExtraBold"/>
      <p:regular r:id="rId2013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1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10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11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12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13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14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15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17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2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hyperlink" Target="http://thelucidstem.com" TargetMode="Externa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thelucidstem.com" TargetMode="External"/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4.png"/><Relationship Id="rId5" Type="http://schemas.openxmlformats.org/officeDocument/2006/relationships/image" Target="../media/image-4-5.svg"/><Relationship Id="rId6" Type="http://schemas.openxmlformats.org/officeDocument/2006/relationships/image" Target="../media/image-4-6.png"/><Relationship Id="rId7" Type="http://schemas.openxmlformats.org/officeDocument/2006/relationships/image" Target="../media/image-4-7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6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7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8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9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27593" y="2687836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Motion, End to End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3554016"/>
            <a:ext cx="6296860" cy="616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8000"/>
              </a:lnSpc>
              <a:spcAft>
                <a:spcPts val="14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Cambridge IGCSE Physics 0625 · Applying and Assessing Motion</a:t>
            </a:r>
            <a:endParaRPr lang="en-US" sz="130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444923"/>
            <a:ext cx="835798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494532"/>
            <a:ext cx="1246950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782266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3: Acceleration</a:t>
            </a:r>
            <a:endParaRPr lang="en-US" sz="3700" dirty="0"/>
          </a:p>
        </p:txBody>
      </p:sp>
      <p:sp>
        <p:nvSpPr>
          <p:cNvPr id="5" name="Shape 3"/>
          <p:cNvSpPr/>
          <p:nvPr/>
        </p:nvSpPr>
        <p:spPr>
          <a:xfrm>
            <a:off x="661574" y="2648446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D6FC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868" y="2862759"/>
            <a:ext cx="206667" cy="165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98830" y="2838549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Put your heads together. You have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60 seconds.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42515" y="3429695"/>
            <a:ext cx="6597882" cy="1582241"/>
          </a:xfrm>
          <a:prstGeom prst="roundRect">
            <a:avLst>
              <a:gd name="adj" fmla="val 7526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07809" y="3594993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Problem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707809" y="4069259"/>
            <a:ext cx="6267293" cy="5788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bus speeds up from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 m/s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to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 m/s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 s</a:t>
            </a:r>
            <a:pPr algn="l" indent="0" marL="0">
              <a:lnSpc>
                <a:spcPct val="108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its acceleration? Include the correct unit.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7431100" y="3594993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Hint: Which Formula?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7431100" y="4069259"/>
            <a:ext cx="4105371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acceleration = change in velocity / time taken</a:t>
            </a:r>
            <a:endParaRPr lang="en-US" sz="13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Remember: change in velocity = final velocity minus initial velocity.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1989" y="5197971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539577"/>
            <a:ext cx="1483184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589187"/>
            <a:ext cx="1894336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3 ANSWER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876921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3: Answer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574" y="2743101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Did your group get it right? Check every step of the working below.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61574" y="3144143"/>
            <a:ext cx="10868547" cy="991890"/>
          </a:xfrm>
          <a:prstGeom prst="roundRect">
            <a:avLst>
              <a:gd name="adj" fmla="val 7003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0624" y="3163193"/>
            <a:ext cx="3610083" cy="953790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8" name="Text 6"/>
          <p:cNvSpPr/>
          <p:nvPr/>
        </p:nvSpPr>
        <p:spPr>
          <a:xfrm>
            <a:off x="845918" y="3328491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Formula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845918" y="3736677"/>
            <a:ext cx="3279495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= (v - u) / t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290707" y="3163193"/>
            <a:ext cx="3610182" cy="953790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1" name="Shape 9"/>
          <p:cNvSpPr/>
          <p:nvPr/>
        </p:nvSpPr>
        <p:spPr>
          <a:xfrm>
            <a:off x="4290707" y="3163193"/>
            <a:ext cx="19050" cy="953790"/>
          </a:xfrm>
          <a:prstGeom prst="roundRect">
            <a:avLst>
              <a:gd name="adj" fmla="val 364642"/>
            </a:avLst>
          </a:prstGeom>
          <a:solidFill>
            <a:srgbClr val="FFE0CC"/>
          </a:solidFill>
          <a:ln/>
        </p:spPr>
      </p:sp>
      <p:sp>
        <p:nvSpPr>
          <p:cNvPr id="12" name="Text 10"/>
          <p:cNvSpPr/>
          <p:nvPr/>
        </p:nvSpPr>
        <p:spPr>
          <a:xfrm>
            <a:off x="4456001" y="3328491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Substitution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4456001" y="3736677"/>
            <a:ext cx="327959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= (16 - 4) / 4 = 12 / 4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900889" y="3163193"/>
            <a:ext cx="3610083" cy="953790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5" name="Shape 13"/>
          <p:cNvSpPr/>
          <p:nvPr/>
        </p:nvSpPr>
        <p:spPr>
          <a:xfrm>
            <a:off x="7900889" y="3163193"/>
            <a:ext cx="19050" cy="953790"/>
          </a:xfrm>
          <a:prstGeom prst="roundRect">
            <a:avLst>
              <a:gd name="adj" fmla="val 364642"/>
            </a:avLst>
          </a:prstGeom>
          <a:solidFill>
            <a:srgbClr val="FFE0CC"/>
          </a:solidFill>
          <a:ln/>
        </p:spPr>
      </p:sp>
      <p:sp>
        <p:nvSpPr>
          <p:cNvPr id="16" name="Text 14"/>
          <p:cNvSpPr/>
          <p:nvPr/>
        </p:nvSpPr>
        <p:spPr>
          <a:xfrm>
            <a:off x="8066183" y="3328491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Final Answer</a:t>
            </a:r>
            <a:endParaRPr lang="en-US" sz="1850" dirty="0"/>
          </a:p>
        </p:txBody>
      </p:sp>
      <p:sp>
        <p:nvSpPr>
          <p:cNvPr id="17" name="Text 15"/>
          <p:cNvSpPr/>
          <p:nvPr/>
        </p:nvSpPr>
        <p:spPr>
          <a:xfrm>
            <a:off x="8066183" y="3736677"/>
            <a:ext cx="3279495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m/s²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61574" y="4322068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FCB8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868" y="4536380"/>
            <a:ext cx="206667" cy="165298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198830" y="4512171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Correct! The unit m/s² means the velocity increases by 3 metres per second for every second of travel.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1989" y="5103316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444923"/>
            <a:ext cx="848597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494532"/>
            <a:ext cx="1259749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782266"/>
            <a:ext cx="6343491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4: Speed-Time Area</a:t>
            </a:r>
            <a:endParaRPr lang="en-US" sz="3700" dirty="0"/>
          </a:p>
        </p:txBody>
      </p:sp>
      <p:sp>
        <p:nvSpPr>
          <p:cNvPr id="5" name="Shape 3"/>
          <p:cNvSpPr/>
          <p:nvPr/>
        </p:nvSpPr>
        <p:spPr>
          <a:xfrm>
            <a:off x="661574" y="2648446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D6FC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868" y="2862759"/>
            <a:ext cx="206667" cy="165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98830" y="2838549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Put your heads together. You have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60 seconds.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42515" y="3429695"/>
            <a:ext cx="6597882" cy="1582241"/>
          </a:xfrm>
          <a:prstGeom prst="roundRect">
            <a:avLst>
              <a:gd name="adj" fmla="val 7526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07809" y="3594993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Problem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707809" y="4069259"/>
            <a:ext cx="626729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runner holds a steady speed of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 m/s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for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 s</a:t>
            </a:r>
            <a:pPr algn="l" indent="0" marL="0">
              <a:lnSpc>
                <a:spcPct val="108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the area under the speed-time graph to find the total distance travelled.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7431100" y="3594993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Hint: Shape of Area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7431100" y="4069259"/>
            <a:ext cx="4105371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constant speed on a speed-time graph produces a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rectangle</a:t>
            </a:r>
            <a:pPr algn="l" indent="0" marL="0">
              <a:lnSpc>
                <a:spcPct val="108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Area of a rectangle = base x height.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1989" y="5197971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432123"/>
            <a:ext cx="1495983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481733"/>
            <a:ext cx="1907135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4 ANSWER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769467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4: Answer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574" y="2635647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Did your group get it right? Check every step of the working below.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61574" y="3036689"/>
            <a:ext cx="10868547" cy="991890"/>
          </a:xfrm>
          <a:prstGeom prst="roundRect">
            <a:avLst>
              <a:gd name="adj" fmla="val 7003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0624" y="3055739"/>
            <a:ext cx="3610083" cy="953790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8" name="Text 6"/>
          <p:cNvSpPr/>
          <p:nvPr/>
        </p:nvSpPr>
        <p:spPr>
          <a:xfrm>
            <a:off x="845918" y="322103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Method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845918" y="3629223"/>
            <a:ext cx="3279495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distance = area = base x height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290707" y="3055739"/>
            <a:ext cx="3610182" cy="953790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1" name="Shape 9"/>
          <p:cNvSpPr/>
          <p:nvPr/>
        </p:nvSpPr>
        <p:spPr>
          <a:xfrm>
            <a:off x="4290707" y="3055739"/>
            <a:ext cx="19050" cy="953790"/>
          </a:xfrm>
          <a:prstGeom prst="roundRect">
            <a:avLst>
              <a:gd name="adj" fmla="val 364642"/>
            </a:avLst>
          </a:prstGeom>
          <a:solidFill>
            <a:srgbClr val="FFE0CC"/>
          </a:solidFill>
          <a:ln/>
        </p:spPr>
      </p:sp>
      <p:sp>
        <p:nvSpPr>
          <p:cNvPr id="12" name="Text 10"/>
          <p:cNvSpPr/>
          <p:nvPr/>
        </p:nvSpPr>
        <p:spPr>
          <a:xfrm>
            <a:off x="4456001" y="322103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Substitution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4456001" y="3629223"/>
            <a:ext cx="327959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distance = 10 x 6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900889" y="3055739"/>
            <a:ext cx="3610083" cy="953790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5" name="Shape 13"/>
          <p:cNvSpPr/>
          <p:nvPr/>
        </p:nvSpPr>
        <p:spPr>
          <a:xfrm>
            <a:off x="7900889" y="3055739"/>
            <a:ext cx="19050" cy="953790"/>
          </a:xfrm>
          <a:prstGeom prst="roundRect">
            <a:avLst>
              <a:gd name="adj" fmla="val 364642"/>
            </a:avLst>
          </a:prstGeom>
          <a:solidFill>
            <a:srgbClr val="FFE0CC"/>
          </a:solidFill>
          <a:ln/>
        </p:spPr>
      </p:sp>
      <p:sp>
        <p:nvSpPr>
          <p:cNvPr id="16" name="Text 14"/>
          <p:cNvSpPr/>
          <p:nvPr/>
        </p:nvSpPr>
        <p:spPr>
          <a:xfrm>
            <a:off x="8066183" y="322103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Final Answer</a:t>
            </a:r>
            <a:endParaRPr lang="en-US" sz="1850" dirty="0"/>
          </a:p>
        </p:txBody>
      </p:sp>
      <p:sp>
        <p:nvSpPr>
          <p:cNvPr id="17" name="Text 15"/>
          <p:cNvSpPr/>
          <p:nvPr/>
        </p:nvSpPr>
        <p:spPr>
          <a:xfrm>
            <a:off x="8066183" y="3629223"/>
            <a:ext cx="3279495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60 m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61574" y="4214614"/>
            <a:ext cx="10868547" cy="810220"/>
          </a:xfrm>
          <a:prstGeom prst="roundRect">
            <a:avLst>
              <a:gd name="adj" fmla="val 8574"/>
            </a:avLst>
          </a:prstGeom>
          <a:solidFill>
            <a:srgbClr val="B6FCB8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868" y="4428927"/>
            <a:ext cx="206667" cy="165298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198830" y="4404717"/>
            <a:ext cx="1016599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Correct! The rectangular area (base = time = 10 s, height = speed = 6 m/s) gives distance in metres. Always include the unit.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1989" y="5210870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444923"/>
            <a:ext cx="836095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494532"/>
            <a:ext cx="1247248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782266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5: Deceleration</a:t>
            </a:r>
            <a:endParaRPr lang="en-US" sz="3700" dirty="0"/>
          </a:p>
        </p:txBody>
      </p:sp>
      <p:sp>
        <p:nvSpPr>
          <p:cNvPr id="5" name="Shape 3"/>
          <p:cNvSpPr/>
          <p:nvPr/>
        </p:nvSpPr>
        <p:spPr>
          <a:xfrm>
            <a:off x="661574" y="2648446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D6FC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868" y="2862759"/>
            <a:ext cx="206667" cy="165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98830" y="2838549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Put your heads together. You have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60 seconds.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42515" y="3429695"/>
            <a:ext cx="6597882" cy="1582241"/>
          </a:xfrm>
          <a:prstGeom prst="roundRect">
            <a:avLst>
              <a:gd name="adj" fmla="val 7526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07809" y="3594993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Problem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707809" y="4069259"/>
            <a:ext cx="626729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train slows from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 m/s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to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 m/s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s</a:t>
            </a:r>
            <a:pPr algn="l" indent="0" marL="0">
              <a:lnSpc>
                <a:spcPct val="108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its deceleration? Show the sign of your answer and explain what it means.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7431100" y="3594993"/>
            <a:ext cx="3501044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Key Point: Sign Convention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7431100" y="4069259"/>
            <a:ext cx="4105371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Deceleration means the velocity is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decreasing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The change in velocity will be negative, so the acceleration value will be negative.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1989" y="5197971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432123"/>
            <a:ext cx="1483482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481733"/>
            <a:ext cx="1894634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5 ANSWER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769467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5: Answer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574" y="2635647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Did your group get it right? Pay close attention to the sign in the working.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61574" y="3036689"/>
            <a:ext cx="10868547" cy="991890"/>
          </a:xfrm>
          <a:prstGeom prst="roundRect">
            <a:avLst>
              <a:gd name="adj" fmla="val 7003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0624" y="3055739"/>
            <a:ext cx="3610083" cy="953790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8" name="Text 6"/>
          <p:cNvSpPr/>
          <p:nvPr/>
        </p:nvSpPr>
        <p:spPr>
          <a:xfrm>
            <a:off x="845918" y="322103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Formula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845918" y="3629223"/>
            <a:ext cx="3279495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= (v - u) / t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290707" y="3055739"/>
            <a:ext cx="3610182" cy="953790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1" name="Shape 9"/>
          <p:cNvSpPr/>
          <p:nvPr/>
        </p:nvSpPr>
        <p:spPr>
          <a:xfrm>
            <a:off x="4290707" y="3055739"/>
            <a:ext cx="19050" cy="953790"/>
          </a:xfrm>
          <a:prstGeom prst="roundRect">
            <a:avLst>
              <a:gd name="adj" fmla="val 364642"/>
            </a:avLst>
          </a:prstGeom>
          <a:solidFill>
            <a:srgbClr val="FFE0CC"/>
          </a:solidFill>
          <a:ln/>
        </p:spPr>
      </p:sp>
      <p:sp>
        <p:nvSpPr>
          <p:cNvPr id="12" name="Text 10"/>
          <p:cNvSpPr/>
          <p:nvPr/>
        </p:nvSpPr>
        <p:spPr>
          <a:xfrm>
            <a:off x="4456001" y="322103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Substitution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4456001" y="3629223"/>
            <a:ext cx="327959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= (10 - 30) / 5 = -20 / 5 =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-4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900889" y="3055739"/>
            <a:ext cx="3610083" cy="953790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5" name="Shape 13"/>
          <p:cNvSpPr/>
          <p:nvPr/>
        </p:nvSpPr>
        <p:spPr>
          <a:xfrm>
            <a:off x="7900889" y="3055739"/>
            <a:ext cx="19050" cy="953790"/>
          </a:xfrm>
          <a:prstGeom prst="roundRect">
            <a:avLst>
              <a:gd name="adj" fmla="val 364642"/>
            </a:avLst>
          </a:prstGeom>
          <a:solidFill>
            <a:srgbClr val="FFE0CC"/>
          </a:solidFill>
          <a:ln/>
        </p:spPr>
      </p:sp>
      <p:sp>
        <p:nvSpPr>
          <p:cNvPr id="16" name="Text 14"/>
          <p:cNvSpPr/>
          <p:nvPr/>
        </p:nvSpPr>
        <p:spPr>
          <a:xfrm>
            <a:off x="8066183" y="322103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Final Answer</a:t>
            </a:r>
            <a:endParaRPr lang="en-US" sz="1850" dirty="0"/>
          </a:p>
        </p:txBody>
      </p:sp>
      <p:sp>
        <p:nvSpPr>
          <p:cNvPr id="17" name="Text 15"/>
          <p:cNvSpPr/>
          <p:nvPr/>
        </p:nvSpPr>
        <p:spPr>
          <a:xfrm>
            <a:off x="8066183" y="3629223"/>
            <a:ext cx="3279495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Deceleration =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 m/s²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61574" y="4214614"/>
            <a:ext cx="10868547" cy="810220"/>
          </a:xfrm>
          <a:prstGeom prst="roundRect">
            <a:avLst>
              <a:gd name="adj" fmla="val 8574"/>
            </a:avLst>
          </a:prstGeom>
          <a:solidFill>
            <a:srgbClr val="B6FCB8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868" y="4428927"/>
            <a:ext cx="206667" cy="165298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198830" y="4404717"/>
            <a:ext cx="1016599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Correct! The negative sign confirms the object is slowing down. The magnitude of the deceleration is 4 m/s². In an exam, stating "deceleration of 4 m/s²" is acceptable.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1989" y="5210870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3360" y="1304330"/>
            <a:ext cx="841751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4" name="Text 1"/>
          <p:cNvSpPr/>
          <p:nvPr/>
        </p:nvSpPr>
        <p:spPr>
          <a:xfrm>
            <a:off x="5332577" y="1353939"/>
            <a:ext cx="1252903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6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5233360" y="1641673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6: Free Fall</a:t>
            </a:r>
            <a:endParaRPr lang="en-US" sz="3700" dirty="0"/>
          </a:p>
        </p:txBody>
      </p:sp>
      <p:sp>
        <p:nvSpPr>
          <p:cNvPr id="6" name="Shape 3"/>
          <p:cNvSpPr/>
          <p:nvPr/>
        </p:nvSpPr>
        <p:spPr>
          <a:xfrm>
            <a:off x="5233360" y="2507853"/>
            <a:ext cx="6296860" cy="595213"/>
          </a:xfrm>
          <a:prstGeom prst="roundRect">
            <a:avLst>
              <a:gd name="adj" fmla="val 11670"/>
            </a:avLst>
          </a:prstGeom>
          <a:solidFill>
            <a:srgbClr val="B6D6FC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655" y="2722166"/>
            <a:ext cx="206667" cy="16529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770617" y="2697956"/>
            <a:ext cx="620389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Put your heads together. You have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60 seconds.</a:t>
            </a:r>
            <a:endParaRPr lang="en-US" sz="1300" dirty="0"/>
          </a:p>
        </p:txBody>
      </p:sp>
      <p:sp>
        <p:nvSpPr>
          <p:cNvPr id="9" name="Shape 5"/>
          <p:cNvSpPr/>
          <p:nvPr/>
        </p:nvSpPr>
        <p:spPr>
          <a:xfrm>
            <a:off x="5114301" y="3289102"/>
            <a:ext cx="3854850" cy="1863427"/>
          </a:xfrm>
          <a:prstGeom prst="roundRect">
            <a:avLst>
              <a:gd name="adj" fmla="val 6390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10" name="Text 6"/>
          <p:cNvSpPr/>
          <p:nvPr/>
        </p:nvSpPr>
        <p:spPr>
          <a:xfrm>
            <a:off x="5279595" y="3454400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Problem</a:t>
            </a:r>
            <a:endParaRPr lang="en-US" sz="1850" dirty="0"/>
          </a:p>
        </p:txBody>
      </p:sp>
      <p:sp>
        <p:nvSpPr>
          <p:cNvPr id="11" name="Text 7"/>
          <p:cNvSpPr/>
          <p:nvPr/>
        </p:nvSpPr>
        <p:spPr>
          <a:xfrm>
            <a:off x="5279595" y="3928666"/>
            <a:ext cx="3524261" cy="1008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the approximate acceleration of free fall near the surface of the Earth?</a:t>
            </a:r>
            <a:endParaRPr lang="en-US" sz="13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Give both the numerical value and the correct unit.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9259854" y="3454400"/>
            <a:ext cx="2886201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Context</a:t>
            </a:r>
            <a:endParaRPr lang="en-US" sz="1850" dirty="0"/>
          </a:p>
        </p:txBody>
      </p:sp>
      <p:sp>
        <p:nvSpPr>
          <p:cNvPr id="13" name="Text 9"/>
          <p:cNvSpPr/>
          <p:nvPr/>
        </p:nvSpPr>
        <p:spPr>
          <a:xfrm>
            <a:off x="9259854" y="3928666"/>
            <a:ext cx="2276616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is a constant value for all objects near Earth's surface, regardless of their mass, when air resistance is ignored.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4623776" y="5338564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198860"/>
            <a:ext cx="1489137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248470"/>
            <a:ext cx="1900289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6 ANSWER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536204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6: Answer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574" y="2402384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Did your group get it right? This value must be recalled precisely in the examination.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61574" y="2886075"/>
            <a:ext cx="10868547" cy="545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9.8</a:t>
            </a:r>
            <a:endParaRPr lang="en-US" sz="4250" dirty="0"/>
          </a:p>
        </p:txBody>
      </p:sp>
      <p:sp>
        <p:nvSpPr>
          <p:cNvPr id="7" name="Text 5"/>
          <p:cNvSpPr/>
          <p:nvPr/>
        </p:nvSpPr>
        <p:spPr>
          <a:xfrm>
            <a:off x="4907137" y="3638550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m/s² downwards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61574" y="4046736"/>
            <a:ext cx="10868547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standard value for the acceleration of free fall near Earth's surface. Cambridge also accepts </a:t>
            </a:r>
            <a:pPr algn="ctr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 m/s²</a:t>
            </a:r>
            <a:pPr algn="ctr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as an approximation.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61574" y="4447778"/>
            <a:ext cx="10868547" cy="810220"/>
          </a:xfrm>
          <a:prstGeom prst="roundRect">
            <a:avLst>
              <a:gd name="adj" fmla="val 8574"/>
            </a:avLst>
          </a:prstGeom>
          <a:solidFill>
            <a:srgbClr val="B6FCB8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868" y="4662091"/>
            <a:ext cx="206667" cy="16529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198830" y="4637881"/>
            <a:ext cx="1016599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Correct! Both 9.8 m/s² and 10 m/s² are accepted by Cambridge. Always include the unit m/s² in your answer. The direction is always downward toward the Earth.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1989" y="5444034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830163"/>
            <a:ext cx="6239711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Apply and Assess: The Test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5233360" y="1696343"/>
            <a:ext cx="6296860" cy="810220"/>
          </a:xfrm>
          <a:prstGeom prst="roundRect">
            <a:avLst>
              <a:gd name="adj" fmla="val 8574"/>
            </a:avLst>
          </a:prstGeom>
          <a:solidFill>
            <a:srgbClr val="FCF2B5"/>
          </a:solidFill>
          <a:ln/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655" y="1910655"/>
            <a:ext cx="206667" cy="16529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770617" y="1886446"/>
            <a:ext cx="5594309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Silence in the room. Clear your desks. This is an independent assessment.</a:t>
            </a:r>
            <a:endParaRPr lang="en-US" sz="1300" dirty="0"/>
          </a:p>
        </p:txBody>
      </p:sp>
      <p:sp>
        <p:nvSpPr>
          <p:cNvPr id="7" name="Shape 3"/>
          <p:cNvSpPr/>
          <p:nvPr/>
        </p:nvSpPr>
        <p:spPr>
          <a:xfrm>
            <a:off x="5114301" y="2692598"/>
            <a:ext cx="3184842" cy="2533154"/>
          </a:xfrm>
          <a:prstGeom prst="roundRect">
            <a:avLst>
              <a:gd name="adj" fmla="val 4701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8" name="Text 4"/>
          <p:cNvSpPr/>
          <p:nvPr/>
        </p:nvSpPr>
        <p:spPr>
          <a:xfrm>
            <a:off x="5279595" y="2857897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Instructions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5279595" y="3332163"/>
            <a:ext cx="2854254" cy="18357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Complete the 15-mark test independently and in silence.</a:t>
            </a:r>
            <a:endParaRPr lang="en-US" sz="1300" dirty="0"/>
          </a:p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Write the formula, the substitution, and the final answer for every calculation question.</a:t>
            </a:r>
            <a:endParaRPr lang="en-US" sz="1300" dirty="0"/>
          </a:p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Write the unit for every final answer.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8589847" y="2857897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Topics Covered</a:t>
            </a:r>
            <a:endParaRPr lang="en-US" sz="1850" dirty="0"/>
          </a:p>
        </p:txBody>
      </p:sp>
      <p:sp>
        <p:nvSpPr>
          <p:cNvPr id="11" name="Text 7"/>
          <p:cNvSpPr/>
          <p:nvPr/>
        </p:nvSpPr>
        <p:spPr>
          <a:xfrm>
            <a:off x="8589847" y="3332163"/>
            <a:ext cx="2946723" cy="15214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Average speed calculations</a:t>
            </a:r>
            <a:endParaRPr lang="en-US" sz="1300" dirty="0"/>
          </a:p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Distance-time graph gradients</a:t>
            </a:r>
            <a:endParaRPr lang="en-US" sz="1300" dirty="0"/>
          </a:p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Speed-time graph: gradient and area</a:t>
            </a:r>
            <a:endParaRPr lang="en-US" sz="1300" dirty="0"/>
          </a:p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Acceleration and deceleration</a:t>
            </a:r>
            <a:endParaRPr lang="en-US" sz="1300" dirty="0"/>
          </a:p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Free fall near Earth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4928568" y="5411788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Good luck.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4623776" y="5812830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966192"/>
            <a:ext cx="6633897" cy="587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One Journey, Read Every Way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5233360" y="1777206"/>
            <a:ext cx="6296860" cy="597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Look at the twin-graph poster on the board. The exact same journey can be described in multiple ways, each revealing something different about the motion.</a:t>
            </a:r>
            <a:endParaRPr lang="en-US" sz="1200" dirty="0"/>
          </a:p>
        </p:txBody>
      </p:sp>
      <p:sp>
        <p:nvSpPr>
          <p:cNvPr id="5" name="Shape 2"/>
          <p:cNvSpPr/>
          <p:nvPr/>
        </p:nvSpPr>
        <p:spPr>
          <a:xfrm>
            <a:off x="5233360" y="2542480"/>
            <a:ext cx="3073819" cy="1332607"/>
          </a:xfrm>
          <a:prstGeom prst="roundRect">
            <a:avLst>
              <a:gd name="adj" fmla="val 4952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09469" y="2718594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Distance-Time Graph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5409469" y="3101578"/>
            <a:ext cx="2721601" cy="597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gradient of the line gives the </a:t>
            </a:r>
            <a:pPr algn="l" indent="0" marL="0">
              <a:lnSpc>
                <a:spcPct val="106000"/>
              </a:lnSpc>
              <a:buNone/>
            </a:pPr>
            <a:r>
              <a:rPr lang="en-US" sz="12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speed</a:t>
            </a:r>
            <a:pPr algn="l" indent="0" marL="0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of the object at that moment.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456401" y="2542480"/>
            <a:ext cx="3073819" cy="1332607"/>
          </a:xfrm>
          <a:prstGeom prst="roundRect">
            <a:avLst>
              <a:gd name="adj" fmla="val 4952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32510" y="2718594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Speed-Time Graph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8632510" y="3101578"/>
            <a:ext cx="2721601" cy="597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gradient gives the </a:t>
            </a:r>
            <a:pPr algn="l" indent="0" marL="0">
              <a:lnSpc>
                <a:spcPct val="106000"/>
              </a:lnSpc>
              <a:buNone/>
            </a:pPr>
            <a:r>
              <a:rPr lang="en-US" sz="12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acceleration</a:t>
            </a:r>
            <a:pPr algn="l" indent="0" marL="0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The area under the line gives the </a:t>
            </a:r>
            <a:pPr algn="l" indent="0" marL="0">
              <a:lnSpc>
                <a:spcPct val="106000"/>
              </a:lnSpc>
              <a:buNone/>
            </a:pPr>
            <a:r>
              <a:rPr lang="en-US" sz="12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distance</a:t>
            </a:r>
            <a:pPr algn="l" indent="0" marL="0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travelled.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5233360" y="4024313"/>
            <a:ext cx="6296860" cy="1133475"/>
          </a:xfrm>
          <a:prstGeom prst="roundRect">
            <a:avLst>
              <a:gd name="adj" fmla="val 5822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409469" y="4200426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Free Fall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5409469" y="4583410"/>
            <a:ext cx="5944642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Any object dropped near Earth accelerates at </a:t>
            </a:r>
            <a:pPr algn="l" indent="0" marL="0">
              <a:lnSpc>
                <a:spcPct val="106000"/>
              </a:lnSpc>
              <a:buNone/>
            </a:pPr>
            <a:r>
              <a:rPr lang="en-US" sz="12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9.8 m/s²</a:t>
            </a:r>
            <a:pPr algn="l" indent="0" marL="0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downwards, ignoring air resistance.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5233360" y="5325666"/>
            <a:ext cx="6906444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Today, we pull all three ideas together into a single coherent picture of motion.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623776" y="5692676"/>
            <a:ext cx="6906444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6000"/>
              </a:lnSpc>
              <a:buNone/>
            </a:pPr>
            <a:r>
              <a:rPr lang="en-US" sz="12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010146"/>
            <a:ext cx="868519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Topic: Applying and Assessing Motion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958975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lesson, you will be able to: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61574" y="2360017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61574" y="2630289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6" name="Text 4"/>
          <p:cNvSpPr/>
          <p:nvPr/>
        </p:nvSpPr>
        <p:spPr>
          <a:xfrm>
            <a:off x="661574" y="275103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Average Speed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661574" y="3159224"/>
            <a:ext cx="3512653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Recall and apply the equation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speed = distance / time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using consistent SI units throughout.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339521" y="2360017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39521" y="2630289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0" name="Text 8"/>
          <p:cNvSpPr/>
          <p:nvPr/>
        </p:nvSpPr>
        <p:spPr>
          <a:xfrm>
            <a:off x="4339521" y="275103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Distance-Time Graphs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4339521" y="3159224"/>
            <a:ext cx="3512653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Extract speed from the gradient of a distance-time graph with confidence and precision.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017468" y="2360017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17468" y="2630289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4" name="Text 12"/>
          <p:cNvSpPr/>
          <p:nvPr/>
        </p:nvSpPr>
        <p:spPr>
          <a:xfrm>
            <a:off x="8017468" y="275103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Speed-Time Graphs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8017468" y="3159224"/>
            <a:ext cx="351265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 both acceleration (gradient) and distance (area) from a speed-time graph.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61574" y="4093567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61574" y="4363839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8" name="Text 16"/>
          <p:cNvSpPr/>
          <p:nvPr/>
        </p:nvSpPr>
        <p:spPr>
          <a:xfrm>
            <a:off x="661574" y="4484588"/>
            <a:ext cx="3269672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Acceleration and Deceleration</a:t>
            </a:r>
            <a:endParaRPr lang="en-US" sz="1850" dirty="0"/>
          </a:p>
        </p:txBody>
      </p:sp>
      <p:sp>
        <p:nvSpPr>
          <p:cNvPr id="19" name="Text 17"/>
          <p:cNvSpPr/>
          <p:nvPr/>
        </p:nvSpPr>
        <p:spPr>
          <a:xfrm>
            <a:off x="661574" y="4892774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Calculate acceleration correctly, treating deceleration as a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negative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value.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178495" y="4093567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05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178495" y="4363839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2" name="Text 20"/>
          <p:cNvSpPr/>
          <p:nvPr/>
        </p:nvSpPr>
        <p:spPr>
          <a:xfrm>
            <a:off x="6178495" y="448458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Tool Selection</a:t>
            </a:r>
            <a:endParaRPr lang="en-US" sz="1850" dirty="0"/>
          </a:p>
        </p:txBody>
      </p:sp>
      <p:sp>
        <p:nvSpPr>
          <p:cNvPr id="23" name="Text 21"/>
          <p:cNvSpPr/>
          <p:nvPr/>
        </p:nvSpPr>
        <p:spPr>
          <a:xfrm>
            <a:off x="6178495" y="4892774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Choose the correct method, a formula or a graph reading, to solve any motion problem efficiently.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1989" y="5632847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755749"/>
            <a:ext cx="10868547" cy="810220"/>
          </a:xfrm>
          <a:prstGeom prst="roundRect">
            <a:avLst>
              <a:gd name="adj" fmla="val 8574"/>
            </a:avLst>
          </a:prstGeom>
          <a:solidFill>
            <a:srgbClr val="FFB3B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868" y="970062"/>
            <a:ext cx="206667" cy="16529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98830" y="945852"/>
            <a:ext cx="1016599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Examiner Report Warning: These are the most common errors seen in IGCSE Physics scripts. Study them carefully before your test.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61574" y="1814016"/>
            <a:ext cx="6436358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Axes and Area Illusions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661574" y="2680196"/>
            <a:ext cx="1086854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Avoid these fatal errors in your test today. Each trap below has cost students marks repeatedly, according to published Cambridge examiner reports.</a:t>
            </a:r>
            <a:endParaRPr lang="en-US" sz="13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525" y="3296245"/>
            <a:ext cx="3531702" cy="259089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03066" y="3480594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1: Mixing Up the Two Graphs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903066" y="4197747"/>
            <a:ext cx="3086817" cy="15050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straight diagonal line looks identical on both graph types, but it means entirely different things.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read the y-axis label first.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Speed on a distance-time graph is not the same as acceleration on a speed-time graph.</a:t>
            </a:r>
            <a:endParaRPr lang="en-US" sz="13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20472" y="3296245"/>
            <a:ext cx="3531702" cy="259089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581014" y="3480594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2: Finding Area Under a Distance-Time Graph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4581014" y="4197747"/>
            <a:ext cx="3086817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That area has no physical meaning.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Only the area under a speed-time graph gives distance.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Do not apply the area method to the wrong graph type.</a:t>
            </a:r>
            <a:endParaRPr lang="en-US" sz="13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98419" y="3296245"/>
            <a:ext cx="3531702" cy="259089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258961" y="3480594"/>
            <a:ext cx="241611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3: Dropping Units</a:t>
            </a:r>
            <a:endParaRPr lang="en-US" sz="1850" dirty="0"/>
          </a:p>
        </p:txBody>
      </p:sp>
      <p:sp>
        <p:nvSpPr>
          <p:cNvPr id="15" name="Text 9"/>
          <p:cNvSpPr/>
          <p:nvPr/>
        </p:nvSpPr>
        <p:spPr>
          <a:xfrm>
            <a:off x="8258961" y="3888780"/>
            <a:ext cx="3086817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numerical answer without units scores zero for that part.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Speed must be in m/s. Acceleration must be in m/s².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Write units on every final answer, always.</a:t>
            </a:r>
            <a:endParaRPr lang="en-US" sz="1300" dirty="0"/>
          </a:p>
        </p:txBody>
      </p:sp>
      <p:sp>
        <p:nvSpPr>
          <p:cNvPr id="16" name="Text 10"/>
          <p:cNvSpPr/>
          <p:nvPr/>
        </p:nvSpPr>
        <p:spPr>
          <a:xfrm>
            <a:off x="51989" y="6073180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8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476945"/>
            <a:ext cx="6296860" cy="11009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3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Cooperative Task: Numbered Heads Together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5233360" y="1774627"/>
            <a:ext cx="629686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activity uses the </a:t>
            </a:r>
            <a:pPr algn="l" indent="0" marL="0">
              <a:lnSpc>
                <a:spcPct val="102000"/>
              </a:lnSpc>
              <a:buNone/>
            </a:pPr>
            <a:r>
              <a:rPr lang="en-US" sz="115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Numbered Heads Together</a:t>
            </a:r>
            <a:pPr algn="l"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protocol to ensure every member of your group is accountable for the shared answer.</a:t>
            </a:r>
            <a:endParaRPr lang="en-US" sz="11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3360" y="2284115"/>
            <a:ext cx="6296860" cy="307796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600004" y="3325197"/>
            <a:ext cx="1688163" cy="219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Number Off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8751242" y="2620554"/>
            <a:ext cx="1688163" cy="219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Heads Together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9475338" y="4068986"/>
            <a:ext cx="1688163" cy="219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Everyone Knows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6317677" y="4786677"/>
            <a:ext cx="1688163" cy="219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Random Call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5233360" y="5509617"/>
            <a:ext cx="6296860" cy="542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your number is called, you represent your entire group. Make certain that everyone, not just the strongest student, can explain the full working out before you agree on a final answer.</a:t>
            </a:r>
            <a:endParaRPr lang="en-US" sz="1150" dirty="0"/>
          </a:p>
        </p:txBody>
      </p:sp>
      <p:sp>
        <p:nvSpPr>
          <p:cNvPr id="11" name="Text 7"/>
          <p:cNvSpPr/>
          <p:nvPr/>
        </p:nvSpPr>
        <p:spPr>
          <a:xfrm>
            <a:off x="4623776" y="6200080"/>
            <a:ext cx="6906444" cy="1809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2000"/>
              </a:lnSpc>
              <a:buNone/>
            </a:pPr>
            <a:r>
              <a:rPr lang="en-US" sz="115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337469"/>
            <a:ext cx="809009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387078"/>
            <a:ext cx="1220162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674813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1: Speed</a:t>
            </a:r>
            <a:endParaRPr lang="en-US" sz="3700" dirty="0"/>
          </a:p>
        </p:txBody>
      </p:sp>
      <p:sp>
        <p:nvSpPr>
          <p:cNvPr id="5" name="Shape 3"/>
          <p:cNvSpPr/>
          <p:nvPr/>
        </p:nvSpPr>
        <p:spPr>
          <a:xfrm>
            <a:off x="661574" y="2540992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D6FC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868" y="2755305"/>
            <a:ext cx="206667" cy="165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98830" y="2731095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Put your heads together. You have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60 seconds.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42515" y="3322241"/>
            <a:ext cx="6597882" cy="1797248"/>
          </a:xfrm>
          <a:prstGeom prst="roundRect">
            <a:avLst>
              <a:gd name="adj" fmla="val 6626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07809" y="3487539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Problem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707809" y="3961805"/>
            <a:ext cx="6267293" cy="9426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car travels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90 m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 s</a:t>
            </a:r>
            <a:pPr algn="l" indent="0" marL="0">
              <a:lnSpc>
                <a:spcPct val="108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  <a:p>
            <a:pPr algn="l" indent="0" marL="0">
              <a:lnSpc>
                <a:spcPct val="108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its average speed?</a:t>
            </a:r>
            <a:endParaRPr lang="en-US" sz="13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Show your formula, your substitution, and your final answer with units.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7431100" y="3487539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Hint: Which Formula?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7431100" y="3961805"/>
            <a:ext cx="4105371" cy="1008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 need the average speed equation. Recall it from memory before you substitute any numbers.</a:t>
            </a:r>
            <a:endParaRPr lang="en-US" sz="13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speed = distance / time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1989" y="5305524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539577"/>
            <a:ext cx="1456396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589187"/>
            <a:ext cx="1867548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1 ANSWER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876921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1: Answer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574" y="2743101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Did your group get it right? Check every step of the working below.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61574" y="3144143"/>
            <a:ext cx="10868547" cy="991890"/>
          </a:xfrm>
          <a:prstGeom prst="roundRect">
            <a:avLst>
              <a:gd name="adj" fmla="val 7003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0624" y="3163193"/>
            <a:ext cx="3610083" cy="953790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8" name="Text 6"/>
          <p:cNvSpPr/>
          <p:nvPr/>
        </p:nvSpPr>
        <p:spPr>
          <a:xfrm>
            <a:off x="845918" y="3328491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Formula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845918" y="3736677"/>
            <a:ext cx="3279495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speed = distance / time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290707" y="3163193"/>
            <a:ext cx="3610182" cy="953790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1" name="Shape 9"/>
          <p:cNvSpPr/>
          <p:nvPr/>
        </p:nvSpPr>
        <p:spPr>
          <a:xfrm>
            <a:off x="4290707" y="3163193"/>
            <a:ext cx="19050" cy="953790"/>
          </a:xfrm>
          <a:prstGeom prst="roundRect">
            <a:avLst>
              <a:gd name="adj" fmla="val 364642"/>
            </a:avLst>
          </a:prstGeom>
          <a:solidFill>
            <a:srgbClr val="FFE0CC"/>
          </a:solidFill>
          <a:ln/>
        </p:spPr>
      </p:sp>
      <p:sp>
        <p:nvSpPr>
          <p:cNvPr id="12" name="Text 10"/>
          <p:cNvSpPr/>
          <p:nvPr/>
        </p:nvSpPr>
        <p:spPr>
          <a:xfrm>
            <a:off x="4456001" y="3328491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Substitution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4456001" y="3736677"/>
            <a:ext cx="327959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speed = 90 / 6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900889" y="3163193"/>
            <a:ext cx="3610083" cy="953790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5" name="Shape 13"/>
          <p:cNvSpPr/>
          <p:nvPr/>
        </p:nvSpPr>
        <p:spPr>
          <a:xfrm>
            <a:off x="7900889" y="3163193"/>
            <a:ext cx="19050" cy="953790"/>
          </a:xfrm>
          <a:prstGeom prst="roundRect">
            <a:avLst>
              <a:gd name="adj" fmla="val 364642"/>
            </a:avLst>
          </a:prstGeom>
          <a:solidFill>
            <a:srgbClr val="FFE0CC"/>
          </a:solidFill>
          <a:ln/>
        </p:spPr>
      </p:sp>
      <p:sp>
        <p:nvSpPr>
          <p:cNvPr id="16" name="Text 14"/>
          <p:cNvSpPr/>
          <p:nvPr/>
        </p:nvSpPr>
        <p:spPr>
          <a:xfrm>
            <a:off x="8066183" y="3328491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Final Answer</a:t>
            </a:r>
            <a:endParaRPr lang="en-US" sz="1850" dirty="0"/>
          </a:p>
        </p:txBody>
      </p:sp>
      <p:sp>
        <p:nvSpPr>
          <p:cNvPr id="17" name="Text 15"/>
          <p:cNvSpPr/>
          <p:nvPr/>
        </p:nvSpPr>
        <p:spPr>
          <a:xfrm>
            <a:off x="8066183" y="3736677"/>
            <a:ext cx="3279495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 m/s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61574" y="4322068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FCB8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868" y="4536380"/>
            <a:ext cx="206667" cy="165298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198830" y="4512171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Correct! Remember: units are mandatory. An answer of "15" without "m/s" would not receive full marks.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1989" y="5103316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519337"/>
            <a:ext cx="836393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568946"/>
            <a:ext cx="1247545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856680"/>
            <a:ext cx="7156767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2: Distance-Time Graph</a:t>
            </a:r>
            <a:endParaRPr lang="en-US" sz="3700" dirty="0"/>
          </a:p>
        </p:txBody>
      </p:sp>
      <p:sp>
        <p:nvSpPr>
          <p:cNvPr id="5" name="Shape 3"/>
          <p:cNvSpPr/>
          <p:nvPr/>
        </p:nvSpPr>
        <p:spPr>
          <a:xfrm>
            <a:off x="661574" y="2722860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D6FC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868" y="2937173"/>
            <a:ext cx="206667" cy="165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98830" y="2912963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Put your heads together. You have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60 seconds.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42515" y="3504109"/>
            <a:ext cx="6597882" cy="1433413"/>
          </a:xfrm>
          <a:prstGeom prst="roundRect">
            <a:avLst>
              <a:gd name="adj" fmla="val 8308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07809" y="3669407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Problem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707809" y="4143673"/>
            <a:ext cx="6267293" cy="5788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 a distance-time graph, what does the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gradient</a:t>
            </a:r>
            <a:pPr algn="l" indent="0" marL="0">
              <a:lnSpc>
                <a:spcPct val="108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of the line tell you?</a:t>
            </a:r>
            <a:endParaRPr lang="en-US" sz="13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Give the precise physical quantity and its unit.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7431100" y="3669407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Think Carefully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7431100" y="4143673"/>
            <a:ext cx="4105371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Gradient = rise / run on any graph. What are the axes of a distance-time graph? What quantity does that ratio represent?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1989" y="5123557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324967"/>
            <a:ext cx="1483779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374577"/>
            <a:ext cx="1894932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2 ANSWER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662311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2: Answer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574" y="2528491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Did your group get it right? This is a foundational fact that must be committed to memory.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61574" y="2929533"/>
            <a:ext cx="19050" cy="1206103"/>
          </a:xfrm>
          <a:prstGeom prst="roundRect">
            <a:avLst>
              <a:gd name="adj" fmla="val 59999"/>
            </a:avLst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909615" y="3177580"/>
            <a:ext cx="7561371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gradient of a distance-time graph is the </a:t>
            </a:r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speed</a:t>
            </a:r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of the object.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909615" y="3734594"/>
            <a:ext cx="1123009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Gradient = change in distance / change in time = m / s =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m/s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61574" y="4321671"/>
            <a:ext cx="10868547" cy="810220"/>
          </a:xfrm>
          <a:prstGeom prst="roundRect">
            <a:avLst>
              <a:gd name="adj" fmla="val 8574"/>
            </a:avLst>
          </a:prstGeom>
          <a:solidFill>
            <a:srgbClr val="B6FCB8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868" y="4535984"/>
            <a:ext cx="206667" cy="16529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198830" y="4511774"/>
            <a:ext cx="1016599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Correct! A steeper gradient means greater speed. A horizontal line means the object is stationary. A curved line means the speed is changing.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1989" y="5317927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954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2026-06-21T19:51:48Z</dcterms:created>
  <dcterms:modified xsi:type="dcterms:W3CDTF">2026-06-21T19:51:48Z</dcterms:modified>
</cp:coreProperties>
</file>