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embeddedFontLst>
    <p:embeddedFont>
      <p:font typeface="Marcellus" panose="020E0602050203020307" pitchFamily="34" charset="0"/>
      <p:regular r:id="rId15"/>
    </p:embeddedFont>
    <p:embeddedFont>
      <p:font typeface="Montserrat" pitchFamily="2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350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99479" y="2687836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Converging Lenses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554016"/>
            <a:ext cx="6296860" cy="616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spcAft>
                <a:spcPts val="14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IGCSE Physics 0625 · Extended Level</a:t>
            </a:r>
            <a:endParaRPr lang="en-US" sz="13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055" y="0"/>
            <a:ext cx="64006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508099"/>
            <a:ext cx="1848895" cy="231477"/>
          </a:xfrm>
          <a:prstGeom prst="roundRect">
            <a:avLst>
              <a:gd name="adj" fmla="val 21269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749380" y="552053"/>
            <a:ext cx="2282669" cy="1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CASE 4 · EXTENDED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61475" y="791468"/>
            <a:ext cx="4772898" cy="10951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Object Inside F: The Magnifying Glass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61475" y="1938536"/>
            <a:ext cx="2715847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Key Difference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61475" y="2406948"/>
            <a:ext cx="4772898" cy="7183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the object is inside F, the refracted rays on the right side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diverge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They never cross, so no real image forms. You must trace the rays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backwards as dashed lines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until they meet on the same side as the object.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61475" y="3307854"/>
            <a:ext cx="4772898" cy="18256"/>
          </a:xfrm>
          <a:prstGeom prst="roundRect">
            <a:avLst>
              <a:gd name="adj" fmla="val 337100"/>
            </a:avLst>
          </a:prstGeom>
          <a:solidFill>
            <a:srgbClr val="67534F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61475" y="3557389"/>
            <a:ext cx="2715847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Image Description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661475" y="4025801"/>
            <a:ext cx="2321561" cy="592038"/>
          </a:xfrm>
          <a:prstGeom prst="roundRect">
            <a:avLst>
              <a:gd name="adj" fmla="val 10395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20618" y="4184948"/>
            <a:ext cx="2003276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Virtual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3112811" y="4025801"/>
            <a:ext cx="2321561" cy="592038"/>
          </a:xfrm>
          <a:prstGeom prst="roundRect">
            <a:avLst>
              <a:gd name="adj" fmla="val 10395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271954" y="4184948"/>
            <a:ext cx="2003276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Upright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661475" y="4747617"/>
            <a:ext cx="4772898" cy="592038"/>
          </a:xfrm>
          <a:prstGeom prst="roundRect">
            <a:avLst>
              <a:gd name="adj" fmla="val 10395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0618" y="4906764"/>
            <a:ext cx="2106262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Enlarged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61475" y="5485606"/>
            <a:ext cx="4772898" cy="538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 magnifying glass. The image cannot be projected onto a screen; it exists only where the diverging rays appear to originate from.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1890" y="6170315"/>
            <a:ext cx="5382483" cy="179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2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863501"/>
            <a:ext cx="588828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Assemble the Big Picture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81233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your home group table. Confirm you have recorded all four expert cases before proceeding to the summary below.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2213372"/>
            <a:ext cx="10868547" cy="2383830"/>
          </a:xfrm>
          <a:prstGeom prst="roundRect">
            <a:avLst>
              <a:gd name="adj" fmla="val 2914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3615" y="2325291"/>
            <a:ext cx="331858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Object Position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873205" y="2325291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 / Virtual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827170" y="2325291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Upright / Inverted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81135" y="2325291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Size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735100" y="2325291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Image Location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33615" y="2757785"/>
            <a:ext cx="331858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Beyond 2F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873205" y="2757785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827170" y="2757785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Inverted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781135" y="2757785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Diminished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735100" y="2757785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Between F and 2F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3615" y="3190280"/>
            <a:ext cx="331858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2F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873205" y="3190280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27170" y="3190280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Inverted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781135" y="3190280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size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735100" y="3190280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2F (far side)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3615" y="3622774"/>
            <a:ext cx="331858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Between F and 2F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873205" y="3622774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827170" y="3622774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Inverted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781135" y="3622774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Enlarged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735100" y="3622774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Beyond 2F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33615" y="4055269"/>
            <a:ext cx="331858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Inside F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873205" y="4055269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Virtual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827170" y="4055269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Upright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781135" y="4055269"/>
            <a:ext cx="223296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Enlarged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735100" y="4055269"/>
            <a:ext cx="162337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side as object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61574" y="4783237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3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997549"/>
            <a:ext cx="206667" cy="165298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198830" y="4973340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Pattern to remember: as the object moves closer to the lens, the image grows larger and moves further away. Cross F and the image switches from real to virtual.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51989" y="577949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016" y="-1055915"/>
            <a:ext cx="4833496" cy="79683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00286"/>
            <a:ext cx="4889080" cy="55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350" dirty="0"/>
          </a:p>
        </p:txBody>
      </p:sp>
      <p:sp>
        <p:nvSpPr>
          <p:cNvPr id="4" name="Text 1"/>
          <p:cNvSpPr/>
          <p:nvPr/>
        </p:nvSpPr>
        <p:spPr>
          <a:xfrm>
            <a:off x="5233360" y="1457424"/>
            <a:ext cx="6296860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Complete each task independently before you leave. No notes, no group discussion.</a:t>
            </a:r>
            <a:endParaRPr lang="en-US" sz="11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3360" y="1975644"/>
            <a:ext cx="3081459" cy="222428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84795" y="2082800"/>
            <a:ext cx="178589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01234" y="2570956"/>
            <a:ext cx="262327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Construct the Ray Diagram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5401234" y="2929533"/>
            <a:ext cx="2745711" cy="11025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your ruler, draw a complete and accurate ray diagram for an object placed beyond 2F. Include both principal foci, all construction rays with arrows, and the final image arrow.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48761" y="1975644"/>
            <a:ext cx="3081459" cy="222428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00196" y="2082800"/>
            <a:ext cx="178589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8616635" y="2570956"/>
            <a:ext cx="2269274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 the Image Nature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8616635" y="2929533"/>
            <a:ext cx="2745711" cy="7350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the full three-part description of the image: state whether it is real or virtual, upright or inverted, and enlarged or diminished.</a:t>
            </a:r>
            <a:endParaRPr lang="en-US" sz="11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333875"/>
            <a:ext cx="6296860" cy="1489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92496" y="4441031"/>
            <a:ext cx="178589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5401234" y="4929188"/>
            <a:ext cx="2399347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One-Sentence Condition</a:t>
            </a:r>
            <a:endParaRPr lang="en-US" sz="1650" dirty="0"/>
          </a:p>
        </p:txBody>
      </p:sp>
      <p:sp>
        <p:nvSpPr>
          <p:cNvPr id="16" name="Text 10"/>
          <p:cNvSpPr/>
          <p:nvPr/>
        </p:nvSpPr>
        <p:spPr>
          <a:xfrm>
            <a:off x="5401234" y="5287764"/>
            <a:ext cx="5961112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exactly one sentence, state the precise condition under which a converging lens produces a virtual image rather than a real one.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4623776" y="5973862"/>
            <a:ext cx="6906444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650280"/>
            <a:ext cx="3705132" cy="3705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20430" y="4446588"/>
            <a:ext cx="2775377" cy="216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Held Close: Magnifying Glass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661574" y="4743847"/>
            <a:ext cx="5293089" cy="255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held close to a page, the lens produces an image that is </a:t>
            </a:r>
            <a:r>
              <a:rPr lang="en-US" sz="9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upright and enlarged</a:t>
            </a: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acting as a magnifying glass.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382" y="650280"/>
            <a:ext cx="3705132" cy="37052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53057" y="4446588"/>
            <a:ext cx="2273739" cy="216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Held Far: Projector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6243382" y="4743847"/>
            <a:ext cx="5293089" cy="255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held far from a bright window, the same lens projects a </a:t>
            </a:r>
            <a:r>
              <a:rPr lang="en-US" sz="9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small, inverted image</a:t>
            </a: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onto a piece of paper.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3998912" y="5194102"/>
            <a:ext cx="4193872" cy="432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Two Faces of a Lens</a:t>
            </a:r>
            <a:endParaRPr lang="en-US" sz="2600" dirty="0"/>
          </a:p>
        </p:txBody>
      </p:sp>
      <p:sp>
        <p:nvSpPr>
          <p:cNvPr id="9" name="Shape 5"/>
          <p:cNvSpPr/>
          <p:nvPr/>
        </p:nvSpPr>
        <p:spPr>
          <a:xfrm>
            <a:off x="661574" y="5748338"/>
            <a:ext cx="10868547" cy="331490"/>
          </a:xfrm>
          <a:prstGeom prst="roundRect">
            <a:avLst>
              <a:gd name="adj" fmla="val 14669"/>
            </a:avLst>
          </a:prstGeom>
          <a:solidFill>
            <a:srgbClr val="D9D9D9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60" y="5892899"/>
            <a:ext cx="144657" cy="11568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37604" y="5850136"/>
            <a:ext cx="10986416" cy="12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Think, Pair, Share: How can the exact same piece of glass produce two completely different types of image?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51989" y="6170910"/>
            <a:ext cx="11478132" cy="12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2000"/>
              </a:lnSpc>
              <a:buNone/>
            </a:pPr>
            <a:r>
              <a:rPr lang="en-US" sz="9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17600"/>
            <a:ext cx="5994349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Converging Lenses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06642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Extended lesson, you will be able to: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737743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Describe Refraction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266678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 how a thin converging lens bends parallel light rays to a single point of focus.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39521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39521" y="2737743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339521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Mark Key Features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339521" y="3266678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and label the principal focus (F) and focal length (f) on a lens diagram.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017468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17468" y="2737743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8017468" y="2858492"/>
            <a:ext cx="257307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Construct Ray Diagrams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17468" y="3266678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 accurate ray diagrams using the three standard construction rays.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574" y="398601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61574" y="425628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61574" y="437703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Classify Images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61574" y="478522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Describe any image as real or virtual, upright or inverted, and enlarged or diminished.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78495" y="398601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8495" y="425628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6178495" y="4377035"/>
            <a:ext cx="307094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Explain the Magnifying Glass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6178495" y="478522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Account for how a single converging lens produces a virtual, upright, enlarged image.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989" y="552529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055" y="0"/>
            <a:ext cx="640064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21705"/>
            <a:ext cx="5105471" cy="55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Three Golden Rays</a:t>
            </a:r>
            <a:endParaRPr lang="en-US" sz="3350" dirty="0"/>
          </a:p>
        </p:txBody>
      </p:sp>
      <p:sp>
        <p:nvSpPr>
          <p:cNvPr id="4" name="Text 1"/>
          <p:cNvSpPr/>
          <p:nvPr/>
        </p:nvSpPr>
        <p:spPr>
          <a:xfrm>
            <a:off x="661475" y="1378843"/>
            <a:ext cx="4772898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ray diagram in this topic is built from exactly three predictable rays. Where any two of them cross, the top of the image is located.</a:t>
            </a:r>
            <a:endParaRPr lang="en-US" sz="11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080816"/>
            <a:ext cx="4772898" cy="12455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60205" y="2558455"/>
            <a:ext cx="223237" cy="2902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1409863" y="2248694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Ray 1: Parallel Ray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1409863" y="2607270"/>
            <a:ext cx="3856636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Travels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parallel to the principal axis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then bends through the principal focus (F) on the far side of the lens.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460353"/>
            <a:ext cx="4772898" cy="10618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60205" y="3846116"/>
            <a:ext cx="223237" cy="2902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1409863" y="3628231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Ray 2: Centre Ray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1409863" y="3986808"/>
            <a:ext cx="3856636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Passes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straight through the optical centre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the lens without bending or changing direction.</a:t>
            </a:r>
            <a:endParaRPr lang="en-US" sz="11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656138"/>
            <a:ext cx="4772898" cy="124559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0205" y="5133777"/>
            <a:ext cx="223237" cy="2902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1409863" y="4824016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Ray 3: Focus Ray</a:t>
            </a:r>
            <a:endParaRPr lang="en-US" sz="1650" dirty="0"/>
          </a:p>
        </p:txBody>
      </p:sp>
      <p:sp>
        <p:nvSpPr>
          <p:cNvPr id="16" name="Text 10"/>
          <p:cNvSpPr/>
          <p:nvPr/>
        </p:nvSpPr>
        <p:spPr>
          <a:xfrm>
            <a:off x="1409863" y="5182592"/>
            <a:ext cx="3856636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Passes through the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near principal focus (F)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first, then emerges parallel to the principal axis on the far side.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51890" y="6052443"/>
            <a:ext cx="5382483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46323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Ray Illusions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1695152"/>
            <a:ext cx="2438835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790" y="1764605"/>
            <a:ext cx="132255" cy="1322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9124" y="1744762"/>
            <a:ext cx="2651654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61574" y="215245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these fatal errors in your ray diagrams. Each one costs marks in the examination.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2553494"/>
            <a:ext cx="3531702" cy="216088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3066" y="2737842"/>
            <a:ext cx="283054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Bending Rays Twice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903066" y="3146028"/>
            <a:ext cx="3086817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 lens convention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each ray is bent only once, exactly at the vertical construction line passing through the optical centre. Never show a gradual curve through the glass.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472" y="2553494"/>
            <a:ext cx="3531702" cy="216088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581014" y="2737842"/>
            <a:ext cx="238456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Freehand Lines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4581014" y="3146028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ruler and no direction arrows means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zero marks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Every ray must be drawn with a ruler and carry a clear arrowhead showing the direction of travel.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8419" y="2553494"/>
            <a:ext cx="3531702" cy="216088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58961" y="2737842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Only One Focus Marked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8258961" y="3454995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converging lens always has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principal foci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one on each side, at exactly the same distance from the optical centre. Mark both clearly as F on your diagram.</a:t>
            </a:r>
            <a:endParaRPr lang="en-US" sz="1300" dirty="0"/>
          </a:p>
        </p:txBody>
      </p:sp>
      <p:sp>
        <p:nvSpPr>
          <p:cNvPr id="16" name="Shape 10"/>
          <p:cNvSpPr/>
          <p:nvPr/>
        </p:nvSpPr>
        <p:spPr>
          <a:xfrm>
            <a:off x="661574" y="4900414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FB3B4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868" y="5114727"/>
            <a:ext cx="206667" cy="16529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98830" y="5090517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three errors are among the most commonly cited mistakes in Cambridge Examiner Reports. Practise until they become automatic.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51989" y="589667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57200"/>
            <a:ext cx="5546983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Jigsaw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61475" y="1268214"/>
            <a:ext cx="6296860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activity uses a structured cooperative learning protocol. Every expert is essential; the group cannot complete the picture without each contribution.</a:t>
            </a:r>
            <a:endParaRPr lang="en-US" sz="1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1834356"/>
            <a:ext cx="785594" cy="10953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96291" y="1991420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1. Assign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1596291" y="2374404"/>
            <a:ext cx="5362044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student is assigned one object position case to become expert in.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2929731"/>
            <a:ext cx="785594" cy="10953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596291" y="3086795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2. Expert Groups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1596291" y="3469779"/>
            <a:ext cx="5362044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Meet with others who have the same case. Master the ray diagram and the full image description together.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4025106"/>
            <a:ext cx="785594" cy="109537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96291" y="4182170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3. Teach Back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1596291" y="4565154"/>
            <a:ext cx="5362044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home group of four. Each expert teaches their case; the rest record the results.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661475" y="5288359"/>
            <a:ext cx="6296860" cy="745331"/>
          </a:xfrm>
          <a:prstGeom prst="roundRect">
            <a:avLst>
              <a:gd name="adj" fmla="val 8854"/>
            </a:avLst>
          </a:prstGeom>
          <a:solidFill>
            <a:srgbClr val="B6D6FC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534" y="5486797"/>
            <a:ext cx="196349" cy="15706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71943" y="5461893"/>
            <a:ext cx="5629333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Because every home group needs all four experts, nobody can skip their turn. Your contribution is non-negotiable.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51890" y="6201569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055" y="0"/>
            <a:ext cx="64006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601663"/>
            <a:ext cx="1135431" cy="253504"/>
          </a:xfrm>
          <a:prstGeom prst="roundRect">
            <a:avLst>
              <a:gd name="adj" fmla="val 20825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755730" y="648791"/>
            <a:ext cx="1556505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CASE 1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475" y="914797"/>
            <a:ext cx="5126802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Object Beyond 2F</a:t>
            </a:r>
            <a:endParaRPr lang="en-US" sz="3550" dirty="0"/>
          </a:p>
        </p:txBody>
      </p:sp>
      <p:sp>
        <p:nvSpPr>
          <p:cNvPr id="6" name="Text 3"/>
          <p:cNvSpPr/>
          <p:nvPr/>
        </p:nvSpPr>
        <p:spPr>
          <a:xfrm>
            <a:off x="661475" y="1561604"/>
            <a:ext cx="2868144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to Draw It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61475" y="2078930"/>
            <a:ext cx="4772898" cy="796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Place the object beyond the 2F mark on the left. Draw Ray 1 (parallel, then through far F) and Ray 2 (straight through the optical centre). Mark where they cross on the right side of the lens.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61475" y="3082528"/>
            <a:ext cx="4772898" cy="19546"/>
          </a:xfrm>
          <a:prstGeom prst="roundRect">
            <a:avLst>
              <a:gd name="adj" fmla="val 337620"/>
            </a:avLst>
          </a:prstGeom>
          <a:solidFill>
            <a:srgbClr val="67534F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61475" y="3365103"/>
            <a:ext cx="2868144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Image Description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61475" y="3882430"/>
            <a:ext cx="2311838" cy="645716"/>
          </a:xfrm>
          <a:prstGeom prst="roundRect">
            <a:avLst>
              <a:gd name="adj" fmla="val 102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7584" y="4058543"/>
            <a:ext cx="1959621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Real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3122534" y="3882430"/>
            <a:ext cx="2311838" cy="645716"/>
          </a:xfrm>
          <a:prstGeom prst="roundRect">
            <a:avLst>
              <a:gd name="adj" fmla="val 102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298643" y="4058543"/>
            <a:ext cx="1959621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Inverted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61475" y="4677370"/>
            <a:ext cx="4772898" cy="645716"/>
          </a:xfrm>
          <a:prstGeom prst="roundRect">
            <a:avLst>
              <a:gd name="adj" fmla="val 102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7584" y="4853484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Diminished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661475" y="5490964"/>
            <a:ext cx="4772898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image forms between F and 2F on the far side of the lens. This is the principle behind a camera.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1890" y="6057106"/>
            <a:ext cx="5382483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055" y="0"/>
            <a:ext cx="64006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502146"/>
            <a:ext cx="1161426" cy="253504"/>
          </a:xfrm>
          <a:prstGeom prst="roundRect">
            <a:avLst>
              <a:gd name="adj" fmla="val 20825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755730" y="549275"/>
            <a:ext cx="1582499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CASE 2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475" y="815280"/>
            <a:ext cx="5126802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Object Exactly At 2F</a:t>
            </a:r>
            <a:endParaRPr lang="en-US" sz="3550" dirty="0"/>
          </a:p>
        </p:txBody>
      </p:sp>
      <p:sp>
        <p:nvSpPr>
          <p:cNvPr id="6" name="Text 3"/>
          <p:cNvSpPr/>
          <p:nvPr/>
        </p:nvSpPr>
        <p:spPr>
          <a:xfrm>
            <a:off x="661475" y="1462088"/>
            <a:ext cx="2868144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to Draw It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61475" y="1979414"/>
            <a:ext cx="4772898" cy="796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Place the object precisely on the 2F mark to the left of the lens. Draw Ray 1 and Ray 2. The crossing point falls exactly on the 2F mark on the right side, the same distance from the lens as the object.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61475" y="2983012"/>
            <a:ext cx="4772898" cy="19546"/>
          </a:xfrm>
          <a:prstGeom prst="roundRect">
            <a:avLst>
              <a:gd name="adj" fmla="val 337620"/>
            </a:avLst>
          </a:prstGeom>
          <a:solidFill>
            <a:srgbClr val="67534F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61475" y="3265587"/>
            <a:ext cx="2868144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Image Description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61475" y="3782913"/>
            <a:ext cx="2311838" cy="645716"/>
          </a:xfrm>
          <a:prstGeom prst="roundRect">
            <a:avLst>
              <a:gd name="adj" fmla="val 102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7584" y="3959027"/>
            <a:ext cx="1959621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Real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3122534" y="3782913"/>
            <a:ext cx="2311838" cy="645716"/>
          </a:xfrm>
          <a:prstGeom prst="roundRect">
            <a:avLst>
              <a:gd name="adj" fmla="val 102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298643" y="3959027"/>
            <a:ext cx="1959621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Inverted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61475" y="4577854"/>
            <a:ext cx="4772898" cy="645716"/>
          </a:xfrm>
          <a:prstGeom prst="roundRect">
            <a:avLst>
              <a:gd name="adj" fmla="val 102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7584" y="4753967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Same Size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661475" y="5391448"/>
            <a:ext cx="4772898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 only case that produces an image of exactly the same height as the object. Note it as a special, symmetrical case.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1890" y="6156722"/>
            <a:ext cx="5382483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40064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2" y="1050131"/>
            <a:ext cx="4757618" cy="4757738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757322" y="629345"/>
            <a:ext cx="1100308" cy="236339"/>
          </a:xfrm>
          <a:prstGeom prst="roundRect">
            <a:avLst>
              <a:gd name="adj" fmla="val 21162"/>
            </a:avLst>
          </a:prstGeom>
          <a:solidFill>
            <a:srgbClr val="FFE0CC"/>
          </a:solidFill>
          <a:ln/>
        </p:spPr>
      </p:sp>
      <p:sp>
        <p:nvSpPr>
          <p:cNvPr id="5" name="Text 1"/>
          <p:cNvSpPr/>
          <p:nvPr/>
        </p:nvSpPr>
        <p:spPr>
          <a:xfrm>
            <a:off x="6846617" y="673993"/>
            <a:ext cx="1531304" cy="14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CASE 3</a:t>
            </a:r>
            <a:endParaRPr lang="en-US" sz="900" dirty="0"/>
          </a:p>
        </p:txBody>
      </p:sp>
      <p:sp>
        <p:nvSpPr>
          <p:cNvPr id="6" name="Text 2"/>
          <p:cNvSpPr/>
          <p:nvPr/>
        </p:nvSpPr>
        <p:spPr>
          <a:xfrm>
            <a:off x="6757322" y="919262"/>
            <a:ext cx="4772898" cy="11124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Object Between F and 2F</a:t>
            </a:r>
            <a:endParaRPr lang="en-US" sz="3350" dirty="0"/>
          </a:p>
        </p:txBody>
      </p:sp>
      <p:sp>
        <p:nvSpPr>
          <p:cNvPr id="7" name="Text 3"/>
          <p:cNvSpPr/>
          <p:nvPr/>
        </p:nvSpPr>
        <p:spPr>
          <a:xfrm>
            <a:off x="6757322" y="2085280"/>
            <a:ext cx="2749283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to Draw It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6757322" y="2564408"/>
            <a:ext cx="4772898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Place the object between the F and 2F marks on the left. Draw Ray 1 and Ray 2. Notice that the rays cross much further to the right, well beyond the 2F mark. The image is far from the lens.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6757322" y="3303588"/>
            <a:ext cx="4772898" cy="18554"/>
          </a:xfrm>
          <a:prstGeom prst="roundRect">
            <a:avLst>
              <a:gd name="adj" fmla="val 336951"/>
            </a:avLst>
          </a:prstGeom>
          <a:solidFill>
            <a:srgbClr val="67534F">
              <a:alpha val="50000"/>
            </a:srgbClr>
          </a:solidFill>
          <a:ln/>
        </p:spPr>
      </p:sp>
      <p:sp>
        <p:nvSpPr>
          <p:cNvPr id="10" name="Text 6"/>
          <p:cNvSpPr/>
          <p:nvPr/>
        </p:nvSpPr>
        <p:spPr>
          <a:xfrm>
            <a:off x="6757322" y="3560266"/>
            <a:ext cx="2749283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Image Description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6757322" y="4039394"/>
            <a:ext cx="2319478" cy="601266"/>
          </a:xfrm>
          <a:prstGeom prst="roundRect">
            <a:avLst>
              <a:gd name="adj" fmla="val 1039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918846" y="4200922"/>
            <a:ext cx="1996430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Real</a:t>
            </a:r>
            <a:endParaRPr lang="en-US" sz="1650" dirty="0"/>
          </a:p>
        </p:txBody>
      </p:sp>
      <p:sp>
        <p:nvSpPr>
          <p:cNvPr id="13" name="Shape 9"/>
          <p:cNvSpPr/>
          <p:nvPr/>
        </p:nvSpPr>
        <p:spPr>
          <a:xfrm>
            <a:off x="9210742" y="4039394"/>
            <a:ext cx="2319478" cy="601266"/>
          </a:xfrm>
          <a:prstGeom prst="roundRect">
            <a:avLst>
              <a:gd name="adj" fmla="val 1039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372266" y="4200922"/>
            <a:ext cx="1996430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Inverted</a:t>
            </a:r>
            <a:endParaRPr lang="en-US" sz="1650" dirty="0"/>
          </a:p>
        </p:txBody>
      </p:sp>
      <p:sp>
        <p:nvSpPr>
          <p:cNvPr id="15" name="Shape 11"/>
          <p:cNvSpPr/>
          <p:nvPr/>
        </p:nvSpPr>
        <p:spPr>
          <a:xfrm>
            <a:off x="6757322" y="4774605"/>
            <a:ext cx="4772898" cy="601266"/>
          </a:xfrm>
          <a:prstGeom prst="roundRect">
            <a:avLst>
              <a:gd name="adj" fmla="val 1039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918846" y="4936133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Enlarged</a:t>
            </a:r>
            <a:endParaRPr lang="en-US" sz="1650" dirty="0"/>
          </a:p>
        </p:txBody>
      </p:sp>
      <p:sp>
        <p:nvSpPr>
          <p:cNvPr id="17" name="Text 13"/>
          <p:cNvSpPr/>
          <p:nvPr/>
        </p:nvSpPr>
        <p:spPr>
          <a:xfrm>
            <a:off x="6757322" y="5526584"/>
            <a:ext cx="4772898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image forms beyond 2F on the far side. This is the principle behind a projector or slide enlarger.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6147738" y="6044803"/>
            <a:ext cx="5382483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1231</Words>
  <Application>Microsoft Office PowerPoint</Application>
  <PresentationFormat>Widescreen</PresentationFormat>
  <Paragraphs>154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Marcellus</vt:lpstr>
      <vt:lpstr>Montserrat</vt:lpstr>
      <vt:lpstr>Marcellus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Rejo Raghuvaran</cp:lastModifiedBy>
  <cp:revision>2</cp:revision>
  <dcterms:created xsi:type="dcterms:W3CDTF">2026-06-21T20:31:23Z</dcterms:created>
  <dcterms:modified xsi:type="dcterms:W3CDTF">2026-06-22T04:09:47Z</dcterms:modified>
</cp:coreProperties>
</file>