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12192000"/>
  <p:embeddedFontLst>
    <p:embeddedFont>
      <p:font typeface="Marcellus" panose="020E0602050203020307" pitchFamily="34" charset="0"/>
      <p:regular r:id="rId16"/>
    </p:embeddedFont>
    <p:embeddedFont>
      <p:font typeface="Montserrat" pitchFamily="2" charset="0"/>
      <p:regular r:id="rId17"/>
      <p:bold r:id="rId18"/>
      <p:italic r:id="rId19"/>
      <p:boldItalic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D9C985-C7EA-49B6-AC4D-CF192840AD67}" v="1" dt="2026-06-16T09:08:54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jo Raghuvaran" userId="87e0880df704d4cf" providerId="LiveId" clId="{E4ABF6C9-B9C4-43EA-9781-DF14E0D3CD93}"/>
    <pc:docChg chg="delSld">
      <pc:chgData name="Rejo Raghuvaran" userId="87e0880df704d4cf" providerId="LiveId" clId="{E4ABF6C9-B9C4-43EA-9781-DF14E0D3CD93}" dt="2026-06-16T11:48:11.429" v="0" actId="47"/>
      <pc:docMkLst>
        <pc:docMk/>
      </pc:docMkLst>
      <pc:sldChg chg="del">
        <pc:chgData name="Rejo Raghuvaran" userId="87e0880df704d4cf" providerId="LiveId" clId="{E4ABF6C9-B9C4-43EA-9781-DF14E0D3CD93}" dt="2026-06-16T11:48:11.429" v="0" actId="47"/>
        <pc:sldMkLst>
          <pc:docMk/>
          <pc:sldMk cId="0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322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117600"/>
            <a:ext cx="6695015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Distance-Time Graphs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206642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lesson, you will be able to: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574" y="2467471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2737743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661574" y="285849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Read the Shape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61574" y="3266678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what a horizontal, sloped, and curved section of a distance-time graph shows about an object's motion.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178495" y="2467471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178495" y="2737743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6178495" y="285849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Gradient = Speed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6178495" y="3266678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Recognise that the steepness (gradient) of a distance-time graph directly represents the speed of the object.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61574" y="3986014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4256286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661574" y="437703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Speed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661574" y="4785221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speed from a distance-time graph by drawing a large gradient triangle and applying Speed = Distance / Time.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178495" y="3986014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178495" y="4256286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6178495" y="437703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Sketch &amp; Distinguish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6178495" y="4785221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Sketch a distance-time graph for a described journey and tell it apart from a speed-time graph by reading the axes.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1989" y="552529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437481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2: Answers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2386310"/>
            <a:ext cx="5351626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45918" y="257065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3 → Graph E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45918" y="2978845"/>
            <a:ext cx="4982939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Graph E is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straight line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confirming constant speed. It is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steeper than Graph A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which tells us the speed is greater. A steeper gradient on a distance-time graph always means a faster speed.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178495" y="2386310"/>
            <a:ext cx="5351626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62838" y="257065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4 → Graph F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62838" y="2978845"/>
            <a:ext cx="4982939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Graph F shows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curve that gets progressively steeper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This means the speed is increasing over time. The train is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accelerating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away from the station, exactly as described.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61574" y="4209256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B6D6FC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423569"/>
            <a:ext cx="206667" cy="16529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98830" y="4399359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Compare Graphs A and E: both are straight lines (constant speed), but Graph E has a steeper gradient, meaning a higher speed. This is a favourite comparison question in Cambridge exams.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1989" y="520551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910034"/>
            <a:ext cx="6786294" cy="55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3: Slowing and Returning</a:t>
            </a:r>
            <a:endParaRPr lang="en-US" sz="3350" dirty="0"/>
          </a:p>
        </p:txBody>
      </p:sp>
      <p:sp>
        <p:nvSpPr>
          <p:cNvPr id="4" name="Shape 1"/>
          <p:cNvSpPr/>
          <p:nvPr/>
        </p:nvSpPr>
        <p:spPr>
          <a:xfrm>
            <a:off x="661475" y="1667173"/>
            <a:ext cx="6296860" cy="499269"/>
          </a:xfrm>
          <a:prstGeom prst="roundRect">
            <a:avLst>
              <a:gd name="adj" fmla="val 12522"/>
            </a:avLst>
          </a:prstGeom>
          <a:solidFill>
            <a:srgbClr val="FFD1B3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99" y="1853208"/>
            <a:ext cx="186031" cy="1488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45154" y="1824930"/>
            <a:ext cx="6273941" cy="1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Random call is active. Be ready to justify your match!</a:t>
            </a:r>
            <a:endParaRPr lang="en-US" sz="11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2317155"/>
            <a:ext cx="6296860" cy="148927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720610" y="2424311"/>
            <a:ext cx="178589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4"/>
          <p:cNvSpPr/>
          <p:nvPr/>
        </p:nvSpPr>
        <p:spPr>
          <a:xfrm>
            <a:off x="829349" y="2912467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5</a:t>
            </a:r>
            <a:endParaRPr lang="en-US" sz="1650" dirty="0"/>
          </a:p>
        </p:txBody>
      </p:sp>
      <p:sp>
        <p:nvSpPr>
          <p:cNvPr id="10" name="Text 5"/>
          <p:cNvSpPr/>
          <p:nvPr/>
        </p:nvSpPr>
        <p:spPr>
          <a:xfrm>
            <a:off x="829349" y="3271044"/>
            <a:ext cx="5961112" cy="36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runner sets off at a good pace but gradually slows down over time, eventually coming to a complete stop. Their speed decreases steadily until they are at rest.</a:t>
            </a:r>
            <a:endParaRPr lang="en-US" sz="11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3940373"/>
            <a:ext cx="6296860" cy="167302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720610" y="4047530"/>
            <a:ext cx="178589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7"/>
          <p:cNvSpPr/>
          <p:nvPr/>
        </p:nvSpPr>
        <p:spPr>
          <a:xfrm>
            <a:off x="829349" y="4535686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6</a:t>
            </a:r>
            <a:endParaRPr lang="en-US" sz="1650" dirty="0"/>
          </a:p>
        </p:txBody>
      </p:sp>
      <p:sp>
        <p:nvSpPr>
          <p:cNvPr id="14" name="Text 8"/>
          <p:cNvSpPr/>
          <p:nvPr/>
        </p:nvSpPr>
        <p:spPr>
          <a:xfrm>
            <a:off x="829349" y="4894263"/>
            <a:ext cx="5961112" cy="551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child walks to a local shop at a steady pace, then immediately turns around and walks straight back home at the same steady pace. Their distance from home ends at zero.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51890" y="5764113"/>
            <a:ext cx="6906444" cy="1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3000"/>
              </a:lnSpc>
              <a:buNone/>
            </a:pPr>
            <a:r>
              <a:rPr lang="en-US" sz="11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544935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3: Answers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2493764"/>
            <a:ext cx="5351626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45918" y="267811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5 → Graph D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45918" y="3086298"/>
            <a:ext cx="4982939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Graph D shows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curve that gradually flattens out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As the curve becomes less steep, the speed is decreasing. The runner is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decelerating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until the flat horizontal end confirms they have stopped completely.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178495" y="2493764"/>
            <a:ext cx="5351626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62838" y="267811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6 → Graph B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62838" y="3086298"/>
            <a:ext cx="4982939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Graph B shows the distance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rising then falling back to zero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distance from home increases as the child walks to the shop, then decreases back to zero as they return. Note: distance from start (not total distance) falls here.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61574" y="4316710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531023"/>
            <a:ext cx="206667" cy="16529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98830" y="4506813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six graphs matched. Well done! Now apply this knowledge independently in the exit ticket.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1989" y="509795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747514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1709043"/>
            <a:ext cx="988591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60790" y="1758652"/>
            <a:ext cx="1399743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EXIT TICKET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1732812" y="1696343"/>
            <a:ext cx="1719319" cy="296664"/>
          </a:xfrm>
          <a:prstGeom prst="roundRect">
            <a:avLst>
              <a:gd name="adj" fmla="val 18732"/>
            </a:avLst>
          </a:prstGeom>
          <a:noFill/>
          <a:ln w="12700">
            <a:solidFill>
              <a:srgbClr val="FF95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44728" y="1758652"/>
            <a:ext cx="210507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INDEPENDENT WORK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61574" y="217904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in the room. Complete both tasks independently on your mini-whiteboards. You have four minutes.</a:t>
            </a:r>
            <a:endParaRPr lang="en-US" sz="13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2580084"/>
            <a:ext cx="5351626" cy="213300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3213317" y="2676426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845918" y="3260527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Sketch the Graph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845918" y="3668713"/>
            <a:ext cx="4982939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person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walks steadily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a bus stop. They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wait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there for a few minutes. Then they travel on the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bus at a faster steady speed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Sketch a single distance-time graph for this complete journey, labelling each section clearly.</a:t>
            </a:r>
            <a:endParaRPr lang="en-US" sz="13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8495" y="2580084"/>
            <a:ext cx="5351626" cy="213300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730238" y="2676426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950" dirty="0"/>
          </a:p>
        </p:txBody>
      </p:sp>
      <p:sp>
        <p:nvSpPr>
          <p:cNvPr id="14" name="Text 10"/>
          <p:cNvSpPr/>
          <p:nvPr/>
        </p:nvSpPr>
        <p:spPr>
          <a:xfrm>
            <a:off x="6362838" y="3260527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 the Meaning</a:t>
            </a:r>
            <a:endParaRPr lang="en-US" sz="1850" dirty="0"/>
          </a:p>
        </p:txBody>
      </p:sp>
      <p:sp>
        <p:nvSpPr>
          <p:cNvPr id="15" name="Text 11"/>
          <p:cNvSpPr/>
          <p:nvPr/>
        </p:nvSpPr>
        <p:spPr>
          <a:xfrm>
            <a:off x="6362838" y="3668713"/>
            <a:ext cx="4982939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one precise sentence, state exactly what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horizontal line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represents on a distance-time graph. Do not confuse this with what it would mean on a speed-time graph.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661574" y="4899124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B6D6FC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68" y="5113437"/>
            <a:ext cx="206667" cy="16529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198830" y="5089227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Expected sketch: a gentle slope upward (walking), a flat horizontal section (waiting), then a steeper slope upward (bus). Three clearly labelled sections.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51989" y="589538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B4746BB-1C2F-E0F5-E28D-E33EE6B40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" y="0"/>
            <a:ext cx="121711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52307D2-C9D4-1E93-D346-9C8549B49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136948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Axes Illusion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2085777"/>
            <a:ext cx="1623476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790" y="2155230"/>
            <a:ext cx="132255" cy="13225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59124" y="2135386"/>
            <a:ext cx="183629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EXAMINER'S TRAP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661574" y="2543076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are the most common mistakes seen in Cambridge IGCSE exam scripts. Read them carefully and commit the corrections to memory.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525" y="3159125"/>
            <a:ext cx="3531702" cy="216088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3066" y="3343473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Horizontal = Constant Speed?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903066" y="4060627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Wrong.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On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-time graph, a horizontal line means the object is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stationary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distance is not changing at all. Always check the y-axis label first.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0472" y="3159125"/>
            <a:ext cx="3531702" cy="216088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581014" y="3343473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Steeper = Further Travelled?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4581014" y="4060627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Wrong.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steeper line means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faster speed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not a greater distance. Read the y-axis value to determine how far the object has actually travelled.</a:t>
            </a:r>
            <a:endParaRPr lang="en-US" sz="13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8419" y="3159125"/>
            <a:ext cx="3531702" cy="216088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58961" y="3343473"/>
            <a:ext cx="3019746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Using a Tiny Triangle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8258961" y="3751659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Wrong.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Examiners specifically deduct marks for tiny gradient triangles. Your triangle must span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least half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of the straight-line section to gain full marks.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51989" y="550604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20700"/>
            <a:ext cx="6296860" cy="11743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Think-Pair-Share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61475" y="1918891"/>
            <a:ext cx="6296860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will match 6 described journeys to 6 distance-time graphs on your sheet. Follow the protocol precisely.</a:t>
            </a:r>
            <a:endParaRPr lang="en-US" sz="1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2485033"/>
            <a:ext cx="785594" cy="10953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96291" y="2642096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Think (4 mins)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1596291" y="3025080"/>
            <a:ext cx="5362044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 alone in silence. Match each journey to a graph and write one word justifying each choice (e.g., "steeper", "horizontal").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3580408"/>
            <a:ext cx="785594" cy="129450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596291" y="3737471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Pair (6 mins)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1596291" y="4120455"/>
            <a:ext cx="5362044" cy="597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Compare your answers with your partner. Discuss any differences using: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 matched Journey X to Graph Y because..."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Reach agreement.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75" y="4874915"/>
            <a:ext cx="785594" cy="109537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596291" y="5031978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Share (4 mins)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1596291" y="5414963"/>
            <a:ext cx="5362044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Random call will be used. Be ready to justify your team's match clearly and confidently in front of the class.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51890" y="6138168"/>
            <a:ext cx="6906444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63377"/>
            <a:ext cx="3937993" cy="432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Six Shapes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61574" y="1258094"/>
            <a:ext cx="11478132" cy="12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Here are the six distance-time graphs you are matching to the journey descriptions. Study each shape carefully before committing to your answers.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1477070"/>
            <a:ext cx="7607903" cy="427950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574" y="5847655"/>
            <a:ext cx="11478132" cy="12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shape corresponds to a unique type of motion. Your task is to identify which journey matches which graph, and to explain your reasoning using precise physics vocabulary.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1989" y="6066631"/>
            <a:ext cx="11478132" cy="12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2000"/>
              </a:lnSpc>
              <a:buNone/>
            </a:pPr>
            <a:r>
              <a:rPr lang="en-US" sz="9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39452"/>
            <a:ext cx="6897416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1: Stationary and Steady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5233360" y="1350466"/>
            <a:ext cx="6296860" cy="546199"/>
          </a:xfrm>
          <a:prstGeom prst="roundRect">
            <a:avLst>
              <a:gd name="adj" fmla="val 12082"/>
            </a:avLst>
          </a:prstGeom>
          <a:solidFill>
            <a:srgbClr val="FFD1B3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0420" y="1548904"/>
            <a:ext cx="196349" cy="15706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743828" y="1524000"/>
            <a:ext cx="6238917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Random call is active. Be ready to justify your match!</a:t>
            </a:r>
            <a:endParaRPr lang="en-US" sz="1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2064544"/>
            <a:ext cx="6296860" cy="158581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287535" y="2177653"/>
            <a:ext cx="188511" cy="2450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450" dirty="0"/>
          </a:p>
        </p:txBody>
      </p:sp>
      <p:sp>
        <p:nvSpPr>
          <p:cNvPr id="9" name="Text 4"/>
          <p:cNvSpPr/>
          <p:nvPr/>
        </p:nvSpPr>
        <p:spPr>
          <a:xfrm>
            <a:off x="5409469" y="2692995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1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5409469" y="3075980"/>
            <a:ext cx="5944642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car is parked outside a house and does not move for several minutes. Which graph matches this situation?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799582"/>
            <a:ext cx="6296860" cy="158581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287535" y="3912691"/>
            <a:ext cx="188511" cy="2450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7"/>
          <p:cNvSpPr/>
          <p:nvPr/>
        </p:nvSpPr>
        <p:spPr>
          <a:xfrm>
            <a:off x="5409469" y="4428034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2</a:t>
            </a:r>
            <a:endParaRPr lang="en-US" sz="1750" dirty="0"/>
          </a:p>
        </p:txBody>
      </p:sp>
      <p:sp>
        <p:nvSpPr>
          <p:cNvPr id="14" name="Text 8"/>
          <p:cNvSpPr/>
          <p:nvPr/>
        </p:nvSpPr>
        <p:spPr>
          <a:xfrm>
            <a:off x="5409469" y="4811018"/>
            <a:ext cx="5944642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person walks away from home at a steady, unchanging pace. They do not slow down or speed up. Which graph matches?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5233360" y="5553273"/>
            <a:ext cx="6296860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 carefully about what each graph shape represents before answering. Use precise language in your justification.</a:t>
            </a:r>
            <a:endParaRPr lang="en-US" sz="1200" dirty="0"/>
          </a:p>
        </p:txBody>
      </p:sp>
      <p:sp>
        <p:nvSpPr>
          <p:cNvPr id="16" name="Text 10"/>
          <p:cNvSpPr/>
          <p:nvPr/>
        </p:nvSpPr>
        <p:spPr>
          <a:xfrm>
            <a:off x="4623776" y="6119416"/>
            <a:ext cx="6906444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544935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1: Answers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2493764"/>
            <a:ext cx="5351626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45918" y="267811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1 → Graph C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45918" y="3086298"/>
            <a:ext cx="4982939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horizontal line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means the distance from the start is not changing at all. The object is therefore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stationary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 parked car perfectly matches this flat, unchanging line.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178495" y="2493764"/>
            <a:ext cx="5351626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62838" y="267811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2 → Graph A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62838" y="3086298"/>
            <a:ext cx="4982939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straight sloped line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means the distance increases by the same amount each second. This represents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constant speed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 person walking steadily away from home fits this exactly.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61574" y="4316710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531023"/>
            <a:ext cx="206667" cy="16529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98830" y="4506813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rule: A horizontal line on a distance-time graph ALWAYS means stationary. Not slow. Not constant speed. Stationary.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1989" y="509795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032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91245"/>
            <a:ext cx="6139701" cy="608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6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2: Faster and Faster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61475" y="1440061"/>
            <a:ext cx="6296860" cy="579636"/>
          </a:xfrm>
          <a:prstGeom prst="roundRect">
            <a:avLst>
              <a:gd name="adj" fmla="val 11797"/>
            </a:avLst>
          </a:prstGeom>
          <a:solidFill>
            <a:srgbClr val="FFD1B3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90" y="1647130"/>
            <a:ext cx="203493" cy="16271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90397" y="1624905"/>
            <a:ext cx="6214808" cy="209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Random call is active. Be ready to justify your match!</a:t>
            </a:r>
            <a:endParaRPr lang="en-US" sz="12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2199977"/>
            <a:ext cx="6296860" cy="186313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712177" y="2317155"/>
            <a:ext cx="195357" cy="2539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4"/>
          <p:cNvSpPr/>
          <p:nvPr/>
        </p:nvSpPr>
        <p:spPr>
          <a:xfrm>
            <a:off x="843239" y="2851150"/>
            <a:ext cx="2340313" cy="304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3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843239" y="3251498"/>
            <a:ext cx="5933331" cy="6298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cyclist rides away from the start at a steady pace. They are travelling noticeably faster than the walker in Journey 2, but their speed remains constant throughout.</a:t>
            </a:r>
            <a:endParaRPr lang="en-US" sz="12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4223345"/>
            <a:ext cx="6296860" cy="165318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712177" y="4340523"/>
            <a:ext cx="195357" cy="2539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7"/>
          <p:cNvSpPr/>
          <p:nvPr/>
        </p:nvSpPr>
        <p:spPr>
          <a:xfrm>
            <a:off x="843239" y="4874518"/>
            <a:ext cx="2340313" cy="304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Journey 4</a:t>
            </a:r>
            <a:endParaRPr lang="en-US" sz="1800" dirty="0"/>
          </a:p>
        </p:txBody>
      </p:sp>
      <p:sp>
        <p:nvSpPr>
          <p:cNvPr id="14" name="Text 8"/>
          <p:cNvSpPr/>
          <p:nvPr/>
        </p:nvSpPr>
        <p:spPr>
          <a:xfrm>
            <a:off x="843239" y="5274866"/>
            <a:ext cx="5933331" cy="419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train pulls out of a station. It begins very slowly, then gradually picks up speed, moving faster and faster as it accelerates away from the platform.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51890" y="6056809"/>
            <a:ext cx="6906444" cy="209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7000"/>
              </a:lnSpc>
              <a:buNone/>
            </a:pPr>
            <a:r>
              <a:rPr lang="en-US" sz="12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@thelucidstem.com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1222</Words>
  <Application>Microsoft Office PowerPoint</Application>
  <PresentationFormat>Widescreen</PresentationFormat>
  <Paragraphs>112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Montserrat</vt:lpstr>
      <vt:lpstr>Arial</vt:lpstr>
      <vt:lpstr>Marcellus Light</vt:lpstr>
      <vt:lpstr>Marcellus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2</cp:revision>
  <dcterms:created xsi:type="dcterms:W3CDTF">2026-06-16T09:01:12Z</dcterms:created>
  <dcterms:modified xsi:type="dcterms:W3CDTF">2026-06-16T11:48:17Z</dcterms:modified>
</cp:coreProperties>
</file>