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37195"/>
            <a:ext cx="4685290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Gradient and Area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5233360" y="1426468"/>
            <a:ext cx="1229190" cy="239316"/>
          </a:xfrm>
          <a:prstGeom prst="roundRect">
            <a:avLst>
              <a:gd name="adj" fmla="val 19904"/>
            </a:avLst>
          </a:prstGeom>
          <a:noFill/>
          <a:ln w="12700">
            <a:solidFill>
              <a:srgbClr val="FF954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331089" y="1481634"/>
            <a:ext cx="1643319" cy="128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8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EXTENDED LEVEL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233360" y="1785342"/>
            <a:ext cx="690644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233360" y="2066131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5233360" y="2295029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9" name="Text 6"/>
          <p:cNvSpPr/>
          <p:nvPr/>
        </p:nvSpPr>
        <p:spPr>
          <a:xfrm>
            <a:off x="5233360" y="2403971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Find acceleration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233360" y="2732584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acceleration from the gradient of a speed-time graph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233360" y="3106341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233360" y="3335238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3" name="Text 10"/>
          <p:cNvSpPr/>
          <p:nvPr/>
        </p:nvSpPr>
        <p:spPr>
          <a:xfrm>
            <a:off x="5233360" y="3444180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Handle deceleration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233360" y="3772793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 deceleration as a negative acceleration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233360" y="4146550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233360" y="4375448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7" name="Text 14"/>
          <p:cNvSpPr/>
          <p:nvPr/>
        </p:nvSpPr>
        <p:spPr>
          <a:xfrm>
            <a:off x="5233360" y="4484390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Find distance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5233360" y="4813002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Determine distance travelled from the area under the line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233360" y="5186759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233360" y="5415657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1" name="Text 18"/>
          <p:cNvSpPr/>
          <p:nvPr/>
        </p:nvSpPr>
        <p:spPr>
          <a:xfrm>
            <a:off x="5233360" y="5524599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Solve complex graphs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5233360" y="5853212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Split areas into triangles and rectangles for multi-step problems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744637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Coach's Key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661574" y="1829098"/>
            <a:ext cx="1019844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74978" y="1885752"/>
            <a:ext cx="1402620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ANSWERS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574" y="2351584"/>
            <a:ext cx="5339720" cy="24106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17931" y="2487712"/>
            <a:ext cx="226808" cy="294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75980" y="3107531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A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875980" y="3574157"/>
            <a:ext cx="4910908" cy="606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Rectangle: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 \times 15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CC5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 = 120 m</a:t>
            </a:r>
            <a:endParaRPr lang="en-US" sz="14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0301" y="2351584"/>
            <a:ext cx="5339820" cy="241061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746757" y="2487712"/>
            <a:ext cx="226808" cy="294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6404708" y="3107531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B</a:t>
            </a:r>
            <a:endParaRPr lang="en-US" sz="2100" dirty="0"/>
          </a:p>
        </p:txBody>
      </p:sp>
      <p:sp>
        <p:nvSpPr>
          <p:cNvPr id="12" name="Text 8"/>
          <p:cNvSpPr/>
          <p:nvPr/>
        </p:nvSpPr>
        <p:spPr>
          <a:xfrm>
            <a:off x="6404708" y="3574157"/>
            <a:ext cx="4911007" cy="973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Triangle: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\tfrac{1}{2} \times 5 \times 20 = 50 \text{ m}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Rectangle: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\times 20 = 200 \text{ m}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CC5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 = 250 m</a:t>
            </a:r>
            <a:endParaRPr lang="en-US" sz="1450" dirty="0"/>
          </a:p>
        </p:txBody>
      </p:sp>
      <p:sp>
        <p:nvSpPr>
          <p:cNvPr id="13" name="Shape 9"/>
          <p:cNvSpPr/>
          <p:nvPr/>
        </p:nvSpPr>
        <p:spPr>
          <a:xfrm>
            <a:off x="661574" y="4974828"/>
            <a:ext cx="10868547" cy="925909"/>
          </a:xfrm>
          <a:prstGeom prst="roundRect">
            <a:avLst>
              <a:gd name="adj" fmla="val 8574"/>
            </a:avLst>
          </a:prstGeom>
          <a:solidFill>
            <a:srgbClr val="B6FCB8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581" y="5217120"/>
            <a:ext cx="236234" cy="18901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75822" y="5192117"/>
            <a:ext cx="10065292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show each shape separately with its own calculation. Method marks are available even if the final total is wrong.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422598"/>
            <a:ext cx="4956944" cy="565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61475" y="2169120"/>
            <a:ext cx="2452626" cy="257572"/>
          </a:xfrm>
          <a:prstGeom prst="roundRect">
            <a:avLst>
              <a:gd name="adj" fmla="val 19726"/>
            </a:avLst>
          </a:prstGeom>
          <a:noFill/>
          <a:ln w="12700">
            <a:solidFill>
              <a:srgbClr val="FF954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64858" y="2227163"/>
            <a:ext cx="2855444" cy="141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EXIT TICKET -- INDEPENDENT WORK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61475" y="2562721"/>
            <a:ext cx="6906444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Silence. Complete all three parts on your own.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661475" y="2875657"/>
            <a:ext cx="6296860" cy="647105"/>
          </a:xfrm>
          <a:prstGeom prst="roundRect">
            <a:avLst>
              <a:gd name="adj" fmla="val 9815"/>
            </a:avLst>
          </a:prstGeom>
          <a:solidFill>
            <a:srgbClr val="FFD1B3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80" y="3064669"/>
            <a:ext cx="189007" cy="15120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52893" y="3022302"/>
            <a:ext cx="5654236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speed-time graph shows a train accelerating from rest to 30 m/s in 10 seconds.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661475" y="3658791"/>
            <a:ext cx="340213" cy="340221"/>
          </a:xfrm>
          <a:prstGeom prst="roundRect">
            <a:avLst>
              <a:gd name="adj" fmla="val 1866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01112" y="3659336"/>
            <a:ext cx="260840" cy="339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2050" dirty="0"/>
          </a:p>
        </p:txBody>
      </p:sp>
      <p:sp>
        <p:nvSpPr>
          <p:cNvPr id="12" name="Text 8"/>
          <p:cNvSpPr/>
          <p:nvPr/>
        </p:nvSpPr>
        <p:spPr>
          <a:xfrm>
            <a:off x="1122632" y="3706019"/>
            <a:ext cx="3785398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the acceleration of the train.</a:t>
            </a:r>
            <a:endParaRPr lang="en-US" sz="1700" dirty="0"/>
          </a:p>
        </p:txBody>
      </p:sp>
      <p:sp>
        <p:nvSpPr>
          <p:cNvPr id="13" name="Shape 9"/>
          <p:cNvSpPr/>
          <p:nvPr/>
        </p:nvSpPr>
        <p:spPr>
          <a:xfrm>
            <a:off x="661475" y="4240907"/>
            <a:ext cx="340213" cy="340221"/>
          </a:xfrm>
          <a:prstGeom prst="roundRect">
            <a:avLst>
              <a:gd name="adj" fmla="val 1866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701112" y="4241453"/>
            <a:ext cx="260840" cy="339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2050" dirty="0"/>
          </a:p>
        </p:txBody>
      </p:sp>
      <p:sp>
        <p:nvSpPr>
          <p:cNvPr id="15" name="Text 11"/>
          <p:cNvSpPr/>
          <p:nvPr/>
        </p:nvSpPr>
        <p:spPr>
          <a:xfrm>
            <a:off x="1122632" y="4288135"/>
            <a:ext cx="5562362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the distance travelled during these 10 seconds.</a:t>
            </a:r>
            <a:endParaRPr lang="en-US" sz="1700" dirty="0"/>
          </a:p>
        </p:txBody>
      </p:sp>
      <p:sp>
        <p:nvSpPr>
          <p:cNvPr id="16" name="Shape 12"/>
          <p:cNvSpPr/>
          <p:nvPr/>
        </p:nvSpPr>
        <p:spPr>
          <a:xfrm>
            <a:off x="661475" y="4823023"/>
            <a:ext cx="340213" cy="340221"/>
          </a:xfrm>
          <a:prstGeom prst="roundRect">
            <a:avLst>
              <a:gd name="adj" fmla="val 1866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701112" y="4823569"/>
            <a:ext cx="260840" cy="339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2050" dirty="0"/>
          </a:p>
        </p:txBody>
      </p:sp>
      <p:sp>
        <p:nvSpPr>
          <p:cNvPr id="18" name="Text 14"/>
          <p:cNvSpPr/>
          <p:nvPr/>
        </p:nvSpPr>
        <p:spPr>
          <a:xfrm>
            <a:off x="1122632" y="4870252"/>
            <a:ext cx="5835702" cy="565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i="1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Challenge:</a:t>
            </a:r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What would the graph look like if the acceleration were non-uniform?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68424"/>
            <a:ext cx="6128986" cy="671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Two Readings, One Line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661574" y="1580555"/>
            <a:ext cx="11478132" cy="227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speed-time graph holds two hidden pieces of information for Extended candidates: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574" y="2284512"/>
            <a:ext cx="6565637" cy="372060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017270" y="2191941"/>
            <a:ext cx="3519201" cy="1586012"/>
          </a:xfrm>
          <a:prstGeom prst="roundRect">
            <a:avLst>
              <a:gd name="adj" fmla="val 4755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15801" y="2390477"/>
            <a:ext cx="2581210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How steep is it?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8215801" y="2896592"/>
            <a:ext cx="3122138" cy="682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Gradient = Acceleration</a:t>
            </a:r>
            <a:endParaRPr lang="en-US" sz="1400" dirty="0"/>
          </a:p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slope of the line tells you how quickly speed is changing.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8017270" y="3948509"/>
            <a:ext cx="3519201" cy="2149177"/>
          </a:xfrm>
          <a:prstGeom prst="roundRect">
            <a:avLst>
              <a:gd name="adj" fmla="val 350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15801" y="4147046"/>
            <a:ext cx="3122138" cy="6711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How much space is underneath?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8215801" y="4988719"/>
            <a:ext cx="3122138" cy="910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Area = Distance Travelled</a:t>
            </a:r>
            <a:endParaRPr lang="en-US" sz="1400" dirty="0"/>
          </a:p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shaded region between the line and the time axis gives total distance.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215926"/>
            <a:ext cx="6541527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Gradient = Acceleration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2205831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gradient of a speed-time graph gives the acceleration directly:</a:t>
            </a:r>
            <a:endParaRPr lang="en-US" sz="14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075" y="2664123"/>
            <a:ext cx="6322259" cy="140077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52079" y="2878534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Formula</a:t>
            </a:r>
            <a:endParaRPr lang="en-US" sz="2100" dirty="0"/>
          </a:p>
        </p:txBody>
      </p:sp>
      <p:sp>
        <p:nvSpPr>
          <p:cNvPr id="7" name="Text 3"/>
          <p:cNvSpPr/>
          <p:nvPr/>
        </p:nvSpPr>
        <p:spPr>
          <a:xfrm>
            <a:off x="952079" y="3345160"/>
            <a:ext cx="5791849" cy="5053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\Delta v / \Delta t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  Always draw a </a:t>
            </a:r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large triangle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spanning most of the line. Never pick two points close together.</a:t>
            </a:r>
            <a:endParaRPr lang="en-US" sz="14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6075" y="4253905"/>
            <a:ext cx="6322259" cy="138807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52079" y="4468316"/>
            <a:ext cx="4160039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Negative Gradient = Deceleration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952079" y="4934942"/>
            <a:ext cx="5791849" cy="492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line sloping downward has a negative gradient. Report it as a deceleration, e.g. </a:t>
            </a:r>
            <a:pPr algn="l" indent="0" marL="0">
              <a:lnSpc>
                <a:spcPct val="108000"/>
              </a:lnSpc>
              <a:buNone/>
            </a:pP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-3 \text{ m/s}^2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40809" y="572790"/>
            <a:ext cx="5833420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Area = Distance Travelled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1340809" y="1421110"/>
            <a:ext cx="9509978" cy="3740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total distance is the total area enclosed between the line and the time axis. Always split complex shapes into simple ones: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340809" y="2680295"/>
            <a:ext cx="3079276" cy="966788"/>
          </a:xfrm>
          <a:prstGeom prst="roundRect">
            <a:avLst>
              <a:gd name="adj" fmla="val 6826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516918" y="2856409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Rectangle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516918" y="3280470"/>
            <a:ext cx="2727058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\text{Area} = \text{base} \times \text{height}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1340809" y="3777655"/>
            <a:ext cx="3079276" cy="975221"/>
          </a:xfrm>
          <a:prstGeom prst="roundRect">
            <a:avLst>
              <a:gd name="adj" fmla="val 6767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16918" y="3953768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Triangle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516918" y="4377829"/>
            <a:ext cx="2727058" cy="198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\text{Area} = \tfrac{1}{2} \times \text{base} \times \text{height}</a:t>
            </a:r>
            <a:endParaRPr lang="en-US" sz="12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9806" y="2088852"/>
            <a:ext cx="5744820" cy="3255466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1340809" y="5638006"/>
            <a:ext cx="9509978" cy="500360"/>
          </a:xfrm>
          <a:prstGeom prst="roundRect">
            <a:avLst>
              <a:gd name="adj" fmla="val 13189"/>
            </a:avLst>
          </a:prstGeom>
          <a:solidFill>
            <a:srgbClr val="B6D6FC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868" y="5834261"/>
            <a:ext cx="196349" cy="15706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851276" y="5794673"/>
            <a:ext cx="9452036" cy="1870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guess the area. Always identify and split the shape before calculating.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075035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Graph Illusions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661574" y="2159496"/>
            <a:ext cx="1948111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4978" y="2238772"/>
            <a:ext cx="151206" cy="15120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01787" y="2216150"/>
            <a:ext cx="2104079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EXAMINER'S TRAPS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175" y="2681982"/>
            <a:ext cx="5365120" cy="19954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2179" y="2896394"/>
            <a:ext cx="4834710" cy="7162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Using </a:t>
            </a:r>
            <a:pPr algn="l" indent="0" marL="0">
              <a:lnSpc>
                <a:spcPct val="108000"/>
              </a:lnSpc>
              <a:buNone/>
            </a:pPr>
            <a:r>
              <a:rPr lang="en-US" sz="2100" i="1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 = s/t</a:t>
            </a:r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on an accelerating object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952179" y="3726061"/>
            <a:ext cx="4834710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formula only works when speed is </a:t>
            </a:r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constant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If speed is changing, you </a:t>
            </a:r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must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use the area under the graph to find distance.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64902" y="2681982"/>
            <a:ext cx="5365219" cy="19954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480906" y="2896394"/>
            <a:ext cx="369005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Mixing up graph types</a:t>
            </a:r>
            <a:endParaRPr lang="en-US" sz="2100" dirty="0"/>
          </a:p>
        </p:txBody>
      </p:sp>
      <p:sp>
        <p:nvSpPr>
          <p:cNvPr id="11" name="Text 6"/>
          <p:cNvSpPr/>
          <p:nvPr/>
        </p:nvSpPr>
        <p:spPr>
          <a:xfrm>
            <a:off x="6480906" y="3363020"/>
            <a:ext cx="4834809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Gradient on a </a:t>
            </a:r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distance-time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graph = Speed.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Gradient on a </a:t>
            </a:r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speed-time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graph = Acceleration.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are not interchangeable.</a:t>
            </a:r>
            <a:endParaRPr lang="en-US" sz="1450" dirty="0"/>
          </a:p>
        </p:txBody>
      </p:sp>
      <p:sp>
        <p:nvSpPr>
          <p:cNvPr id="12" name="Shape 7"/>
          <p:cNvSpPr/>
          <p:nvPr/>
        </p:nvSpPr>
        <p:spPr>
          <a:xfrm>
            <a:off x="661574" y="4890095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B3B4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581" y="5132388"/>
            <a:ext cx="236234" cy="18901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75822" y="5107384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the axes carefully before every calculation. One misread can cost all the marks.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210469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Pairs Check Protocol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661475" y="2200374"/>
            <a:ext cx="6296860" cy="3447058"/>
          </a:xfrm>
          <a:prstGeom prst="roundRect">
            <a:avLst>
              <a:gd name="adj" fmla="val 230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80524" y="2219424"/>
            <a:ext cx="3129380" cy="2072977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6" name="Text 3"/>
          <p:cNvSpPr/>
          <p:nvPr/>
        </p:nvSpPr>
        <p:spPr>
          <a:xfrm>
            <a:off x="869531" y="2408436"/>
            <a:ext cx="2467905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Doer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869531" y="2875062"/>
            <a:ext cx="2467905" cy="122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Holds the pencil. Works the problem aloud, draws the large triangle or splits the area, and states units in the final answer.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3809905" y="2219424"/>
            <a:ext cx="3129380" cy="2072977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9" name="Shape 6"/>
          <p:cNvSpPr/>
          <p:nvPr/>
        </p:nvSpPr>
        <p:spPr>
          <a:xfrm>
            <a:off x="3809905" y="2219424"/>
            <a:ext cx="25399" cy="2072977"/>
          </a:xfrm>
          <a:prstGeom prst="roundRect">
            <a:avLst>
              <a:gd name="adj" fmla="val 312562"/>
            </a:avLst>
          </a:prstGeom>
          <a:solidFill>
            <a:srgbClr val="FFE0CC"/>
          </a:solidFill>
          <a:ln/>
        </p:spPr>
      </p:sp>
      <p:sp>
        <p:nvSpPr>
          <p:cNvPr id="10" name="Text 7"/>
          <p:cNvSpPr/>
          <p:nvPr/>
        </p:nvSpPr>
        <p:spPr>
          <a:xfrm>
            <a:off x="4282373" y="2408436"/>
            <a:ext cx="2467905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Coach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4282373" y="2875062"/>
            <a:ext cx="2467905" cy="1228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Watches and checks each step. Asks prompts like "How will you split that area?" but never gives the answer directly.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3573671" y="3019623"/>
            <a:ext cx="472468" cy="472480"/>
          </a:xfrm>
          <a:prstGeom prst="roundRect">
            <a:avLst>
              <a:gd name="adj" fmla="val 16803"/>
            </a:avLst>
          </a:prstGeom>
          <a:solidFill>
            <a:srgbClr val="FFFFF4">
              <a:alpha val="95000"/>
            </a:srgbClr>
          </a:solidFill>
          <a:ln w="25399">
            <a:solidFill>
              <a:srgbClr val="FFE0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1738" y="3137694"/>
            <a:ext cx="236234" cy="23624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80524" y="4292402"/>
            <a:ext cx="6258761" cy="133598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5" name="Shape 11"/>
          <p:cNvSpPr/>
          <p:nvPr/>
        </p:nvSpPr>
        <p:spPr>
          <a:xfrm>
            <a:off x="680524" y="4292402"/>
            <a:ext cx="6258761" cy="25400"/>
          </a:xfrm>
          <a:prstGeom prst="roundRect">
            <a:avLst>
              <a:gd name="adj" fmla="val 312550"/>
            </a:avLst>
          </a:prstGeom>
          <a:solidFill>
            <a:srgbClr val="FFE0CC"/>
          </a:solidFill>
          <a:ln/>
        </p:spPr>
      </p:sp>
      <p:sp>
        <p:nvSpPr>
          <p:cNvPr id="16" name="Text 12"/>
          <p:cNvSpPr/>
          <p:nvPr/>
        </p:nvSpPr>
        <p:spPr>
          <a:xfrm>
            <a:off x="869531" y="4481413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Swap Roles</a:t>
            </a:r>
            <a:endParaRPr lang="en-US" sz="2100" dirty="0"/>
          </a:p>
        </p:txBody>
      </p:sp>
      <p:sp>
        <p:nvSpPr>
          <p:cNvPr id="17" name="Text 13"/>
          <p:cNvSpPr/>
          <p:nvPr/>
        </p:nvSpPr>
        <p:spPr>
          <a:xfrm>
            <a:off x="869531" y="4948039"/>
            <a:ext cx="5597286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Switch after every question. After Question 2, compare answers as a group of four before moving on.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46745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Acceleration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661574" y="2031206"/>
            <a:ext cx="1472072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74978" y="2087860"/>
            <a:ext cx="1854848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GRADIENT TASK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25449" y="2553692"/>
            <a:ext cx="5475944" cy="2252067"/>
          </a:xfrm>
          <a:prstGeom prst="roundRect">
            <a:avLst>
              <a:gd name="adj" fmla="val 6043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14456" y="2742704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A (Doer)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714456" y="3284934"/>
            <a:ext cx="5097930" cy="1350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cyclist speeds up from rest to 12 m/s in 6 s.</a:t>
            </a:r>
            <a:endParaRPr lang="en-US" sz="1450" dirty="0"/>
          </a:p>
          <a:p>
            <a:pPr algn="l" indent="0" marL="0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the acceleration.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Draw a large triangle on your sketch graph. Show </a:t>
            </a:r>
            <a:pPr algn="l" indent="0" marL="0">
              <a:lnSpc>
                <a:spcPct val="108000"/>
              </a:lnSpc>
              <a:buNone/>
            </a:pPr>
            <a:r>
              <a:rPr lang="en-US" sz="1450" i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\Delta v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</a:t>
            </a:r>
            <a:pPr algn="l" indent="0" marL="0">
              <a:lnSpc>
                <a:spcPct val="108000"/>
              </a:lnSpc>
              <a:buNone/>
            </a:pPr>
            <a:r>
              <a:rPr lang="en-US" sz="1450" i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\Delta t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clearly.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332776" y="2742704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B (Doer)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6332776" y="3284934"/>
            <a:ext cx="5203695" cy="1322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car slows from 30 m/s to 18 m/s in 4 s.</a:t>
            </a:r>
            <a:endParaRPr lang="en-US" sz="1450" dirty="0"/>
          </a:p>
          <a:p>
            <a:pPr algn="l" indent="0" marL="0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the deceleration.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Decide whether the gradient is positive or negative. State the sign in your answer.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61574" y="5018385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581" y="5260677"/>
            <a:ext cx="236234" cy="18901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275822" y="5235674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Coach: remind your partner to include units in their final answer.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22040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Coach's Key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661574" y="2006501"/>
            <a:ext cx="1019844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74978" y="2063155"/>
            <a:ext cx="1402620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ANSWERS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574" y="2528987"/>
            <a:ext cx="5339720" cy="20557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17931" y="2665115"/>
            <a:ext cx="226808" cy="294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75980" y="3284934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A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875980" y="3751560"/>
            <a:ext cx="4910908" cy="618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\Delta v / \Delta t = 12 / 6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CC5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m/s2</a:t>
            </a:r>
            <a:endParaRPr lang="en-US" sz="14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0301" y="2528987"/>
            <a:ext cx="5339820" cy="205571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746757" y="2665115"/>
            <a:ext cx="226808" cy="294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6404708" y="3284934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B</a:t>
            </a:r>
            <a:endParaRPr lang="en-US" sz="2100" dirty="0"/>
          </a:p>
        </p:txBody>
      </p:sp>
      <p:sp>
        <p:nvSpPr>
          <p:cNvPr id="12" name="Text 8"/>
          <p:cNvSpPr/>
          <p:nvPr/>
        </p:nvSpPr>
        <p:spPr>
          <a:xfrm>
            <a:off x="6404708" y="3751560"/>
            <a:ext cx="4911007" cy="618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(18 - 30) / 4 = -12 / 4 = -3 \text{ m/s}^2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Deceleration = </a:t>
            </a:r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CC5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m/s2</a:t>
            </a:r>
            <a:endParaRPr lang="en-US" sz="1450" dirty="0"/>
          </a:p>
        </p:txBody>
      </p:sp>
      <p:sp>
        <p:nvSpPr>
          <p:cNvPr id="13" name="Shape 9"/>
          <p:cNvSpPr/>
          <p:nvPr/>
        </p:nvSpPr>
        <p:spPr>
          <a:xfrm>
            <a:off x="661574" y="4797326"/>
            <a:ext cx="10868547" cy="925909"/>
          </a:xfrm>
          <a:prstGeom prst="roundRect">
            <a:avLst>
              <a:gd name="adj" fmla="val 8574"/>
            </a:avLst>
          </a:prstGeom>
          <a:solidFill>
            <a:srgbClr val="B6D6FC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581" y="5039618"/>
            <a:ext cx="236234" cy="18901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75822" y="5014615"/>
            <a:ext cx="10065292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negative value for acceleration means the object is slowing down. Always report the magnitude when asked for "deceleration".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513483"/>
            <a:ext cx="7394489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Distance Travelled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661574" y="2597944"/>
            <a:ext cx="1296955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4" name="Text 2"/>
          <p:cNvSpPr/>
          <p:nvPr/>
        </p:nvSpPr>
        <p:spPr>
          <a:xfrm>
            <a:off x="774978" y="2654598"/>
            <a:ext cx="1679731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ROLES!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25449" y="3120430"/>
            <a:ext cx="5475944" cy="2224088"/>
          </a:xfrm>
          <a:prstGeom prst="roundRect">
            <a:avLst>
              <a:gd name="adj" fmla="val 6119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14456" y="3309441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A (Doer)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714456" y="3851672"/>
            <a:ext cx="5097930" cy="1077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runner moves at a constant 8 m/s for 15 s.</a:t>
            </a:r>
            <a:endParaRPr lang="en-US" sz="1450" dirty="0"/>
          </a:p>
          <a:p>
            <a:pPr algn="l" indent="0" marL="0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the distance travelled.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the shape and calculate its area.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332776" y="3309441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B (Doer)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6332776" y="3851672"/>
            <a:ext cx="5203695" cy="13227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car accelerates from rest to 20 m/s in 5 s, then travels at a constant 20 m/s for 10 s.</a:t>
            </a:r>
            <a:endParaRPr lang="en-US" sz="1450" dirty="0"/>
          </a:p>
          <a:p>
            <a:pPr algn="l" indent="0" marL="0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the total distance.</a:t>
            </a:r>
            <a:endParaRPr lang="en-US" sz="14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Split the area into two shapes before calculating.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2026-06-20T20:08:23Z</dcterms:created>
  <dcterms:modified xsi:type="dcterms:W3CDTF">2026-06-20T20:08:23Z</dcterms:modified>
</cp:coreProperties>
</file>