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embeddedFontLst>
    <p:embeddedFont>
      <p:font typeface="Marcellus" panose="020E0602050203020307" pitchFamily="34" charset="0"/>
      <p:regular r:id="rId13"/>
    </p:embeddedFont>
    <p:embeddedFont>
      <p:font typeface="Montserrat" pitchFamily="2" charset="0"/>
      <p:regular r:id="rId14"/>
      <p:bold r:id="rId15"/>
      <p:italic r:id="rId16"/>
      <p:boldItalic r:id="rId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860C1D-11DA-4DC1-A7F3-F67F4B4B9DCA}" v="1" dt="2026-06-20T20:52:32.7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2364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helucidstem.com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helucidstem.com" TargetMode="Externa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helucidstem.com" TargetMode="Externa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helucidstem.com" TargetMode="Externa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helucidstem.com" TargetMode="Externa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helucidstem.com" TargetMode="Externa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889919"/>
            <a:ext cx="6043858" cy="706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Exactly How Much?</a:t>
            </a:r>
            <a:endParaRPr lang="en-US" sz="4250" dirty="0"/>
          </a:p>
        </p:txBody>
      </p:sp>
      <p:sp>
        <p:nvSpPr>
          <p:cNvPr id="4" name="Text 1"/>
          <p:cNvSpPr/>
          <p:nvPr/>
        </p:nvSpPr>
        <p:spPr>
          <a:xfrm>
            <a:off x="661475" y="2879824"/>
            <a:ext cx="6296860" cy="491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Look at the pencil and the beaker of water at the front of the room.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661475" y="3583781"/>
            <a:ext cx="6296860" cy="925909"/>
          </a:xfrm>
          <a:prstGeom prst="roundRect">
            <a:avLst>
              <a:gd name="adj" fmla="val 8574"/>
            </a:avLst>
          </a:prstGeom>
          <a:solidFill>
            <a:srgbClr val="FFD1B3"/>
          </a:solidFill>
          <a:ln/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482" y="3826073"/>
            <a:ext cx="236234" cy="18901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275723" y="3801070"/>
            <a:ext cx="5493605" cy="491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Rule #1 of Physics:</a:t>
            </a: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 measurement is meaningless without two things: a </a:t>
            </a:r>
            <a:r>
              <a:rPr lang="en-US" sz="14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number</a:t>
            </a: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and a </a:t>
            </a:r>
            <a:r>
              <a:rPr lang="en-US" sz="14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unit</a:t>
            </a: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450" dirty="0"/>
          </a:p>
        </p:txBody>
      </p:sp>
      <p:sp>
        <p:nvSpPr>
          <p:cNvPr id="8" name="Text 4"/>
          <p:cNvSpPr/>
          <p:nvPr/>
        </p:nvSpPr>
        <p:spPr>
          <a:xfrm>
            <a:off x="356682" y="4722316"/>
            <a:ext cx="6906444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45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4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132284"/>
            <a:ext cx="6043858" cy="706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Prove It.</a:t>
            </a:r>
            <a:endParaRPr lang="en-US" sz="4250" dirty="0"/>
          </a:p>
        </p:txBody>
      </p:sp>
      <p:sp>
        <p:nvSpPr>
          <p:cNvPr id="3" name="Shape 1"/>
          <p:cNvSpPr/>
          <p:nvPr/>
        </p:nvSpPr>
        <p:spPr>
          <a:xfrm>
            <a:off x="661574" y="2216745"/>
            <a:ext cx="10868547" cy="680244"/>
          </a:xfrm>
          <a:prstGeom prst="roundRect">
            <a:avLst>
              <a:gd name="adj" fmla="val 11670"/>
            </a:avLst>
          </a:prstGeom>
          <a:solidFill>
            <a:srgbClr val="FFD1B3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581" y="2459038"/>
            <a:ext cx="236234" cy="18901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75822" y="2434034"/>
            <a:ext cx="10674877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Silence in the room. Complete this independently before you leave.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661574" y="3298627"/>
            <a:ext cx="3326721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Your Exit Task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661574" y="3840857"/>
            <a:ext cx="5203695" cy="1360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08000"/>
              </a:lnSpc>
              <a:buSzPct val="100000"/>
              <a:buFont typeface="+mj-lt"/>
              <a:buAutoNum type="arabicPeriod"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Three images will be projected: a ruler, a measuring cylinder, and a displacement reading.</a:t>
            </a:r>
            <a:endParaRPr lang="en-US" sz="1450" dirty="0"/>
          </a:p>
          <a:p>
            <a:pPr marL="342900" indent="-342900" algn="l">
              <a:lnSpc>
                <a:spcPct val="108000"/>
              </a:lnSpc>
              <a:buSzPct val="100000"/>
              <a:buFont typeface="+mj-lt"/>
              <a:buAutoNum type="arabicPeriod" startAt="2"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Read all three scales and write the exact values on your mini-whiteboard.</a:t>
            </a:r>
            <a:endParaRPr lang="en-US" sz="1450" dirty="0"/>
          </a:p>
          <a:p>
            <a:pPr marL="342900" indent="-342900" algn="l">
              <a:lnSpc>
                <a:spcPct val="108000"/>
              </a:lnSpc>
              <a:buSzPct val="100000"/>
              <a:buFont typeface="+mj-lt"/>
              <a:buAutoNum type="arabicPeriod" startAt="3"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answer must include the correct unit.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6332776" y="3322241"/>
            <a:ext cx="2507294" cy="1449685"/>
          </a:xfrm>
          <a:prstGeom prst="roundRect">
            <a:avLst>
              <a:gd name="adj" fmla="val 5476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40832" y="3530302"/>
            <a:ext cx="2091181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Number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6540832" y="4072533"/>
            <a:ext cx="2091181" cy="491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Read to the smallest division on the scale.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9029077" y="3322241"/>
            <a:ext cx="2507394" cy="1449685"/>
          </a:xfrm>
          <a:prstGeom prst="roundRect">
            <a:avLst>
              <a:gd name="adj" fmla="val 5476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237134" y="3530302"/>
            <a:ext cx="2091280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Unit</a:t>
            </a:r>
            <a:endParaRPr lang="en-US" sz="2100" dirty="0"/>
          </a:p>
        </p:txBody>
      </p:sp>
      <p:sp>
        <p:nvSpPr>
          <p:cNvPr id="13" name="Text 10"/>
          <p:cNvSpPr/>
          <p:nvPr/>
        </p:nvSpPr>
        <p:spPr>
          <a:xfrm>
            <a:off x="9237134" y="4072533"/>
            <a:ext cx="2091280" cy="491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mm, cm, m, or cm3. No unit = no marks.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356782" y="5480050"/>
            <a:ext cx="11478132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45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776288"/>
            <a:ext cx="6286740" cy="529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Measuring Length and Volume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661475" y="1465560"/>
            <a:ext cx="6906444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 the end of this lesson, you will be able to: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661475" y="1746349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661475" y="1975247"/>
            <a:ext cx="6296860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7" name="Text 4"/>
          <p:cNvSpPr/>
          <p:nvPr/>
        </p:nvSpPr>
        <p:spPr>
          <a:xfrm>
            <a:off x="661475" y="2084189"/>
            <a:ext cx="265046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Choose the Right Instrument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61475" y="2412802"/>
            <a:ext cx="6296860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Select a rule, measuring cylinder, or displacement can for the task.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661475" y="2786559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661475" y="3015456"/>
            <a:ext cx="6296860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1" name="Text 8"/>
          <p:cNvSpPr/>
          <p:nvPr/>
        </p:nvSpPr>
        <p:spPr>
          <a:xfrm>
            <a:off x="661475" y="3124398"/>
            <a:ext cx="203780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Read Scales Correctly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661475" y="3453011"/>
            <a:ext cx="6296860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Read at eye level, square to the scale, to the smallest division.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661475" y="3826768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661475" y="4055666"/>
            <a:ext cx="6296860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5" name="Text 12"/>
          <p:cNvSpPr/>
          <p:nvPr/>
        </p:nvSpPr>
        <p:spPr>
          <a:xfrm>
            <a:off x="661475" y="4164608"/>
            <a:ext cx="203780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Master the Meniscus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661475" y="4493220"/>
            <a:ext cx="6296860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Read the bottom of the curved water surface in any cylinder.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661475" y="4866977"/>
            <a:ext cx="283461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04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661475" y="5095875"/>
            <a:ext cx="6296860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9" name="Text 16"/>
          <p:cNvSpPr/>
          <p:nvPr/>
        </p:nvSpPr>
        <p:spPr>
          <a:xfrm>
            <a:off x="661475" y="5204817"/>
            <a:ext cx="203780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Record Fully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661475" y="5533430"/>
            <a:ext cx="6296860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value must carry its unit: mm, cm, m, or cm3.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356682" y="5920482"/>
            <a:ext cx="6906444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1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612205"/>
            <a:ext cx="6043858" cy="706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Lab Bench Basics</a:t>
            </a:r>
            <a:endParaRPr lang="en-US" sz="4250" dirty="0"/>
          </a:p>
        </p:txBody>
      </p:sp>
      <p:sp>
        <p:nvSpPr>
          <p:cNvPr id="3" name="Text 1"/>
          <p:cNvSpPr/>
          <p:nvPr/>
        </p:nvSpPr>
        <p:spPr>
          <a:xfrm>
            <a:off x="661574" y="2696666"/>
            <a:ext cx="11478132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Accuracy comes from reading the </a:t>
            </a: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smallest division</a:t>
            </a: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carefully, not from the size of the instrument.</a:t>
            </a:r>
            <a:endParaRPr lang="en-US" sz="1450" dirty="0"/>
          </a:p>
        </p:txBody>
      </p:sp>
      <p:sp>
        <p:nvSpPr>
          <p:cNvPr id="4" name="Shape 2"/>
          <p:cNvSpPr/>
          <p:nvPr/>
        </p:nvSpPr>
        <p:spPr>
          <a:xfrm>
            <a:off x="661574" y="3154958"/>
            <a:ext cx="3496778" cy="1632446"/>
          </a:xfrm>
          <a:prstGeom prst="roundRect">
            <a:avLst>
              <a:gd name="adj" fmla="val 4863"/>
            </a:avLst>
          </a:prstGeom>
          <a:solidFill>
            <a:srgbClr val="FFFFF4">
              <a:alpha val="95000"/>
            </a:srgbClr>
          </a:solidFill>
          <a:ln w="25399">
            <a:solidFill>
              <a:srgbClr val="FFE0C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5980" y="3369370"/>
            <a:ext cx="2717137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Rule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875980" y="3835995"/>
            <a:ext cx="3067965" cy="7369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Read at </a:t>
            </a: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eye level</a:t>
            </a: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perfectly square to the scale. Any angle introduces parallax error.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4347359" y="3154958"/>
            <a:ext cx="3496877" cy="1632446"/>
          </a:xfrm>
          <a:prstGeom prst="roundRect">
            <a:avLst>
              <a:gd name="adj" fmla="val 4863"/>
            </a:avLst>
          </a:prstGeom>
          <a:solidFill>
            <a:srgbClr val="FFFFF4">
              <a:alpha val="95000"/>
            </a:srgbClr>
          </a:solidFill>
          <a:ln w="25399">
            <a:solidFill>
              <a:srgbClr val="FFE0C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61766" y="3369370"/>
            <a:ext cx="2949402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Measuring Cylinder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4561766" y="3835995"/>
            <a:ext cx="3068065" cy="7369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Water curves inside a tube. Always read the </a:t>
            </a: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flat bottom of the meniscus</a:t>
            </a: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not the edges.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8033244" y="3154958"/>
            <a:ext cx="3496877" cy="1632446"/>
          </a:xfrm>
          <a:prstGeom prst="roundRect">
            <a:avLst>
              <a:gd name="adj" fmla="val 4863"/>
            </a:avLst>
          </a:prstGeom>
          <a:solidFill>
            <a:srgbClr val="FFFFF4">
              <a:alpha val="95000"/>
            </a:srgbClr>
          </a:solidFill>
          <a:ln w="25399">
            <a:solidFill>
              <a:srgbClr val="FFE0C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47650" y="3369370"/>
            <a:ext cx="2755732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Displacement Can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8247650" y="3835995"/>
            <a:ext cx="3068065" cy="7369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irregular solids: the volume of the solid equals the volume of water displaced.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356782" y="5000030"/>
            <a:ext cx="11478132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45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607020"/>
            <a:ext cx="7860210" cy="706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Parallax and Unit Illusions</a:t>
            </a:r>
            <a:endParaRPr lang="en-US" sz="4250" dirty="0"/>
          </a:p>
        </p:txBody>
      </p:sp>
      <p:sp>
        <p:nvSpPr>
          <p:cNvPr id="3" name="Shape 1"/>
          <p:cNvSpPr/>
          <p:nvPr/>
        </p:nvSpPr>
        <p:spPr>
          <a:xfrm>
            <a:off x="661574" y="1691481"/>
            <a:ext cx="10868547" cy="680244"/>
          </a:xfrm>
          <a:prstGeom prst="roundRect">
            <a:avLst>
              <a:gd name="adj" fmla="val 11670"/>
            </a:avLst>
          </a:prstGeom>
          <a:solidFill>
            <a:srgbClr val="FCF2B5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581" y="1933773"/>
            <a:ext cx="236234" cy="18901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75822" y="1908770"/>
            <a:ext cx="10674877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Examiner Report Warning:</a:t>
            </a: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These four errors cost students marks every year.</a:t>
            </a:r>
            <a:endParaRPr lang="en-US" sz="14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6175" y="2584351"/>
            <a:ext cx="5365120" cy="163244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52179" y="2798763"/>
            <a:ext cx="2717137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1: Parallax Error</a:t>
            </a:r>
            <a:endParaRPr lang="en-US" sz="2100" dirty="0"/>
          </a:p>
        </p:txBody>
      </p:sp>
      <p:sp>
        <p:nvSpPr>
          <p:cNvPr id="8" name="Text 4"/>
          <p:cNvSpPr/>
          <p:nvPr/>
        </p:nvSpPr>
        <p:spPr>
          <a:xfrm>
            <a:off x="952179" y="3265388"/>
            <a:ext cx="4834710" cy="7369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Reading from an angle shifts the apparent scale position. Always read </a:t>
            </a: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square to the scale, at eye level</a:t>
            </a: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4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64902" y="2584351"/>
            <a:ext cx="5365219" cy="163244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480906" y="2798763"/>
            <a:ext cx="3402126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2: Top of the Meniscus</a:t>
            </a:r>
            <a:endParaRPr lang="en-US" sz="2100" dirty="0"/>
          </a:p>
        </p:txBody>
      </p:sp>
      <p:sp>
        <p:nvSpPr>
          <p:cNvPr id="11" name="Text 6"/>
          <p:cNvSpPr/>
          <p:nvPr/>
        </p:nvSpPr>
        <p:spPr>
          <a:xfrm>
            <a:off x="6480906" y="3265388"/>
            <a:ext cx="4834809" cy="491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curved edges of water sit </a:t>
            </a:r>
            <a:r>
              <a:rPr lang="en-US" sz="14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above</a:t>
            </a: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the true level. Read the </a:t>
            </a: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lowest point of the curve</a:t>
            </a: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4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6175" y="4405809"/>
            <a:ext cx="5365120" cy="138678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52179" y="4620220"/>
            <a:ext cx="2873898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3: Naked Numbers</a:t>
            </a:r>
            <a:endParaRPr lang="en-US" sz="2100" dirty="0"/>
          </a:p>
        </p:txBody>
      </p:sp>
      <p:sp>
        <p:nvSpPr>
          <p:cNvPr id="14" name="Text 8"/>
          <p:cNvSpPr/>
          <p:nvPr/>
        </p:nvSpPr>
        <p:spPr>
          <a:xfrm>
            <a:off x="952179" y="5086846"/>
            <a:ext cx="4834710" cy="491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Writing "42" earns </a:t>
            </a: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zero marks</a:t>
            </a: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You must write "42 cm3". Value = Number + Unit.</a:t>
            </a:r>
            <a:endParaRPr lang="en-US" sz="14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64902" y="4405809"/>
            <a:ext cx="5365219" cy="138678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6480906" y="4620220"/>
            <a:ext cx="2717137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4: Floating Solids</a:t>
            </a:r>
            <a:endParaRPr lang="en-US" sz="2100" dirty="0"/>
          </a:p>
        </p:txBody>
      </p:sp>
      <p:sp>
        <p:nvSpPr>
          <p:cNvPr id="17" name="Text 10"/>
          <p:cNvSpPr/>
          <p:nvPr/>
        </p:nvSpPr>
        <p:spPr>
          <a:xfrm>
            <a:off x="6480906" y="5086846"/>
            <a:ext cx="4834809" cy="491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solid must be </a:t>
            </a: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fully submerged</a:t>
            </a: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with no trapped air for displacement to work.</a:t>
            </a:r>
            <a:endParaRPr lang="en-US" sz="1450" dirty="0"/>
          </a:p>
        </p:txBody>
      </p:sp>
      <p:sp>
        <p:nvSpPr>
          <p:cNvPr id="18" name="Text 11"/>
          <p:cNvSpPr/>
          <p:nvPr/>
        </p:nvSpPr>
        <p:spPr>
          <a:xfrm>
            <a:off x="356782" y="6005215"/>
            <a:ext cx="11478132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45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625574"/>
            <a:ext cx="6296860" cy="1412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Cooperative Task: The Measurement Carousel</a:t>
            </a:r>
            <a:endParaRPr lang="en-US" sz="4250" dirty="0"/>
          </a:p>
        </p:txBody>
      </p:sp>
      <p:sp>
        <p:nvSpPr>
          <p:cNvPr id="4" name="Text 1"/>
          <p:cNvSpPr/>
          <p:nvPr/>
        </p:nvSpPr>
        <p:spPr>
          <a:xfrm>
            <a:off x="661475" y="2510929"/>
            <a:ext cx="3326721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Protocol</a:t>
            </a:r>
            <a:endParaRPr lang="en-US" sz="2100" dirty="0"/>
          </a:p>
        </p:txBody>
      </p:sp>
      <p:sp>
        <p:nvSpPr>
          <p:cNvPr id="5" name="Text 2"/>
          <p:cNvSpPr/>
          <p:nvPr/>
        </p:nvSpPr>
        <p:spPr>
          <a:xfrm>
            <a:off x="661475" y="3053159"/>
            <a:ext cx="2917851" cy="26548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Work in pairs and rotate through three lab stations on a signal.</a:t>
            </a:r>
            <a:endParaRPr lang="en-US" sz="1450" dirty="0"/>
          </a:p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Bring your record sheet to every station.</a:t>
            </a:r>
            <a:endParaRPr lang="en-US" sz="1450" dirty="0"/>
          </a:p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 have exactly </a:t>
            </a:r>
            <a:r>
              <a:rPr lang="en-US" sz="14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 minutes</a:t>
            </a: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per station.</a:t>
            </a:r>
            <a:endParaRPr lang="en-US" sz="1450" dirty="0"/>
          </a:p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Both partners must agree on the reading before recording.</a:t>
            </a:r>
            <a:endParaRPr lang="en-US" sz="1450" dirty="0"/>
          </a:p>
        </p:txBody>
      </p:sp>
      <p:sp>
        <p:nvSpPr>
          <p:cNvPr id="6" name="Shape 3"/>
          <p:cNvSpPr/>
          <p:nvPr/>
        </p:nvSpPr>
        <p:spPr>
          <a:xfrm>
            <a:off x="4046833" y="2534543"/>
            <a:ext cx="2917851" cy="2154238"/>
          </a:xfrm>
          <a:prstGeom prst="roundRect">
            <a:avLst>
              <a:gd name="adj" fmla="val 3685"/>
            </a:avLst>
          </a:prstGeom>
          <a:solidFill>
            <a:srgbClr val="FFB3B4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5840" y="2795885"/>
            <a:ext cx="236234" cy="18901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61081" y="2751832"/>
            <a:ext cx="2114596" cy="17196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Golden Rule:</a:t>
            </a: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Record the </a:t>
            </a:r>
            <a:r>
              <a:rPr lang="en-US" sz="1450" dirty="0">
                <a:solidFill>
                  <a:srgbClr val="CC52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unit</a:t>
            </a: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every single time, without exception. Random students will be called to report readings to the class.</a:t>
            </a:r>
            <a:endParaRPr lang="en-US" sz="1450" dirty="0"/>
          </a:p>
        </p:txBody>
      </p:sp>
      <p:sp>
        <p:nvSpPr>
          <p:cNvPr id="9" name="Text 5"/>
          <p:cNvSpPr/>
          <p:nvPr/>
        </p:nvSpPr>
        <p:spPr>
          <a:xfrm>
            <a:off x="356682" y="5986760"/>
            <a:ext cx="6906444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45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74" y="1243905"/>
            <a:ext cx="6903071" cy="391179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032152" y="1045270"/>
            <a:ext cx="978868" cy="309860"/>
          </a:xfrm>
          <a:prstGeom prst="roundRect">
            <a:avLst>
              <a:gd name="adj" fmla="val 20496"/>
            </a:avLst>
          </a:prstGeom>
          <a:solidFill>
            <a:srgbClr val="FFE0CC"/>
          </a:solidFill>
          <a:ln/>
        </p:spPr>
      </p:sp>
      <p:sp>
        <p:nvSpPr>
          <p:cNvPr id="4" name="Text 1"/>
          <p:cNvSpPr/>
          <p:nvPr/>
        </p:nvSpPr>
        <p:spPr>
          <a:xfrm>
            <a:off x="8145556" y="1101923"/>
            <a:ext cx="1361644" cy="196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STATION 1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8032152" y="1430734"/>
            <a:ext cx="4113804" cy="706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Length</a:t>
            </a:r>
            <a:endParaRPr lang="en-US" sz="4250" dirty="0"/>
          </a:p>
        </p:txBody>
      </p:sp>
      <p:sp>
        <p:nvSpPr>
          <p:cNvPr id="6" name="Text 3"/>
          <p:cNvSpPr/>
          <p:nvPr/>
        </p:nvSpPr>
        <p:spPr>
          <a:xfrm>
            <a:off x="8032152" y="2326184"/>
            <a:ext cx="3504219" cy="13983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spcAft>
                <a:spcPts val="1300"/>
              </a:spcAft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Measure the straight length of the regular block using the rule directly.</a:t>
            </a:r>
            <a:endParaRPr lang="en-US" sz="145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the curved edge, lay a piece of string along the curve, then measure the string against the rule.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8032152" y="3937198"/>
            <a:ext cx="3504219" cy="1417241"/>
          </a:xfrm>
          <a:prstGeom prst="roundRect">
            <a:avLst>
              <a:gd name="adj" fmla="val 5602"/>
            </a:avLst>
          </a:prstGeom>
          <a:solidFill>
            <a:srgbClr val="B6D6FC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159" y="4198541"/>
            <a:ext cx="236234" cy="18901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646400" y="4154488"/>
            <a:ext cx="2700964" cy="9826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Check:</a:t>
            </a: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Are you reading square to the scale, to the nearest millimetre? Record in mm or cm.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356782" y="5779691"/>
            <a:ext cx="11478132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45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262" y="1353840"/>
            <a:ext cx="6579527" cy="372844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941667" y="762397"/>
            <a:ext cx="962993" cy="290909"/>
          </a:xfrm>
          <a:prstGeom prst="roundRect">
            <a:avLst>
              <a:gd name="adj" fmla="val 20808"/>
            </a:avLst>
          </a:prstGeom>
          <a:solidFill>
            <a:srgbClr val="FFE0CC"/>
          </a:solidFill>
          <a:ln/>
        </p:spPr>
      </p:sp>
      <p:sp>
        <p:nvSpPr>
          <p:cNvPr id="4" name="Text 1"/>
          <p:cNvSpPr/>
          <p:nvPr/>
        </p:nvSpPr>
        <p:spPr>
          <a:xfrm>
            <a:off x="8049713" y="816372"/>
            <a:ext cx="1356485" cy="1829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STATION 2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7941667" y="1121966"/>
            <a:ext cx="3339917" cy="13465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40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Liquid Volume</a:t>
            </a:r>
            <a:endParaRPr lang="en-US" sz="4050" dirty="0"/>
          </a:p>
        </p:txBody>
      </p:sp>
      <p:sp>
        <p:nvSpPr>
          <p:cNvPr id="6" name="Text 3"/>
          <p:cNvSpPr/>
          <p:nvPr/>
        </p:nvSpPr>
        <p:spPr>
          <a:xfrm>
            <a:off x="7941667" y="2640211"/>
            <a:ext cx="3339917" cy="6860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Measure the volume of Liquid A and Liquid B in the measuring cylinders provided.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7941667" y="3519487"/>
            <a:ext cx="3339917" cy="1542355"/>
          </a:xfrm>
          <a:prstGeom prst="roundRect">
            <a:avLst>
              <a:gd name="adj" fmla="val 4906"/>
            </a:avLst>
          </a:prstGeom>
          <a:solidFill>
            <a:srgbClr val="B6D6FC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1744" y="3764657"/>
            <a:ext cx="225122" cy="18008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526944" y="3718917"/>
            <a:ext cx="2574563" cy="11434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Check:</a:t>
            </a:r>
            <a:r>
              <a:rPr lang="en-US" sz="14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Is your eye perfectly level with the liquid surface? Are you reading the </a:t>
            </a:r>
            <a:r>
              <a:rPr lang="en-US" sz="14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true bottom of the meniscus</a:t>
            </a:r>
            <a:r>
              <a:rPr lang="en-US" sz="14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not the curved edges?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7941667" y="5255022"/>
            <a:ext cx="3339917" cy="4573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Record both values in cm3, to the smallest division on the scale.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611470" y="6060083"/>
            <a:ext cx="10968656" cy="228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6000"/>
              </a:lnSpc>
              <a:buNone/>
            </a:pPr>
            <a:r>
              <a:rPr lang="en-US" sz="14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74" y="1473398"/>
            <a:ext cx="6227309" cy="3528814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002090" y="962521"/>
            <a:ext cx="908623" cy="270073"/>
          </a:xfrm>
          <a:prstGeom prst="roundRect">
            <a:avLst>
              <a:gd name="adj" fmla="val 21164"/>
            </a:avLst>
          </a:prstGeom>
          <a:solidFill>
            <a:srgbClr val="FFE0CC"/>
          </a:solidFill>
          <a:ln/>
        </p:spPr>
      </p:sp>
      <p:sp>
        <p:nvSpPr>
          <p:cNvPr id="4" name="Text 1"/>
          <p:cNvSpPr/>
          <p:nvPr/>
        </p:nvSpPr>
        <p:spPr>
          <a:xfrm>
            <a:off x="8104084" y="1013520"/>
            <a:ext cx="1314219" cy="168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STATION 3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8002090" y="1293813"/>
            <a:ext cx="3534282" cy="12713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Solid Displacement</a:t>
            </a:r>
            <a:endParaRPr lang="en-US" sz="3850" dirty="0"/>
          </a:p>
        </p:txBody>
      </p:sp>
      <p:sp>
        <p:nvSpPr>
          <p:cNvPr id="6" name="Text 3"/>
          <p:cNvSpPr/>
          <p:nvPr/>
        </p:nvSpPr>
        <p:spPr>
          <a:xfrm>
            <a:off x="8002090" y="2718296"/>
            <a:ext cx="3534282" cy="18418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03000"/>
              </a:lnSpc>
              <a:buSzPct val="100000"/>
              <a:buFont typeface="+mj-lt"/>
              <a:buAutoNum type="arabicPeriod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Read and record the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initial water level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in the measuring cylinder.</a:t>
            </a:r>
            <a:endParaRPr lang="en-US" sz="1300" dirty="0"/>
          </a:p>
          <a:p>
            <a:pPr marL="342900" indent="-342900" algn="l">
              <a:lnSpc>
                <a:spcPct val="103000"/>
              </a:lnSpc>
              <a:buSzPct val="100000"/>
              <a:buFont typeface="+mj-lt"/>
              <a:buAutoNum type="arabicPeriod" startAt="2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Lower the stone in gently: fully submerged, no splashing, no trapped air.</a:t>
            </a:r>
            <a:endParaRPr lang="en-US" sz="1300" dirty="0"/>
          </a:p>
          <a:p>
            <a:pPr marL="342900" indent="-342900" algn="l">
              <a:lnSpc>
                <a:spcPct val="103000"/>
              </a:lnSpc>
              <a:buSzPct val="100000"/>
              <a:buFont typeface="+mj-lt"/>
              <a:buAutoNum type="arabicPeriod" startAt="3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Read and record the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final water level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300" dirty="0"/>
          </a:p>
          <a:p>
            <a:pPr marL="342900" indent="-342900" algn="l">
              <a:lnSpc>
                <a:spcPct val="103000"/>
              </a:lnSpc>
              <a:buSzPct val="100000"/>
              <a:buFont typeface="+mj-lt"/>
              <a:buAutoNum type="arabicPeriod" startAt="4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Calculate: Volume of stone = Final Reading - Initial Reading.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8002090" y="4732437"/>
            <a:ext cx="3534282" cy="780653"/>
          </a:xfrm>
          <a:prstGeom prst="roundRect">
            <a:avLst>
              <a:gd name="adj" fmla="val 9152"/>
            </a:avLst>
          </a:prstGeom>
          <a:solidFill>
            <a:srgbClr val="B6D6FC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146" y="4961235"/>
            <a:ext cx="212620" cy="17006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554823" y="4912618"/>
            <a:ext cx="2811491" cy="4202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Record your answer in cm3 with both readings shown.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356782" y="5857577"/>
            <a:ext cx="11478132" cy="2101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3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1024037"/>
            <a:ext cx="6490034" cy="706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Compare and Reconcile</a:t>
            </a:r>
            <a:endParaRPr lang="en-US" sz="4250" dirty="0"/>
          </a:p>
        </p:txBody>
      </p:sp>
      <p:sp>
        <p:nvSpPr>
          <p:cNvPr id="4" name="Text 1"/>
          <p:cNvSpPr/>
          <p:nvPr/>
        </p:nvSpPr>
        <p:spPr>
          <a:xfrm>
            <a:off x="5233360" y="2013942"/>
            <a:ext cx="6296860" cy="491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Swap your record sheet with another pair and examine the differences.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5233360" y="2717899"/>
            <a:ext cx="425241" cy="425252"/>
          </a:xfrm>
          <a:prstGeom prst="roundRect">
            <a:avLst>
              <a:gd name="adj" fmla="val 18669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847608" y="2776934"/>
            <a:ext cx="3839769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Where do your readings differ?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5847608" y="3243560"/>
            <a:ext cx="5682612" cy="491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Identify every measurement where pairs recorded different values.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5233360" y="4112915"/>
            <a:ext cx="425241" cy="425252"/>
          </a:xfrm>
          <a:prstGeom prst="roundRect">
            <a:avLst>
              <a:gd name="adj" fmla="val 18669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847608" y="4171950"/>
            <a:ext cx="2717137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1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Why did they differ?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5847608" y="4638576"/>
            <a:ext cx="5682612" cy="7369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Did someone misread the smallest division? Was there a parallax error? Did someone read the top of the meniscus instead of the bottom?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4928568" y="5588198"/>
            <a:ext cx="6906444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45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F954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765</Words>
  <Application>Microsoft Office PowerPoint</Application>
  <PresentationFormat>Widescreen</PresentationFormat>
  <Paragraphs>95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Marcellus Light</vt:lpstr>
      <vt:lpstr>Marcellus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REJO</dc:creator>
  <cp:lastModifiedBy>Rejo Raghuvaran</cp:lastModifiedBy>
  <cp:revision>1</cp:revision>
  <dcterms:created xsi:type="dcterms:W3CDTF">2026-06-20T20:50:39Z</dcterms:created>
  <dcterms:modified xsi:type="dcterms:W3CDTF">2026-06-20T20:53:07Z</dcterms:modified>
</cp:coreProperties>
</file>