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1695" cy="6858000"/>
  <p:notesSz cx="6858000" cy="12191695"/>
  <p:embeddedFontLst>
    <p:embeddedFont>
      <p:font typeface="Marcellus"/>
      <p:regular r:id="rId201314"/>
    </p:embeddedFont>
    <p:embeddedFont>
      <p:font typeface="Montserrat Thin"/>
      <p:regular r:id="rId201315"/>
    </p:embeddedFont>
    <p:embeddedFont>
      <p:font typeface="Montserrat"/>
      <p:regular r:id="rId201316"/>
    </p:embeddedFont>
    <p:embeddedFont>
      <p:font typeface="Montserrat SemiBold"/>
      <p:regular r:id="rId201317"/>
    </p:embeddedFont>
    <p:embeddedFont>
      <p:font typeface="Montserrat Bold"/>
      <p:regular r:id="rId201318"/>
    </p:embeddedFont>
    <p:embeddedFont>
      <p:font typeface="Montserrat Black"/>
      <p:regular r:id="rId201319"/>
    </p:embeddedFont>
    <p:embeddedFont>
      <p:font typeface="Montserrat Light"/>
      <p:regular r:id="rId201320"/>
    </p:embeddedFont>
    <p:embeddedFont>
      <p:font typeface="Montserrat ExtraLight"/>
      <p:regular r:id="rId201321"/>
    </p:embeddedFont>
    <p:embeddedFont>
      <p:font typeface="Montserrat Medium"/>
      <p:regular r:id="rId201322"/>
    </p:embeddedFont>
    <p:embeddedFont>
      <p:font typeface="Montserrat ExtraBold"/>
      <p:regular r:id="rId201323"/>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bg>
      <p:bgPr>
        <a:solidFill>
          <a:srgbClr val="000000"/>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DEC8AB"/>
          </a:solidFill>
          <a:ln/>
        </p:spPr>
      </p:sp>
      <p:sp>
        <p:nvSpPr>
          <p:cNvPr id="3" name="Shape 1"/>
          <p:cNvSpPr/>
          <p:nvPr/>
        </p:nvSpPr>
        <p:spPr>
          <a:xfrm>
            <a:off x="0" y="0"/>
            <a:ext cx="12191695" cy="6858000"/>
          </a:xfrm>
          <a:prstGeom prst="rect">
            <a:avLst/>
          </a:prstGeom>
          <a:solidFill>
            <a:srgbClr val="FFFFF4">
              <a:alpha val="95000"/>
            </a:srgbClr>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thelucidstem.com" TargetMode="External"/><Relationship Id="rId1" Type="http://schemas.openxmlformats.org/officeDocument/2006/relationships/image" Target="../media/image-1-1.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hyperlink" Target="http://thelucidstem.com" TargetMode="External"/><Relationship Id="rId2" Type="http://schemas.openxmlformats.org/officeDocument/2006/relationships/slideLayout" Target="../slideLayouts/slideLayout2.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hyperlink" Target="http://thelucidstem.com" TargetMode="External"/><Relationship Id="rId1" Type="http://schemas.openxmlformats.org/officeDocument/2006/relationships/image" Target="../media/image-11-1.png"/><Relationship Id="rId2" Type="http://schemas.openxmlformats.org/officeDocument/2006/relationships/image" Target="../media/image-11-2.png"/><Relationship Id="rId4" Type="http://schemas.openxmlformats.org/officeDocument/2006/relationships/slideLayout" Target="../slideLayouts/slideLayout2.xml"/><Relationship Id="rId5"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6" Type="http://schemas.openxmlformats.org/officeDocument/2006/relationships/hyperlink" Target="http://thelucidstem.com" TargetMode="External"/><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svg"/><Relationship Id="rId4" Type="http://schemas.openxmlformats.org/officeDocument/2006/relationships/image" Target="../media/image-12-4.png"/><Relationship Id="rId5" Type="http://schemas.openxmlformats.org/officeDocument/2006/relationships/image" Target="../media/image-12-5.svg"/><Relationship Id="rId7" Type="http://schemas.openxmlformats.org/officeDocument/2006/relationships/slideLayout" Target="../slideLayouts/slideLayout2.xml"/><Relationship Id="rId8"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6" Type="http://schemas.openxmlformats.org/officeDocument/2006/relationships/hyperlink" Target="http://thelucidstem.com" TargetMode="External"/><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svg"/><Relationship Id="rId4" Type="http://schemas.openxmlformats.org/officeDocument/2006/relationships/image" Target="../media/image-2-4.png"/><Relationship Id="rId5" Type="http://schemas.openxmlformats.org/officeDocument/2006/relationships/image" Target="../media/image-2-5.svg"/><Relationship Id="rId7" Type="http://schemas.openxmlformats.org/officeDocument/2006/relationships/slideLayout" Target="../slideLayouts/slideLayout2.xml"/><Relationship Id="rId8"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hyperlink" Target="http://thelucidstem.com" TargetMode="External"/><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hyperlink" Target="http://thelucidstem.com" TargetMode="External"/><Relationship Id="rId1" Type="http://schemas.openxmlformats.org/officeDocument/2006/relationships/image" Target="../media/image-4-1.png"/><Relationship Id="rId2" Type="http://schemas.openxmlformats.org/officeDocument/2006/relationships/image" Target="../media/image-4-2.png"/><Relationship Id="rId4" Type="http://schemas.openxmlformats.org/officeDocument/2006/relationships/slideLayout" Target="../slideLayouts/slideLayout2.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8" Type="http://schemas.openxmlformats.org/officeDocument/2006/relationships/hyperlink" Target="http://thelucidstem.com" TargetMode="External"/><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svg"/><Relationship Id="rId4" Type="http://schemas.openxmlformats.org/officeDocument/2006/relationships/image" Target="../media/image-5-4.png"/><Relationship Id="rId5" Type="http://schemas.openxmlformats.org/officeDocument/2006/relationships/image" Target="../media/image-5-5.svg"/><Relationship Id="rId6" Type="http://schemas.openxmlformats.org/officeDocument/2006/relationships/image" Target="../media/image-5-6.png"/><Relationship Id="rId7" Type="http://schemas.openxmlformats.org/officeDocument/2006/relationships/image" Target="../media/image-5-7.svg"/><Relationship Id="rId9" Type="http://schemas.openxmlformats.org/officeDocument/2006/relationships/slideLayout" Target="../slideLayouts/slideLayout2.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hyperlink" Target="http://thelucidstem.com" TargetMode="External"/><Relationship Id="rId1" Type="http://schemas.openxmlformats.org/officeDocument/2006/relationships/image" Target="../media/image-6-1.png"/><Relationship Id="rId3" Type="http://schemas.openxmlformats.org/officeDocument/2006/relationships/slideLayout" Target="../slideLayouts/slideLayout2.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5" Type="http://schemas.openxmlformats.org/officeDocument/2006/relationships/hyperlink" Target="http://thelucidstem.com" TargetMode="External"/><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6" Type="http://schemas.openxmlformats.org/officeDocument/2006/relationships/slideLayout" Target="../slideLayouts/slideLayout2.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hyperlink" Target="http://thelucidstem.com" TargetMode="External"/><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hyperlink" Target="http://thelucidstem.com" TargetMode="External"/><Relationship Id="rId1" Type="http://schemas.openxmlformats.org/officeDocument/2006/relationships/image" Target="../media/image-9-1.png"/><Relationship Id="rId2" Type="http://schemas.openxmlformats.org/officeDocument/2006/relationships/image" Target="../media/image-9-2.png"/><Relationship Id="rId4" Type="http://schemas.openxmlformats.org/officeDocument/2006/relationships/slideLayout" Target="../slideLayouts/slideLayout2.xml"/><Relationship Id="rId5"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391215" y="0"/>
            <a:ext cx="4800480" cy="6858000"/>
          </a:xfrm>
          <a:prstGeom prst="rect">
            <a:avLst/>
          </a:prstGeom>
        </p:spPr>
      </p:pic>
      <p:sp>
        <p:nvSpPr>
          <p:cNvPr id="3" name="Text 0"/>
          <p:cNvSpPr/>
          <p:nvPr/>
        </p:nvSpPr>
        <p:spPr>
          <a:xfrm>
            <a:off x="1127593" y="2469356"/>
            <a:ext cx="5364524" cy="618133"/>
          </a:xfrm>
          <a:prstGeom prst="rect">
            <a:avLst/>
          </a:prstGeom>
          <a:noFill/>
          <a:ln/>
        </p:spPr>
        <p:txBody>
          <a:bodyPr wrap="none" lIns="0" tIns="0" rIns="0" bIns="0" rtlCol="0" anchor="t"/>
          <a:lstStyle/>
          <a:p>
            <a:pPr algn="ctr"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Measuring Time</a:t>
            </a:r>
            <a:endParaRPr lang="en-US" sz="3700" dirty="0"/>
          </a:p>
        </p:txBody>
      </p:sp>
      <p:sp>
        <p:nvSpPr>
          <p:cNvPr id="4" name="Text 1"/>
          <p:cNvSpPr/>
          <p:nvPr/>
        </p:nvSpPr>
        <p:spPr>
          <a:xfrm>
            <a:off x="1695904" y="3153569"/>
            <a:ext cx="4228002" cy="370880"/>
          </a:xfrm>
          <a:prstGeom prst="rect">
            <a:avLst/>
          </a:prstGeom>
          <a:noFill/>
          <a:ln/>
        </p:spPr>
        <p:txBody>
          <a:bodyPr wrap="none" lIns="0" tIns="0" rIns="0" bIns="0" rtlCol="0" anchor="t"/>
          <a:lstStyle/>
          <a:p>
            <a:pPr algn="ctr" indent="0" marL="0">
              <a:lnSpc>
                <a:spcPct val="108000"/>
              </a:lnSpc>
              <a:buNone/>
            </a:pPr>
            <a:r>
              <a:rPr lang="en-US" sz="2200" i="1" dirty="0">
                <a:solidFill>
                  <a:srgbClr val="532418"/>
                </a:solidFill>
                <a:latin typeface="Marcellus" pitchFamily="34" charset="0"/>
                <a:ea typeface="Marcellus" pitchFamily="34" charset="-122"/>
                <a:cs typeface="Marcellus" pitchFamily="34" charset="-120"/>
              </a:rPr>
              <a:t>Measure Many, Then Divide</a:t>
            </a:r>
            <a:endParaRPr lang="en-US" sz="2200" dirty="0"/>
          </a:p>
        </p:txBody>
      </p:sp>
      <p:sp>
        <p:nvSpPr>
          <p:cNvPr id="5" name="Text 2"/>
          <p:cNvSpPr/>
          <p:nvPr/>
        </p:nvSpPr>
        <p:spPr>
          <a:xfrm>
            <a:off x="661475" y="3772495"/>
            <a:ext cx="6296860" cy="616049"/>
          </a:xfrm>
          <a:prstGeom prst="rect">
            <a:avLst/>
          </a:prstGeom>
          <a:noFill/>
          <a:ln/>
        </p:spPr>
        <p:txBody>
          <a:bodyPr wrap="square" lIns="0" tIns="0" rIns="0" bIns="0" rtlCol="0" anchor="t"/>
          <a:lstStyle/>
          <a:p>
            <a:pPr algn="ctr" indent="0" marL="0">
              <a:lnSpc>
                <a:spcPct val="108000"/>
              </a:lnSpc>
              <a:spcAft>
                <a:spcPts val="1450"/>
              </a:spcAft>
              <a:buNone/>
            </a:pPr>
            <a:r>
              <a:rPr lang="en-US" sz="1300" dirty="0">
                <a:solidFill>
                  <a:srgbClr val="67534F"/>
                </a:solidFill>
                <a:latin typeface="Montserrat" pitchFamily="34" charset="0"/>
                <a:ea typeface="Montserrat" pitchFamily="34" charset="-122"/>
                <a:cs typeface="Montserrat" pitchFamily="34" charset="-120"/>
              </a:rPr>
              <a:t>Cambridge IGCSE Physics 0625</a:t>
            </a:r>
            <a:endParaRPr lang="en-US" sz="1300" dirty="0"/>
          </a:p>
          <a:p>
            <a:pPr algn="ct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2"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661574" y="1261566"/>
            <a:ext cx="7122637"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Challenge B: The Dripping Tap</a:t>
            </a:r>
            <a:endParaRPr lang="en-US" sz="3700" dirty="0"/>
          </a:p>
        </p:txBody>
      </p:sp>
      <p:sp>
        <p:nvSpPr>
          <p:cNvPr id="3" name="Shape 1"/>
          <p:cNvSpPr/>
          <p:nvPr/>
        </p:nvSpPr>
        <p:spPr>
          <a:xfrm>
            <a:off x="661574" y="2210395"/>
            <a:ext cx="836393" cy="271264"/>
          </a:xfrm>
          <a:prstGeom prst="roundRect">
            <a:avLst>
              <a:gd name="adj" fmla="val 20486"/>
            </a:avLst>
          </a:prstGeom>
          <a:solidFill>
            <a:srgbClr val="FFE0CC"/>
          </a:solidFill>
          <a:ln/>
        </p:spPr>
      </p:sp>
      <p:sp>
        <p:nvSpPr>
          <p:cNvPr id="4" name="Text 2"/>
          <p:cNvSpPr/>
          <p:nvPr/>
        </p:nvSpPr>
        <p:spPr>
          <a:xfrm>
            <a:off x="760790" y="2260005"/>
            <a:ext cx="1247545" cy="172045"/>
          </a:xfrm>
          <a:prstGeom prst="rect">
            <a:avLst/>
          </a:prstGeom>
          <a:noFill/>
          <a:ln/>
        </p:spPr>
        <p:txBody>
          <a:bodyPr wrap="none" lIns="0" tIns="0" rIns="0" bIns="0" rtlCol="0" anchor="t"/>
          <a:lstStyle/>
          <a:p>
            <a:pPr algn="l" indent="0" marL="0">
              <a:lnSpc>
                <a:spcPct val="108000"/>
              </a:lnSpc>
              <a:buNone/>
            </a:pPr>
            <a:r>
              <a:rPr lang="en-US" sz="1000" dirty="0">
                <a:solidFill>
                  <a:srgbClr val="67534F"/>
                </a:solidFill>
                <a:latin typeface="Montserrat" pitchFamily="34" charset="0"/>
                <a:ea typeface="Montserrat" pitchFamily="34" charset="-122"/>
                <a:cs typeface="Montserrat" pitchFamily="34" charset="-120"/>
              </a:rPr>
              <a:t>ROUND 2</a:t>
            </a:r>
            <a:endParaRPr lang="en-US" sz="1000" dirty="0"/>
          </a:p>
        </p:txBody>
      </p:sp>
      <p:sp>
        <p:nvSpPr>
          <p:cNvPr id="5" name="Shape 3"/>
          <p:cNvSpPr/>
          <p:nvPr/>
        </p:nvSpPr>
        <p:spPr>
          <a:xfrm>
            <a:off x="542515" y="2667695"/>
            <a:ext cx="5470686" cy="2527697"/>
          </a:xfrm>
          <a:prstGeom prst="roundRect">
            <a:avLst>
              <a:gd name="adj" fmla="val 4711"/>
            </a:avLst>
          </a:prstGeom>
          <a:solidFill>
            <a:srgbClr val="461C11">
              <a:alpha val="95000"/>
            </a:srgbClr>
          </a:solidFill>
          <a:ln/>
        </p:spPr>
      </p:sp>
      <p:sp>
        <p:nvSpPr>
          <p:cNvPr id="6" name="Text 4"/>
          <p:cNvSpPr/>
          <p:nvPr/>
        </p:nvSpPr>
        <p:spPr>
          <a:xfrm>
            <a:off x="707809" y="2832993"/>
            <a:ext cx="5749682" cy="853083"/>
          </a:xfrm>
          <a:prstGeom prst="rect">
            <a:avLst/>
          </a:prstGeom>
          <a:noFill/>
          <a:ln/>
        </p:spPr>
        <p:txBody>
          <a:bodyPr wrap="none" lIns="0" tIns="0" rIns="0" bIns="0" rtlCol="0" anchor="t"/>
          <a:lstStyle/>
          <a:p>
            <a:pPr algn="l" indent="0" marL="0">
              <a:lnSpc>
                <a:spcPct val="108000"/>
              </a:lnSpc>
              <a:buNone/>
            </a:pPr>
            <a:r>
              <a:rPr lang="en-US" sz="5150" dirty="0">
                <a:solidFill>
                  <a:srgbClr val="FFFFFF"/>
                </a:solidFill>
                <a:latin typeface="Marcellus" pitchFamily="34" charset="0"/>
                <a:ea typeface="Marcellus" pitchFamily="34" charset="-122"/>
                <a:cs typeface="Marcellus" pitchFamily="34" charset="-120"/>
              </a:rPr>
              <a:t>2:00</a:t>
            </a:r>
            <a:endParaRPr lang="en-US" sz="5150" dirty="0"/>
          </a:p>
        </p:txBody>
      </p:sp>
      <p:sp>
        <p:nvSpPr>
          <p:cNvPr id="7" name="Text 5"/>
          <p:cNvSpPr/>
          <p:nvPr/>
        </p:nvSpPr>
        <p:spPr>
          <a:xfrm>
            <a:off x="707809" y="3851374"/>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FFFFFF"/>
                </a:solidFill>
                <a:latin typeface="Marcellus" pitchFamily="34" charset="0"/>
                <a:ea typeface="Marcellus" pitchFamily="34" charset="-122"/>
                <a:cs typeface="Marcellus" pitchFamily="34" charset="-120"/>
              </a:rPr>
              <a:t>Heads Together</a:t>
            </a:r>
            <a:endParaRPr lang="en-US" sz="1850" dirty="0"/>
          </a:p>
        </p:txBody>
      </p:sp>
      <p:sp>
        <p:nvSpPr>
          <p:cNvPr id="8" name="Text 6"/>
          <p:cNvSpPr/>
          <p:nvPr/>
        </p:nvSpPr>
        <p:spPr>
          <a:xfrm>
            <a:off x="707809" y="4325640"/>
            <a:ext cx="514009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FFFFFF"/>
                </a:solidFill>
                <a:latin typeface="Montserrat" pitchFamily="34" charset="0"/>
                <a:ea typeface="Montserrat" pitchFamily="34" charset="-122"/>
                <a:cs typeface="Montserrat" pitchFamily="34" charset="-120"/>
              </a:rPr>
              <a:t>Your timer starts now. Apply the same principle you used in Challenge A.</a:t>
            </a:r>
            <a:endParaRPr lang="en-US" sz="1300" dirty="0"/>
          </a:p>
        </p:txBody>
      </p:sp>
      <p:sp>
        <p:nvSpPr>
          <p:cNvPr id="9" name="Text 7"/>
          <p:cNvSpPr/>
          <p:nvPr/>
        </p:nvSpPr>
        <p:spPr>
          <a:xfrm>
            <a:off x="6303904" y="2832993"/>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The Goal</a:t>
            </a:r>
            <a:endParaRPr lang="en-US" sz="1850" dirty="0"/>
          </a:p>
        </p:txBody>
      </p:sp>
      <p:sp>
        <p:nvSpPr>
          <p:cNvPr id="10" name="Text 8"/>
          <p:cNvSpPr/>
          <p:nvPr/>
        </p:nvSpPr>
        <p:spPr>
          <a:xfrm>
            <a:off x="6303904" y="3307259"/>
            <a:ext cx="523256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Find the exact time it takes for one single drip to fall from a slow, steady tap.</a:t>
            </a:r>
            <a:endParaRPr lang="en-US" sz="1300" dirty="0"/>
          </a:p>
        </p:txBody>
      </p:sp>
      <p:sp>
        <p:nvSpPr>
          <p:cNvPr id="11" name="Text 9"/>
          <p:cNvSpPr/>
          <p:nvPr/>
        </p:nvSpPr>
        <p:spPr>
          <a:xfrm>
            <a:off x="6303904" y="3902571"/>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Discuss</a:t>
            </a:r>
            <a:endParaRPr lang="en-US" sz="1850" dirty="0"/>
          </a:p>
        </p:txBody>
      </p:sp>
      <p:sp>
        <p:nvSpPr>
          <p:cNvPr id="12" name="Text 10"/>
          <p:cNvSpPr/>
          <p:nvPr/>
        </p:nvSpPr>
        <p:spPr>
          <a:xfrm>
            <a:off x="6303904" y="4376837"/>
            <a:ext cx="5232567" cy="760710"/>
          </a:xfrm>
          <a:prstGeom prst="rect">
            <a:avLst/>
          </a:prstGeom>
          <a:noFill/>
          <a:ln/>
        </p:spPr>
        <p:txBody>
          <a:bodyPr wrap="square" lIns="0" tIns="0" rIns="0" bIns="0" rtlCol="0" anchor="t">
            <a:normAutofit/>
          </a:bodyPr>
          <a:lstStyle/>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your exact method?</a:t>
            </a:r>
            <a:endParaRPr lang="en-US" sz="1300" dirty="0"/>
          </a:p>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the exact calculation you will use at the end?</a:t>
            </a:r>
            <a:endParaRPr lang="en-US" sz="1300" dirty="0"/>
          </a:p>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How many drips will you count, and why?</a:t>
            </a:r>
            <a:endParaRPr lang="en-US" sz="1300" dirty="0"/>
          </a:p>
        </p:txBody>
      </p:sp>
      <p:sp>
        <p:nvSpPr>
          <p:cNvPr id="13" name="Text 11"/>
          <p:cNvSpPr/>
          <p:nvPr/>
        </p:nvSpPr>
        <p:spPr>
          <a:xfrm>
            <a:off x="51989" y="5381427"/>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1"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661574" y="765373"/>
            <a:ext cx="8575460"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Answer B: The Multiple Drip Method</a:t>
            </a:r>
            <a:endParaRPr lang="en-US" sz="3700" dirty="0"/>
          </a:p>
        </p:txBody>
      </p:sp>
      <p:sp>
        <p:nvSpPr>
          <p:cNvPr id="3" name="Shape 1"/>
          <p:cNvSpPr/>
          <p:nvPr/>
        </p:nvSpPr>
        <p:spPr>
          <a:xfrm>
            <a:off x="661574" y="1714202"/>
            <a:ext cx="1483779" cy="271264"/>
          </a:xfrm>
          <a:prstGeom prst="roundRect">
            <a:avLst>
              <a:gd name="adj" fmla="val 20486"/>
            </a:avLst>
          </a:prstGeom>
          <a:solidFill>
            <a:srgbClr val="FFE0CC"/>
          </a:solidFill>
          <a:ln/>
        </p:spPr>
      </p:sp>
      <p:sp>
        <p:nvSpPr>
          <p:cNvPr id="4" name="Text 2"/>
          <p:cNvSpPr/>
          <p:nvPr/>
        </p:nvSpPr>
        <p:spPr>
          <a:xfrm>
            <a:off x="760790" y="1763812"/>
            <a:ext cx="1894932" cy="172045"/>
          </a:xfrm>
          <a:prstGeom prst="rect">
            <a:avLst/>
          </a:prstGeom>
          <a:noFill/>
          <a:ln/>
        </p:spPr>
        <p:txBody>
          <a:bodyPr wrap="none" lIns="0" tIns="0" rIns="0" bIns="0" rtlCol="0" anchor="t"/>
          <a:lstStyle/>
          <a:p>
            <a:pPr algn="l" indent="0" marL="0">
              <a:lnSpc>
                <a:spcPct val="108000"/>
              </a:lnSpc>
              <a:buNone/>
            </a:pPr>
            <a:r>
              <a:rPr lang="en-US" sz="1000" dirty="0">
                <a:solidFill>
                  <a:srgbClr val="67534F"/>
                </a:solidFill>
                <a:latin typeface="Montserrat" pitchFamily="34" charset="0"/>
                <a:ea typeface="Montserrat" pitchFamily="34" charset="-122"/>
                <a:cs typeface="Montserrat" pitchFamily="34" charset="-120"/>
              </a:rPr>
              <a:t>ROUND 2 ANSWER</a:t>
            </a:r>
            <a:endParaRPr lang="en-US" sz="1000" dirty="0"/>
          </a:p>
        </p:txBody>
      </p:sp>
      <p:sp>
        <p:nvSpPr>
          <p:cNvPr id="5" name="Text 3"/>
          <p:cNvSpPr/>
          <p:nvPr/>
        </p:nvSpPr>
        <p:spPr>
          <a:xfrm>
            <a:off x="661574" y="2336800"/>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Method</a:t>
            </a:r>
            <a:endParaRPr lang="en-US" sz="1850" dirty="0"/>
          </a:p>
        </p:txBody>
      </p:sp>
      <p:sp>
        <p:nvSpPr>
          <p:cNvPr id="6" name="Text 4"/>
          <p:cNvSpPr/>
          <p:nvPr/>
        </p:nvSpPr>
        <p:spPr>
          <a:xfrm>
            <a:off x="661574" y="2811066"/>
            <a:ext cx="5232567" cy="645021"/>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Position the stopwatch beside a slow, steady dripping tap. As a drip falls, press start and call it </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"Zero"</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Count each subsequent drip: 1, 2, 3... Stop the watch on drip </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50</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sp>
        <p:nvSpPr>
          <p:cNvPr id="7" name="Text 5"/>
          <p:cNvSpPr/>
          <p:nvPr/>
        </p:nvSpPr>
        <p:spPr>
          <a:xfrm>
            <a:off x="661574" y="3621385"/>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Calculation</a:t>
            </a:r>
            <a:endParaRPr lang="en-US" sz="1850" dirty="0"/>
          </a:p>
        </p:txBody>
      </p:sp>
      <p:sp>
        <p:nvSpPr>
          <p:cNvPr id="8" name="Shape 6"/>
          <p:cNvSpPr/>
          <p:nvPr/>
        </p:nvSpPr>
        <p:spPr>
          <a:xfrm>
            <a:off x="661574" y="4116387"/>
            <a:ext cx="5232567" cy="810220"/>
          </a:xfrm>
          <a:prstGeom prst="roundRect">
            <a:avLst>
              <a:gd name="adj" fmla="val 8574"/>
            </a:avLst>
          </a:prstGeom>
          <a:solidFill>
            <a:srgbClr val="B6FCB8"/>
          </a:solidFill>
          <a:ln/>
        </p:spPr>
      </p:sp>
      <p:pic>
        <p:nvPicPr>
          <p:cNvPr id="9" name="Image 0" descr="preencoded.png">    </p:cNvPr>
          <p:cNvPicPr>
            <a:picLocks noChangeAspect="1"/>
          </p:cNvPicPr>
          <p:nvPr/>
        </p:nvPicPr>
        <p:blipFill>
          <a:blip r:embed="rId1"/>
          <a:stretch>
            <a:fillRect/>
          </a:stretch>
        </p:blipFill>
        <p:spPr>
          <a:xfrm>
            <a:off x="826868" y="4337050"/>
            <a:ext cx="206667" cy="165298"/>
          </a:xfrm>
          <a:prstGeom prst="rect">
            <a:avLst/>
          </a:prstGeom>
        </p:spPr>
      </p:pic>
      <p:sp>
        <p:nvSpPr>
          <p:cNvPr id="10" name="Text 7"/>
          <p:cNvSpPr/>
          <p:nvPr/>
        </p:nvSpPr>
        <p:spPr>
          <a:xfrm>
            <a:off x="1198830" y="4306491"/>
            <a:ext cx="4530016"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000000"/>
                </a:solidFill>
                <a:latin typeface="Montserrat" pitchFamily="34" charset="0"/>
                <a:ea typeface="Montserrat" pitchFamily="34" charset="-122"/>
                <a:cs typeface="Montserrat" pitchFamily="34" charset="-120"/>
              </a:rPr>
              <a:t>Time per drip = Total time on stopwatch (s) divided by 50</a:t>
            </a:r>
            <a:endParaRPr lang="en-US" sz="1300" dirty="0"/>
          </a:p>
        </p:txBody>
      </p:sp>
      <p:sp>
        <p:nvSpPr>
          <p:cNvPr id="11" name="Text 8"/>
          <p:cNvSpPr/>
          <p:nvPr/>
        </p:nvSpPr>
        <p:spPr>
          <a:xfrm>
            <a:off x="661574" y="5112643"/>
            <a:ext cx="523256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For example: if 50 drips take 35.0 s, then one drip takes 35.0 / 50 = </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0.70 s</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a:t>
            </a:r>
            <a:endParaRPr lang="en-US" sz="1300" dirty="0"/>
          </a:p>
        </p:txBody>
      </p:sp>
      <p:pic>
        <p:nvPicPr>
          <p:cNvPr id="12" name="Image 1" descr="preencoded.png">    </p:cNvPr>
          <p:cNvPicPr>
            <a:picLocks noChangeAspect="1"/>
          </p:cNvPicPr>
          <p:nvPr/>
        </p:nvPicPr>
        <p:blipFill>
          <a:blip r:embed="rId2"/>
          <a:stretch>
            <a:fillRect/>
          </a:stretch>
        </p:blipFill>
        <p:spPr>
          <a:xfrm>
            <a:off x="6303904" y="2357537"/>
            <a:ext cx="5232567" cy="2354659"/>
          </a:xfrm>
          <a:prstGeom prst="rect">
            <a:avLst/>
          </a:prstGeom>
        </p:spPr>
      </p:pic>
      <p:sp>
        <p:nvSpPr>
          <p:cNvPr id="13" name="Text 9"/>
          <p:cNvSpPr/>
          <p:nvPr/>
        </p:nvSpPr>
        <p:spPr>
          <a:xfrm>
            <a:off x="7092133" y="2384895"/>
            <a:ext cx="915678" cy="169178"/>
          </a:xfrm>
          <a:prstGeom prst="rect">
            <a:avLst/>
          </a:prstGeom>
          <a:noFill/>
          <a:ln/>
        </p:spPr>
        <p:txBody>
          <a:bodyPr wrap="none" lIns="0" tIns="0" rIns="0" bIns="0" rtlCol="0" anchor="t"/>
          <a:lstStyle/>
          <a:p>
            <a:pPr algn="ctr" indent="0" marL="0">
              <a:lnSpc>
                <a:spcPct val="108000"/>
              </a:lnSpc>
              <a:buNone/>
            </a:pPr>
            <a:r>
              <a:rPr lang="en-US" sz="1000" dirty="0">
                <a:solidFill>
                  <a:srgbClr val="67534F"/>
                </a:solidFill>
                <a:latin typeface="Marcellus" pitchFamily="34" charset="0"/>
                <a:ea typeface="Marcellus" pitchFamily="34" charset="-122"/>
                <a:cs typeface="Marcellus" pitchFamily="34" charset="-120"/>
              </a:rPr>
              <a:t>Setup</a:t>
            </a:r>
            <a:endParaRPr lang="en-US" sz="1000" dirty="0"/>
          </a:p>
        </p:txBody>
      </p:sp>
      <p:sp>
        <p:nvSpPr>
          <p:cNvPr id="14" name="Text 10"/>
          <p:cNvSpPr/>
          <p:nvPr/>
        </p:nvSpPr>
        <p:spPr>
          <a:xfrm>
            <a:off x="7092133" y="2594323"/>
            <a:ext cx="915678" cy="339614"/>
          </a:xfrm>
          <a:prstGeom prst="rect">
            <a:avLst/>
          </a:prstGeom>
          <a:noFill/>
          <a:ln/>
        </p:spPr>
        <p:txBody>
          <a:bodyPr wrap="square" lIns="0" tIns="0" rIns="0" bIns="0" rtlCol="0" anchor="t">
            <a:normAutofit/>
          </a:bodyPr>
          <a:lstStyle/>
          <a:p>
            <a:pPr algn="ctr" indent="0" marL="0">
              <a:lnSpc>
                <a:spcPct val="104000"/>
              </a:lnSpc>
              <a:buNone/>
            </a:pPr>
            <a:r>
              <a:rPr lang="en-US" sz="700" dirty="0">
                <a:solidFill>
                  <a:srgbClr val="67534F"/>
                </a:solidFill>
                <a:latin typeface="Montserrat" pitchFamily="34" charset="0"/>
                <a:ea typeface="Montserrat" pitchFamily="34" charset="-122"/>
                <a:cs typeface="Montserrat" pitchFamily="34" charset="-120"/>
              </a:rPr>
              <a:t>Place beaker under tap; stopwatch ready</a:t>
            </a:r>
            <a:endParaRPr lang="en-US" sz="700" dirty="0"/>
          </a:p>
        </p:txBody>
      </p:sp>
      <p:sp>
        <p:nvSpPr>
          <p:cNvPr id="15" name="Text 11"/>
          <p:cNvSpPr/>
          <p:nvPr/>
        </p:nvSpPr>
        <p:spPr>
          <a:xfrm>
            <a:off x="7997749" y="4207491"/>
            <a:ext cx="920709" cy="169178"/>
          </a:xfrm>
          <a:prstGeom prst="rect">
            <a:avLst/>
          </a:prstGeom>
          <a:noFill/>
          <a:ln/>
        </p:spPr>
        <p:txBody>
          <a:bodyPr wrap="none" lIns="0" tIns="0" rIns="0" bIns="0" rtlCol="0" anchor="t"/>
          <a:lstStyle/>
          <a:p>
            <a:pPr algn="ctr" indent="0" marL="0">
              <a:lnSpc>
                <a:spcPct val="108000"/>
              </a:lnSpc>
              <a:buNone/>
            </a:pPr>
            <a:r>
              <a:rPr lang="en-US" sz="1000" dirty="0">
                <a:solidFill>
                  <a:srgbClr val="67534F"/>
                </a:solidFill>
                <a:latin typeface="Marcellus" pitchFamily="34" charset="0"/>
                <a:ea typeface="Marcellus" pitchFamily="34" charset="-122"/>
                <a:cs typeface="Marcellus" pitchFamily="34" charset="-120"/>
              </a:rPr>
              <a:t>Start</a:t>
            </a:r>
            <a:endParaRPr lang="en-US" sz="1000" dirty="0"/>
          </a:p>
        </p:txBody>
      </p:sp>
      <p:sp>
        <p:nvSpPr>
          <p:cNvPr id="16" name="Text 12"/>
          <p:cNvSpPr/>
          <p:nvPr/>
        </p:nvSpPr>
        <p:spPr>
          <a:xfrm>
            <a:off x="7997749" y="4416920"/>
            <a:ext cx="920709" cy="226409"/>
          </a:xfrm>
          <a:prstGeom prst="rect">
            <a:avLst/>
          </a:prstGeom>
          <a:noFill/>
          <a:ln/>
        </p:spPr>
        <p:txBody>
          <a:bodyPr wrap="square" lIns="0" tIns="0" rIns="0" bIns="0" rtlCol="0" anchor="t">
            <a:normAutofit/>
          </a:bodyPr>
          <a:lstStyle/>
          <a:p>
            <a:pPr algn="ctr" indent="0" marL="0">
              <a:lnSpc>
                <a:spcPct val="104000"/>
              </a:lnSpc>
              <a:buNone/>
            </a:pPr>
            <a:r>
              <a:rPr lang="en-US" sz="700" dirty="0">
                <a:solidFill>
                  <a:srgbClr val="67534F"/>
                </a:solidFill>
                <a:latin typeface="Montserrat" pitchFamily="34" charset="0"/>
                <a:ea typeface="Montserrat" pitchFamily="34" charset="-122"/>
                <a:cs typeface="Montserrat" pitchFamily="34" charset="-120"/>
              </a:rPr>
              <a:t>Press start at drip 0 (Zero)</a:t>
            </a:r>
            <a:endParaRPr lang="en-US" sz="700" dirty="0"/>
          </a:p>
        </p:txBody>
      </p:sp>
      <p:sp>
        <p:nvSpPr>
          <p:cNvPr id="17" name="Text 13"/>
          <p:cNvSpPr/>
          <p:nvPr/>
        </p:nvSpPr>
        <p:spPr>
          <a:xfrm>
            <a:off x="8893302" y="2423887"/>
            <a:ext cx="915678" cy="169178"/>
          </a:xfrm>
          <a:prstGeom prst="rect">
            <a:avLst/>
          </a:prstGeom>
          <a:noFill/>
          <a:ln/>
        </p:spPr>
        <p:txBody>
          <a:bodyPr wrap="none" lIns="0" tIns="0" rIns="0" bIns="0" rtlCol="0" anchor="t"/>
          <a:lstStyle/>
          <a:p>
            <a:pPr algn="ctr" indent="0" marL="0">
              <a:lnSpc>
                <a:spcPct val="108000"/>
              </a:lnSpc>
              <a:buNone/>
            </a:pPr>
            <a:r>
              <a:rPr lang="en-US" sz="1000" dirty="0">
                <a:solidFill>
                  <a:srgbClr val="67534F"/>
                </a:solidFill>
                <a:latin typeface="Marcellus" pitchFamily="34" charset="0"/>
                <a:ea typeface="Marcellus" pitchFamily="34" charset="-122"/>
                <a:cs typeface="Marcellus" pitchFamily="34" charset="-120"/>
              </a:rPr>
              <a:t>Stop</a:t>
            </a:r>
            <a:endParaRPr lang="en-US" sz="1000" dirty="0"/>
          </a:p>
        </p:txBody>
      </p:sp>
      <p:sp>
        <p:nvSpPr>
          <p:cNvPr id="18" name="Text 14"/>
          <p:cNvSpPr/>
          <p:nvPr/>
        </p:nvSpPr>
        <p:spPr>
          <a:xfrm>
            <a:off x="8893302" y="2633316"/>
            <a:ext cx="915678" cy="226409"/>
          </a:xfrm>
          <a:prstGeom prst="rect">
            <a:avLst/>
          </a:prstGeom>
          <a:noFill/>
          <a:ln/>
        </p:spPr>
        <p:txBody>
          <a:bodyPr wrap="square" lIns="0" tIns="0" rIns="0" bIns="0" rtlCol="0" anchor="t">
            <a:normAutofit/>
          </a:bodyPr>
          <a:lstStyle/>
          <a:p>
            <a:pPr algn="ctr" indent="0" marL="0">
              <a:lnSpc>
                <a:spcPct val="104000"/>
              </a:lnSpc>
              <a:buNone/>
            </a:pPr>
            <a:r>
              <a:rPr lang="en-US" sz="700" dirty="0">
                <a:solidFill>
                  <a:srgbClr val="67534F"/>
                </a:solidFill>
                <a:latin typeface="Montserrat" pitchFamily="34" charset="0"/>
                <a:ea typeface="Montserrat" pitchFamily="34" charset="-122"/>
                <a:cs typeface="Montserrat" pitchFamily="34" charset="-120"/>
              </a:rPr>
              <a:t>Stop watch at drip 50</a:t>
            </a:r>
            <a:endParaRPr lang="en-US" sz="700" dirty="0"/>
          </a:p>
        </p:txBody>
      </p:sp>
      <p:sp>
        <p:nvSpPr>
          <p:cNvPr id="19" name="Text 15"/>
          <p:cNvSpPr/>
          <p:nvPr/>
        </p:nvSpPr>
        <p:spPr>
          <a:xfrm>
            <a:off x="9798918" y="4207491"/>
            <a:ext cx="915678" cy="169178"/>
          </a:xfrm>
          <a:prstGeom prst="rect">
            <a:avLst/>
          </a:prstGeom>
          <a:noFill/>
          <a:ln/>
        </p:spPr>
        <p:txBody>
          <a:bodyPr wrap="none" lIns="0" tIns="0" rIns="0" bIns="0" rtlCol="0" anchor="t"/>
          <a:lstStyle/>
          <a:p>
            <a:pPr algn="ctr" indent="0" marL="0">
              <a:lnSpc>
                <a:spcPct val="108000"/>
              </a:lnSpc>
              <a:buNone/>
            </a:pPr>
            <a:r>
              <a:rPr lang="en-US" sz="1000" dirty="0">
                <a:solidFill>
                  <a:srgbClr val="67534F"/>
                </a:solidFill>
                <a:latin typeface="Marcellus" pitchFamily="34" charset="0"/>
                <a:ea typeface="Marcellus" pitchFamily="34" charset="-122"/>
                <a:cs typeface="Marcellus" pitchFamily="34" charset="-120"/>
              </a:rPr>
              <a:t>Calculate</a:t>
            </a:r>
            <a:endParaRPr lang="en-US" sz="1000" dirty="0"/>
          </a:p>
        </p:txBody>
      </p:sp>
      <p:sp>
        <p:nvSpPr>
          <p:cNvPr id="20" name="Text 16"/>
          <p:cNvSpPr/>
          <p:nvPr/>
        </p:nvSpPr>
        <p:spPr>
          <a:xfrm>
            <a:off x="9798918" y="4416920"/>
            <a:ext cx="915678" cy="226409"/>
          </a:xfrm>
          <a:prstGeom prst="rect">
            <a:avLst/>
          </a:prstGeom>
          <a:noFill/>
          <a:ln/>
        </p:spPr>
        <p:txBody>
          <a:bodyPr wrap="square" lIns="0" tIns="0" rIns="0" bIns="0" rtlCol="0" anchor="t">
            <a:normAutofit/>
          </a:bodyPr>
          <a:lstStyle/>
          <a:p>
            <a:pPr algn="ctr" indent="0" marL="0">
              <a:lnSpc>
                <a:spcPct val="104000"/>
              </a:lnSpc>
              <a:buNone/>
            </a:pPr>
            <a:r>
              <a:rPr lang="en-US" sz="700" dirty="0">
                <a:solidFill>
                  <a:srgbClr val="67534F"/>
                </a:solidFill>
                <a:latin typeface="Montserrat" pitchFamily="34" charset="0"/>
                <a:ea typeface="Montserrat" pitchFamily="34" charset="-122"/>
                <a:cs typeface="Montserrat" pitchFamily="34" charset="-120"/>
              </a:rPr>
              <a:t>Time per drip = total time ÷ 50</a:t>
            </a:r>
            <a:endParaRPr lang="en-US" sz="700" dirty="0"/>
          </a:p>
        </p:txBody>
      </p:sp>
      <p:sp>
        <p:nvSpPr>
          <p:cNvPr id="21" name="Text 17"/>
          <p:cNvSpPr/>
          <p:nvPr/>
        </p:nvSpPr>
        <p:spPr>
          <a:xfrm>
            <a:off x="51989" y="5877520"/>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3"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661574" y="1247279"/>
            <a:ext cx="5364524"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Prove It.</a:t>
            </a:r>
            <a:endParaRPr lang="en-US" sz="3700" dirty="0"/>
          </a:p>
        </p:txBody>
      </p:sp>
      <p:sp>
        <p:nvSpPr>
          <p:cNvPr id="3" name="Shape 1"/>
          <p:cNvSpPr/>
          <p:nvPr/>
        </p:nvSpPr>
        <p:spPr>
          <a:xfrm>
            <a:off x="661574" y="2196108"/>
            <a:ext cx="10868547" cy="595213"/>
          </a:xfrm>
          <a:prstGeom prst="roundRect">
            <a:avLst>
              <a:gd name="adj" fmla="val 11670"/>
            </a:avLst>
          </a:prstGeom>
          <a:solidFill>
            <a:srgbClr val="FFD1B3"/>
          </a:solidFill>
          <a:ln/>
        </p:spPr>
      </p:sp>
      <p:pic>
        <p:nvPicPr>
          <p:cNvPr id="4" name="Image 0" descr="preencoded.png">    </p:cNvPr>
          <p:cNvPicPr>
            <a:picLocks noChangeAspect="1"/>
          </p:cNvPicPr>
          <p:nvPr/>
        </p:nvPicPr>
        <p:blipFill>
          <a:blip r:embed="rId1"/>
          <a:stretch>
            <a:fillRect/>
          </a:stretch>
        </p:blipFill>
        <p:spPr>
          <a:xfrm>
            <a:off x="826868" y="2410420"/>
            <a:ext cx="206667" cy="165298"/>
          </a:xfrm>
          <a:prstGeom prst="rect">
            <a:avLst/>
          </a:prstGeom>
        </p:spPr>
      </p:pic>
      <p:sp>
        <p:nvSpPr>
          <p:cNvPr id="5" name="Text 2"/>
          <p:cNvSpPr/>
          <p:nvPr/>
        </p:nvSpPr>
        <p:spPr>
          <a:xfrm>
            <a:off x="1198830" y="2386211"/>
            <a:ext cx="10775581" cy="215007"/>
          </a:xfrm>
          <a:prstGeom prst="rect">
            <a:avLst/>
          </a:prstGeom>
          <a:noFill/>
          <a:ln/>
        </p:spPr>
        <p:txBody>
          <a:bodyPr wrap="none" lIns="0" tIns="0" rIns="0" bIns="0" rtlCol="0" anchor="t"/>
          <a:lstStyle/>
          <a:p>
            <a:pPr algn="l" indent="0" marL="0">
              <a:lnSpc>
                <a:spcPct val="108000"/>
              </a:lnSpc>
              <a:buNone/>
            </a:pPr>
            <a:r>
              <a:rPr lang="en-US" sz="1300" dirty="0">
                <a:solidFill>
                  <a:srgbClr val="000000"/>
                </a:solidFill>
                <a:latin typeface="Montserrat" pitchFamily="34" charset="0"/>
                <a:ea typeface="Montserrat" pitchFamily="34" charset="-122"/>
                <a:cs typeface="Montserrat" pitchFamily="34" charset="-120"/>
              </a:rPr>
              <a:t>Complete these questions independently and in silence before you leave.</a:t>
            </a:r>
            <a:endParaRPr lang="en-US" sz="1300" dirty="0"/>
          </a:p>
        </p:txBody>
      </p:sp>
      <p:pic>
        <p:nvPicPr>
          <p:cNvPr id="6"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574" y="2977356"/>
            <a:ext cx="5351626" cy="2232223"/>
          </a:xfrm>
          <a:prstGeom prst="rect">
            <a:avLst/>
          </a:prstGeom>
        </p:spPr>
      </p:pic>
      <p:sp>
        <p:nvSpPr>
          <p:cNvPr id="7" name="Text 3"/>
          <p:cNvSpPr/>
          <p:nvPr/>
        </p:nvSpPr>
        <p:spPr>
          <a:xfrm>
            <a:off x="3213317" y="3073698"/>
            <a:ext cx="248041" cy="322461"/>
          </a:xfrm>
          <a:prstGeom prst="rect">
            <a:avLst/>
          </a:prstGeom>
          <a:noFill/>
          <a:ln/>
        </p:spPr>
        <p:txBody>
          <a:bodyPr wrap="none" lIns="0" tIns="0" rIns="0" bIns="0" rtlCol="0" anchor="ctr"/>
          <a:lstStyle/>
          <a:p>
            <a:pPr algn="ctr" indent="0" marL="0">
              <a:lnSpc>
                <a:spcPct val="100000"/>
              </a:lnSpc>
              <a:buNone/>
            </a:pPr>
            <a:r>
              <a:rPr lang="en-US" sz="1950" dirty="0">
                <a:solidFill>
                  <a:srgbClr val="67534F"/>
                </a:solidFill>
                <a:latin typeface="Marcellus" pitchFamily="34" charset="0"/>
                <a:ea typeface="Marcellus" pitchFamily="34" charset="-122"/>
                <a:cs typeface="Marcellus" pitchFamily="34" charset="-120"/>
              </a:rPr>
              <a:t>1</a:t>
            </a:r>
            <a:endParaRPr lang="en-US" sz="1950" dirty="0"/>
          </a:p>
        </p:txBody>
      </p:sp>
      <p:sp>
        <p:nvSpPr>
          <p:cNvPr id="8" name="Text 4"/>
          <p:cNvSpPr/>
          <p:nvPr/>
        </p:nvSpPr>
        <p:spPr>
          <a:xfrm>
            <a:off x="845918" y="365779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Period Calculation</a:t>
            </a:r>
            <a:endParaRPr lang="en-US" sz="1850" dirty="0"/>
          </a:p>
        </p:txBody>
      </p:sp>
      <p:sp>
        <p:nvSpPr>
          <p:cNvPr id="9" name="Text 5"/>
          <p:cNvSpPr/>
          <p:nvPr/>
        </p:nvSpPr>
        <p:spPr>
          <a:xfrm>
            <a:off x="845918" y="4065984"/>
            <a:ext cx="4982939" cy="959247"/>
          </a:xfrm>
          <a:prstGeom prst="rect">
            <a:avLst/>
          </a:prstGeom>
          <a:noFill/>
          <a:ln/>
        </p:spPr>
        <p:txBody>
          <a:bodyPr wrap="square" lIns="0" tIns="0" rIns="0" bIns="0" rtlCol="0" anchor="t">
            <a:normAutofit/>
          </a:bodyPr>
          <a:lstStyle/>
          <a:p>
            <a:pPr algn="l" indent="0" marL="0">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A student times 20 complete swings of a pendulum. The total time recorded is 28.4 seconds.</a:t>
            </a:r>
            <a:endParaRPr lang="en-US" sz="1300" dirty="0"/>
          </a:p>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Calculate the period of the pendulum.</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Show your working clearly and include the correct unit.</a:t>
            </a:r>
            <a:endParaRPr lang="en-US" sz="1300" dirty="0"/>
          </a:p>
        </p:txBody>
      </p:sp>
      <p:pic>
        <p:nvPicPr>
          <p:cNvPr id="10"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78495" y="2977356"/>
            <a:ext cx="5351626" cy="2232223"/>
          </a:xfrm>
          <a:prstGeom prst="rect">
            <a:avLst/>
          </a:prstGeom>
        </p:spPr>
      </p:pic>
      <p:sp>
        <p:nvSpPr>
          <p:cNvPr id="11" name="Text 6"/>
          <p:cNvSpPr/>
          <p:nvPr/>
        </p:nvSpPr>
        <p:spPr>
          <a:xfrm>
            <a:off x="8730238" y="3073698"/>
            <a:ext cx="248041" cy="322461"/>
          </a:xfrm>
          <a:prstGeom prst="rect">
            <a:avLst/>
          </a:prstGeom>
          <a:noFill/>
          <a:ln/>
        </p:spPr>
        <p:txBody>
          <a:bodyPr wrap="none" lIns="0" tIns="0" rIns="0" bIns="0" rtlCol="0" anchor="ctr"/>
          <a:lstStyle/>
          <a:p>
            <a:pPr algn="ctr" indent="0" marL="0">
              <a:lnSpc>
                <a:spcPct val="100000"/>
              </a:lnSpc>
              <a:buNone/>
            </a:pPr>
            <a:r>
              <a:rPr lang="en-US" sz="1950" dirty="0">
                <a:solidFill>
                  <a:srgbClr val="67534F"/>
                </a:solidFill>
                <a:latin typeface="Marcellus" pitchFamily="34" charset="0"/>
                <a:ea typeface="Marcellus" pitchFamily="34" charset="-122"/>
                <a:cs typeface="Marcellus" pitchFamily="34" charset="-120"/>
              </a:rPr>
              <a:t>2</a:t>
            </a:r>
            <a:endParaRPr lang="en-US" sz="1950" dirty="0"/>
          </a:p>
        </p:txBody>
      </p:sp>
      <p:sp>
        <p:nvSpPr>
          <p:cNvPr id="12" name="Text 7"/>
          <p:cNvSpPr/>
          <p:nvPr/>
        </p:nvSpPr>
        <p:spPr>
          <a:xfrm>
            <a:off x="6362838" y="365779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Explain the Method</a:t>
            </a:r>
            <a:endParaRPr lang="en-US" sz="1850" dirty="0"/>
          </a:p>
        </p:txBody>
      </p:sp>
      <p:sp>
        <p:nvSpPr>
          <p:cNvPr id="13" name="Text 8"/>
          <p:cNvSpPr/>
          <p:nvPr/>
        </p:nvSpPr>
        <p:spPr>
          <a:xfrm>
            <a:off x="6362838" y="4065984"/>
            <a:ext cx="4982939" cy="744240"/>
          </a:xfrm>
          <a:prstGeom prst="rect">
            <a:avLst/>
          </a:prstGeom>
          <a:noFill/>
          <a:ln/>
        </p:spPr>
        <p:txBody>
          <a:bodyPr wrap="square" lIns="0" tIns="0" rIns="0" bIns="0" rtlCol="0" anchor="t">
            <a:normAutofit/>
          </a:bodyPr>
          <a:lstStyle/>
          <a:p>
            <a:pPr algn="l" indent="0" marL="0">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In exactly one sentence, explain why timing 20 swings is more accurate than timing a single swing.</a:t>
            </a:r>
            <a:endParaRPr lang="en-US" sz="1300" dirty="0"/>
          </a:p>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You must use the phrase </a:t>
            </a:r>
            <a:pPr algn="l" indent="0" marL="0">
              <a:lnSpc>
                <a:spcPct val="108000"/>
              </a:lnSpc>
              <a:buNone/>
            </a:pPr>
            <a:r>
              <a:rPr lang="en-US" sz="1300" b="1" dirty="0">
                <a:solidFill>
                  <a:srgbClr val="FF954F"/>
                </a:solidFill>
                <a:latin typeface="Montserrat" pitchFamily="34" charset="0"/>
                <a:ea typeface="Montserrat" pitchFamily="34" charset="-122"/>
                <a:cs typeface="Montserrat" pitchFamily="34" charset="-120"/>
              </a:rPr>
              <a:t>"reaction time"</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 in your answer.</a:t>
            </a:r>
            <a:endParaRPr lang="en-US" sz="1300" dirty="0"/>
          </a:p>
        </p:txBody>
      </p:sp>
      <p:sp>
        <p:nvSpPr>
          <p:cNvPr id="14" name="Text 9"/>
          <p:cNvSpPr/>
          <p:nvPr/>
        </p:nvSpPr>
        <p:spPr>
          <a:xfrm>
            <a:off x="51989" y="5395615"/>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6"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4800480" cy="6858000"/>
          </a:xfrm>
          <a:prstGeom prst="rect">
            <a:avLst/>
          </a:prstGeom>
        </p:spPr>
      </p:pic>
      <p:sp>
        <p:nvSpPr>
          <p:cNvPr id="3" name="Text 0"/>
          <p:cNvSpPr/>
          <p:nvPr/>
        </p:nvSpPr>
        <p:spPr>
          <a:xfrm>
            <a:off x="5233360" y="1197769"/>
            <a:ext cx="5384268"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The Impossible Timing</a:t>
            </a:r>
            <a:endParaRPr lang="en-US" sz="3700" dirty="0"/>
          </a:p>
        </p:txBody>
      </p:sp>
      <p:sp>
        <p:nvSpPr>
          <p:cNvPr id="4" name="Text 1"/>
          <p:cNvSpPr/>
          <p:nvPr/>
        </p:nvSpPr>
        <p:spPr>
          <a:xfrm>
            <a:off x="5233360" y="2063948"/>
            <a:ext cx="6296860"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Look at the pendulum at the front of the room. Your teacher is about to time exactly one single swing using a stopwatch.</a:t>
            </a:r>
            <a:endParaRPr lang="en-US" sz="130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14311" y="2679998"/>
            <a:ext cx="6315909" cy="1206897"/>
          </a:xfrm>
          <a:prstGeom prst="rect">
            <a:avLst/>
          </a:prstGeom>
        </p:spPr>
      </p:pic>
      <p:sp>
        <p:nvSpPr>
          <p:cNvPr id="6" name="Text 2"/>
          <p:cNvSpPr/>
          <p:nvPr/>
        </p:nvSpPr>
        <p:spPr>
          <a:xfrm>
            <a:off x="5474853" y="2864346"/>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The Problem</a:t>
            </a:r>
            <a:endParaRPr lang="en-US" sz="1850" dirty="0"/>
          </a:p>
        </p:txBody>
      </p:sp>
      <p:sp>
        <p:nvSpPr>
          <p:cNvPr id="7" name="Text 3"/>
          <p:cNvSpPr/>
          <p:nvPr/>
        </p:nvSpPr>
        <p:spPr>
          <a:xfrm>
            <a:off x="5474853" y="3272532"/>
            <a:ext cx="5871023"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Why is a single-swing reading completely unreliable? Consider what happens the moment you press start and stop.</a:t>
            </a:r>
            <a:endParaRPr lang="en-US" sz="1300" dirty="0"/>
          </a:p>
        </p:txBody>
      </p:sp>
      <p:pic>
        <p:nvPicPr>
          <p:cNvPr id="8"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214311" y="4052193"/>
            <a:ext cx="6315909" cy="1206897"/>
          </a:xfrm>
          <a:prstGeom prst="rect">
            <a:avLst/>
          </a:prstGeom>
        </p:spPr>
      </p:pic>
      <p:sp>
        <p:nvSpPr>
          <p:cNvPr id="9" name="Text 4"/>
          <p:cNvSpPr/>
          <p:nvPr/>
        </p:nvSpPr>
        <p:spPr>
          <a:xfrm>
            <a:off x="5474853" y="4236541"/>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Think, Pair, Share</a:t>
            </a:r>
            <a:endParaRPr lang="en-US" sz="1850" dirty="0"/>
          </a:p>
        </p:txBody>
      </p:sp>
      <p:sp>
        <p:nvSpPr>
          <p:cNvPr id="10" name="Text 5"/>
          <p:cNvSpPr/>
          <p:nvPr/>
        </p:nvSpPr>
        <p:spPr>
          <a:xfrm>
            <a:off x="5474853" y="4644727"/>
            <a:ext cx="5871023"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Discuss with your partner: how does human reaction time affect short measurements? How could you obtain a more accurate value?</a:t>
            </a:r>
            <a:endParaRPr lang="en-US" sz="1300" dirty="0"/>
          </a:p>
        </p:txBody>
      </p:sp>
      <p:sp>
        <p:nvSpPr>
          <p:cNvPr id="11" name="Text 6"/>
          <p:cNvSpPr/>
          <p:nvPr/>
        </p:nvSpPr>
        <p:spPr>
          <a:xfrm>
            <a:off x="4623776" y="5445125"/>
            <a:ext cx="6906444"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6"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574" y="1010146"/>
            <a:ext cx="8564249"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Topic: Measuring Time and Accuracy</a:t>
            </a:r>
            <a:endParaRPr lang="en-US" sz="3700" dirty="0"/>
          </a:p>
        </p:txBody>
      </p:sp>
      <p:sp>
        <p:nvSpPr>
          <p:cNvPr id="3" name="Text 1"/>
          <p:cNvSpPr/>
          <p:nvPr/>
        </p:nvSpPr>
        <p:spPr>
          <a:xfrm>
            <a:off x="661574" y="1958975"/>
            <a:ext cx="11478132" cy="215007"/>
          </a:xfrm>
          <a:prstGeom prst="rect">
            <a:avLst/>
          </a:prstGeom>
          <a:noFill/>
          <a:ln/>
        </p:spPr>
        <p:txBody>
          <a:bodyPr wrap="none" lIns="0" tIns="0" rIns="0" bIns="0" rtlCol="0" anchor="t"/>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By the end of this lesson, you will be able to:</a:t>
            </a:r>
            <a:endParaRPr lang="en-US" sz="1300" dirty="0"/>
          </a:p>
        </p:txBody>
      </p:sp>
      <p:sp>
        <p:nvSpPr>
          <p:cNvPr id="4" name="Text 2"/>
          <p:cNvSpPr/>
          <p:nvPr/>
        </p:nvSpPr>
        <p:spPr>
          <a:xfrm>
            <a:off x="661574" y="2360017"/>
            <a:ext cx="330688" cy="215007"/>
          </a:xfrm>
          <a:prstGeom prst="rect">
            <a:avLst/>
          </a:prstGeom>
          <a:noFill/>
          <a:ln/>
        </p:spPr>
        <p:txBody>
          <a:bodyPr wrap="none" lIns="0" tIns="0" rIns="0" bIns="0" rtlCol="0" anchor="ctr"/>
          <a:lstStyle/>
          <a:p>
            <a:pPr algn="l" indent="0" marL="0">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01</a:t>
            </a:r>
            <a:endParaRPr lang="en-US" sz="1300" dirty="0"/>
          </a:p>
        </p:txBody>
      </p:sp>
      <p:sp>
        <p:nvSpPr>
          <p:cNvPr id="5" name="Shape 3"/>
          <p:cNvSpPr/>
          <p:nvPr/>
        </p:nvSpPr>
        <p:spPr>
          <a:xfrm>
            <a:off x="661574" y="2630289"/>
            <a:ext cx="3512653" cy="19050"/>
          </a:xfrm>
          <a:prstGeom prst="rect">
            <a:avLst/>
          </a:prstGeom>
          <a:solidFill>
            <a:srgbClr val="FF954F"/>
          </a:solidFill>
          <a:ln/>
        </p:spPr>
      </p:sp>
      <p:sp>
        <p:nvSpPr>
          <p:cNvPr id="6" name="Text 4"/>
          <p:cNvSpPr/>
          <p:nvPr/>
        </p:nvSpPr>
        <p:spPr>
          <a:xfrm>
            <a:off x="661574" y="275103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Use a Digital Timer</a:t>
            </a:r>
            <a:endParaRPr lang="en-US" sz="1850" dirty="0"/>
          </a:p>
        </p:txBody>
      </p:sp>
      <p:sp>
        <p:nvSpPr>
          <p:cNvPr id="7" name="Text 5"/>
          <p:cNvSpPr/>
          <p:nvPr/>
        </p:nvSpPr>
        <p:spPr>
          <a:xfrm>
            <a:off x="661574" y="3159224"/>
            <a:ext cx="3512653"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Measure a time interval correctly using a digital stopwatch.</a:t>
            </a:r>
            <a:endParaRPr lang="en-US" sz="1300" dirty="0"/>
          </a:p>
        </p:txBody>
      </p:sp>
      <p:sp>
        <p:nvSpPr>
          <p:cNvPr id="8" name="Text 6"/>
          <p:cNvSpPr/>
          <p:nvPr/>
        </p:nvSpPr>
        <p:spPr>
          <a:xfrm>
            <a:off x="4339521" y="2360017"/>
            <a:ext cx="330688" cy="215007"/>
          </a:xfrm>
          <a:prstGeom prst="rect">
            <a:avLst/>
          </a:prstGeom>
          <a:noFill/>
          <a:ln/>
        </p:spPr>
        <p:txBody>
          <a:bodyPr wrap="none" lIns="0" tIns="0" rIns="0" bIns="0" rtlCol="0" anchor="ctr"/>
          <a:lstStyle/>
          <a:p>
            <a:pPr algn="l" indent="0" marL="0">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02</a:t>
            </a:r>
            <a:endParaRPr lang="en-US" sz="1300" dirty="0"/>
          </a:p>
        </p:txBody>
      </p:sp>
      <p:sp>
        <p:nvSpPr>
          <p:cNvPr id="9" name="Shape 7"/>
          <p:cNvSpPr/>
          <p:nvPr/>
        </p:nvSpPr>
        <p:spPr>
          <a:xfrm>
            <a:off x="4339521" y="2630289"/>
            <a:ext cx="3512653" cy="19050"/>
          </a:xfrm>
          <a:prstGeom prst="rect">
            <a:avLst/>
          </a:prstGeom>
          <a:solidFill>
            <a:srgbClr val="FF954F"/>
          </a:solidFill>
          <a:ln/>
        </p:spPr>
      </p:sp>
      <p:sp>
        <p:nvSpPr>
          <p:cNvPr id="10" name="Text 8"/>
          <p:cNvSpPr/>
          <p:nvPr/>
        </p:nvSpPr>
        <p:spPr>
          <a:xfrm>
            <a:off x="4339521" y="275103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Reduce Random Error</a:t>
            </a:r>
            <a:endParaRPr lang="en-US" sz="1850" dirty="0"/>
          </a:p>
        </p:txBody>
      </p:sp>
      <p:sp>
        <p:nvSpPr>
          <p:cNvPr id="11" name="Text 9"/>
          <p:cNvSpPr/>
          <p:nvPr/>
        </p:nvSpPr>
        <p:spPr>
          <a:xfrm>
            <a:off x="4339521" y="3159224"/>
            <a:ext cx="3512653" cy="645021"/>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Measure multiples of a quantity and divide to minimise the effect of reaction time.</a:t>
            </a:r>
            <a:endParaRPr lang="en-US" sz="1300" dirty="0"/>
          </a:p>
        </p:txBody>
      </p:sp>
      <p:sp>
        <p:nvSpPr>
          <p:cNvPr id="12" name="Text 10"/>
          <p:cNvSpPr/>
          <p:nvPr/>
        </p:nvSpPr>
        <p:spPr>
          <a:xfrm>
            <a:off x="8017468" y="2360017"/>
            <a:ext cx="330688" cy="215007"/>
          </a:xfrm>
          <a:prstGeom prst="rect">
            <a:avLst/>
          </a:prstGeom>
          <a:noFill/>
          <a:ln/>
        </p:spPr>
        <p:txBody>
          <a:bodyPr wrap="none" lIns="0" tIns="0" rIns="0" bIns="0" rtlCol="0" anchor="ctr"/>
          <a:lstStyle/>
          <a:p>
            <a:pPr algn="l" indent="0" marL="0">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03</a:t>
            </a:r>
            <a:endParaRPr lang="en-US" sz="1300" dirty="0"/>
          </a:p>
        </p:txBody>
      </p:sp>
      <p:sp>
        <p:nvSpPr>
          <p:cNvPr id="13" name="Shape 11"/>
          <p:cNvSpPr/>
          <p:nvPr/>
        </p:nvSpPr>
        <p:spPr>
          <a:xfrm>
            <a:off x="8017468" y="2630289"/>
            <a:ext cx="3512653" cy="19050"/>
          </a:xfrm>
          <a:prstGeom prst="rect">
            <a:avLst/>
          </a:prstGeom>
          <a:solidFill>
            <a:srgbClr val="FF954F"/>
          </a:solidFill>
          <a:ln/>
        </p:spPr>
      </p:sp>
      <p:sp>
        <p:nvSpPr>
          <p:cNvPr id="14" name="Text 12"/>
          <p:cNvSpPr/>
          <p:nvPr/>
        </p:nvSpPr>
        <p:spPr>
          <a:xfrm>
            <a:off x="8017468" y="275103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Find the Period</a:t>
            </a:r>
            <a:endParaRPr lang="en-US" sz="1850" dirty="0"/>
          </a:p>
        </p:txBody>
      </p:sp>
      <p:sp>
        <p:nvSpPr>
          <p:cNvPr id="15" name="Text 13"/>
          <p:cNvSpPr/>
          <p:nvPr/>
        </p:nvSpPr>
        <p:spPr>
          <a:xfrm>
            <a:off x="8017468" y="3159224"/>
            <a:ext cx="3512653" cy="645021"/>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Determine the period of a pendulum by timing many complete swings and dividing by the number of swings.</a:t>
            </a:r>
            <a:endParaRPr lang="en-US" sz="1300" dirty="0"/>
          </a:p>
        </p:txBody>
      </p:sp>
      <p:sp>
        <p:nvSpPr>
          <p:cNvPr id="16" name="Text 14"/>
          <p:cNvSpPr/>
          <p:nvPr/>
        </p:nvSpPr>
        <p:spPr>
          <a:xfrm>
            <a:off x="661574" y="4093567"/>
            <a:ext cx="330688" cy="215007"/>
          </a:xfrm>
          <a:prstGeom prst="rect">
            <a:avLst/>
          </a:prstGeom>
          <a:noFill/>
          <a:ln/>
        </p:spPr>
        <p:txBody>
          <a:bodyPr wrap="none" lIns="0" tIns="0" rIns="0" bIns="0" rtlCol="0" anchor="ctr"/>
          <a:lstStyle/>
          <a:p>
            <a:pPr algn="l" indent="0" marL="0">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04</a:t>
            </a:r>
            <a:endParaRPr lang="en-US" sz="1300" dirty="0"/>
          </a:p>
        </p:txBody>
      </p:sp>
      <p:sp>
        <p:nvSpPr>
          <p:cNvPr id="17" name="Shape 15"/>
          <p:cNvSpPr/>
          <p:nvPr/>
        </p:nvSpPr>
        <p:spPr>
          <a:xfrm>
            <a:off x="661574" y="4363839"/>
            <a:ext cx="5351626" cy="19050"/>
          </a:xfrm>
          <a:prstGeom prst="rect">
            <a:avLst/>
          </a:prstGeom>
          <a:solidFill>
            <a:srgbClr val="FF954F"/>
          </a:solidFill>
          <a:ln/>
        </p:spPr>
      </p:sp>
      <p:sp>
        <p:nvSpPr>
          <p:cNvPr id="18" name="Text 16"/>
          <p:cNvSpPr/>
          <p:nvPr/>
        </p:nvSpPr>
        <p:spPr>
          <a:xfrm>
            <a:off x="661574" y="448458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Find Sheet Thickness</a:t>
            </a:r>
            <a:endParaRPr lang="en-US" sz="1850" dirty="0"/>
          </a:p>
        </p:txBody>
      </p:sp>
      <p:sp>
        <p:nvSpPr>
          <p:cNvPr id="19" name="Text 17"/>
          <p:cNvSpPr/>
          <p:nvPr/>
        </p:nvSpPr>
        <p:spPr>
          <a:xfrm>
            <a:off x="661574" y="4892774"/>
            <a:ext cx="5351626"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Measure a stack of paper and divide by the number of sheets to find the thickness of one sheet.</a:t>
            </a:r>
            <a:endParaRPr lang="en-US" sz="1300" dirty="0"/>
          </a:p>
        </p:txBody>
      </p:sp>
      <p:sp>
        <p:nvSpPr>
          <p:cNvPr id="20" name="Text 18"/>
          <p:cNvSpPr/>
          <p:nvPr/>
        </p:nvSpPr>
        <p:spPr>
          <a:xfrm>
            <a:off x="6178495" y="4093567"/>
            <a:ext cx="330688" cy="215007"/>
          </a:xfrm>
          <a:prstGeom prst="rect">
            <a:avLst/>
          </a:prstGeom>
          <a:noFill/>
          <a:ln/>
        </p:spPr>
        <p:txBody>
          <a:bodyPr wrap="none" lIns="0" tIns="0" rIns="0" bIns="0" rtlCol="0" anchor="ctr"/>
          <a:lstStyle/>
          <a:p>
            <a:pPr algn="l" indent="0" marL="0">
              <a:lnSpc>
                <a:spcPct val="100000"/>
              </a:lnSpc>
              <a:buNone/>
            </a:pPr>
            <a:r>
              <a:rPr lang="en-US" sz="1300" dirty="0">
                <a:solidFill>
                  <a:srgbClr val="67534F"/>
                </a:solidFill>
                <a:latin typeface="Marcellus Light" pitchFamily="34" charset="0"/>
                <a:ea typeface="Marcellus Light" pitchFamily="34" charset="-122"/>
                <a:cs typeface="Marcellus Light" pitchFamily="34" charset="-120"/>
              </a:rPr>
              <a:t>05</a:t>
            </a:r>
            <a:endParaRPr lang="en-US" sz="1300" dirty="0"/>
          </a:p>
        </p:txBody>
      </p:sp>
      <p:sp>
        <p:nvSpPr>
          <p:cNvPr id="21" name="Shape 19"/>
          <p:cNvSpPr/>
          <p:nvPr/>
        </p:nvSpPr>
        <p:spPr>
          <a:xfrm>
            <a:off x="6178495" y="4363839"/>
            <a:ext cx="5351626" cy="19050"/>
          </a:xfrm>
          <a:prstGeom prst="rect">
            <a:avLst/>
          </a:prstGeom>
          <a:solidFill>
            <a:srgbClr val="FF954F"/>
          </a:solidFill>
          <a:ln/>
        </p:spPr>
      </p:sp>
      <p:sp>
        <p:nvSpPr>
          <p:cNvPr id="22" name="Text 20"/>
          <p:cNvSpPr/>
          <p:nvPr/>
        </p:nvSpPr>
        <p:spPr>
          <a:xfrm>
            <a:off x="6178495" y="448458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Explain the Reasoning</a:t>
            </a:r>
            <a:endParaRPr lang="en-US" sz="1850" dirty="0"/>
          </a:p>
        </p:txBody>
      </p:sp>
      <p:sp>
        <p:nvSpPr>
          <p:cNvPr id="23" name="Text 21"/>
          <p:cNvSpPr/>
          <p:nvPr/>
        </p:nvSpPr>
        <p:spPr>
          <a:xfrm>
            <a:off x="6178495" y="4892774"/>
            <a:ext cx="5351626"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Articulate clearly why timing many swings is more accurate than timing one.</a:t>
            </a:r>
            <a:endParaRPr lang="en-US" sz="1300" dirty="0"/>
          </a:p>
        </p:txBody>
      </p:sp>
      <p:sp>
        <p:nvSpPr>
          <p:cNvPr id="24" name="Text 22"/>
          <p:cNvSpPr/>
          <p:nvPr/>
        </p:nvSpPr>
        <p:spPr>
          <a:xfrm>
            <a:off x="51989" y="5632847"/>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1"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2020142" y="463550"/>
            <a:ext cx="4906344" cy="440432"/>
          </a:xfrm>
          <a:prstGeom prst="rect">
            <a:avLst/>
          </a:prstGeom>
          <a:noFill/>
          <a:ln/>
        </p:spPr>
        <p:txBody>
          <a:bodyPr wrap="none" lIns="0" tIns="0" rIns="0" bIns="0" rtlCol="0" anchor="t"/>
          <a:lstStyle/>
          <a:p>
            <a:pPr algn="l" indent="0" marL="0">
              <a:lnSpc>
                <a:spcPct val="108000"/>
              </a:lnSpc>
              <a:buNone/>
            </a:pPr>
            <a:r>
              <a:rPr lang="en-US" sz="2650" dirty="0">
                <a:solidFill>
                  <a:srgbClr val="532418"/>
                </a:solidFill>
                <a:latin typeface="Marcellus" pitchFamily="34" charset="0"/>
                <a:ea typeface="Marcellus" pitchFamily="34" charset="-122"/>
                <a:cs typeface="Marcellus" pitchFamily="34" charset="-120"/>
              </a:rPr>
              <a:t>Measure Many, Then Divide</a:t>
            </a:r>
            <a:endParaRPr lang="en-US" sz="2650" dirty="0"/>
          </a:p>
        </p:txBody>
      </p:sp>
      <p:sp>
        <p:nvSpPr>
          <p:cNvPr id="3" name="Text 1"/>
          <p:cNvSpPr/>
          <p:nvPr/>
        </p:nvSpPr>
        <p:spPr>
          <a:xfrm>
            <a:off x="2020142" y="1071860"/>
            <a:ext cx="8760995" cy="131167"/>
          </a:xfrm>
          <a:prstGeom prst="rect">
            <a:avLst/>
          </a:prstGeom>
          <a:noFill/>
          <a:ln/>
        </p:spPr>
        <p:txBody>
          <a:bodyPr wrap="none" lIns="0" tIns="0" rIns="0" bIns="0" rtlCol="0" anchor="t"/>
          <a:lstStyle/>
          <a:p>
            <a:pPr algn="l" indent="0" marL="0">
              <a:lnSpc>
                <a:spcPct val="93000"/>
              </a:lnSpc>
              <a:buNone/>
            </a:pPr>
            <a:r>
              <a:rPr lang="en-US" sz="900" dirty="0">
                <a:solidFill>
                  <a:srgbClr val="67534F"/>
                </a:solidFill>
                <a:latin typeface="Montserrat" pitchFamily="34" charset="0"/>
                <a:ea typeface="Montserrat" pitchFamily="34" charset="-122"/>
                <a:cs typeface="Montserrat" pitchFamily="34" charset="-120"/>
              </a:rPr>
              <a:t>We cannot eliminate human reaction time. But we can make it almost irrelevant.</a:t>
            </a:r>
            <a:endParaRPr lang="en-US" sz="900" dirty="0"/>
          </a:p>
        </p:txBody>
      </p:sp>
      <p:sp>
        <p:nvSpPr>
          <p:cNvPr id="4" name="Shape 2"/>
          <p:cNvSpPr/>
          <p:nvPr/>
        </p:nvSpPr>
        <p:spPr>
          <a:xfrm>
            <a:off x="1935213" y="1297484"/>
            <a:ext cx="4101799" cy="1573709"/>
          </a:xfrm>
          <a:prstGeom prst="roundRect">
            <a:avLst>
              <a:gd name="adj" fmla="val 5391"/>
            </a:avLst>
          </a:prstGeom>
          <a:solidFill>
            <a:srgbClr val="461C11">
              <a:alpha val="95000"/>
            </a:srgbClr>
          </a:solidFill>
          <a:ln/>
        </p:spPr>
      </p:sp>
      <p:sp>
        <p:nvSpPr>
          <p:cNvPr id="5" name="Text 3"/>
          <p:cNvSpPr/>
          <p:nvPr/>
        </p:nvSpPr>
        <p:spPr>
          <a:xfrm>
            <a:off x="2052983" y="1381423"/>
            <a:ext cx="2303504" cy="220166"/>
          </a:xfrm>
          <a:prstGeom prst="rect">
            <a:avLst/>
          </a:prstGeom>
          <a:noFill/>
          <a:ln/>
        </p:spPr>
        <p:txBody>
          <a:bodyPr wrap="none" lIns="0" tIns="0" rIns="0" bIns="0" rtlCol="0" anchor="t"/>
          <a:lstStyle/>
          <a:p>
            <a:pPr algn="l" indent="0" marL="0">
              <a:lnSpc>
                <a:spcPct val="108000"/>
              </a:lnSpc>
              <a:buNone/>
            </a:pPr>
            <a:r>
              <a:rPr lang="en-US" sz="1300" dirty="0">
                <a:solidFill>
                  <a:srgbClr val="FFFFFF"/>
                </a:solidFill>
                <a:latin typeface="Marcellus" pitchFamily="34" charset="0"/>
                <a:ea typeface="Marcellus" pitchFamily="34" charset="-122"/>
                <a:cs typeface="Marcellus" pitchFamily="34" charset="-120"/>
              </a:rPr>
              <a:t>The Problem</a:t>
            </a:r>
            <a:endParaRPr lang="en-US" sz="1300" dirty="0"/>
          </a:p>
        </p:txBody>
      </p:sp>
      <p:sp>
        <p:nvSpPr>
          <p:cNvPr id="6" name="Text 4"/>
          <p:cNvSpPr/>
          <p:nvPr/>
        </p:nvSpPr>
        <p:spPr>
          <a:xfrm>
            <a:off x="2052983" y="1685528"/>
            <a:ext cx="3866260" cy="393502"/>
          </a:xfrm>
          <a:prstGeom prst="rect">
            <a:avLst/>
          </a:prstGeom>
          <a:noFill/>
          <a:ln/>
        </p:spPr>
        <p:txBody>
          <a:bodyPr wrap="square" lIns="0" tIns="0" rIns="0" bIns="0" rtlCol="0" anchor="t">
            <a:normAutofit/>
          </a:bodyPr>
          <a:lstStyle/>
          <a:p>
            <a:pPr algn="l" indent="0" marL="0">
              <a:lnSpc>
                <a:spcPct val="93000"/>
              </a:lnSpc>
              <a:buNone/>
            </a:pPr>
            <a:r>
              <a:rPr lang="en-US" sz="900" dirty="0">
                <a:solidFill>
                  <a:srgbClr val="FFFFFF"/>
                </a:solidFill>
                <a:latin typeface="Montserrat" pitchFamily="34" charset="0"/>
                <a:ea typeface="Montserrat" pitchFamily="34" charset="-122"/>
                <a:cs typeface="Montserrat" pitchFamily="34" charset="-120"/>
              </a:rPr>
              <a:t>Your reaction time is a significant fraction of a single, short measurement. For a pendulum swing of 1.4 s, a reaction time of 0.2 s is an error of over 14%.</a:t>
            </a:r>
            <a:endParaRPr lang="en-US" sz="900" dirty="0"/>
          </a:p>
        </p:txBody>
      </p:sp>
      <p:sp>
        <p:nvSpPr>
          <p:cNvPr id="7" name="Text 5"/>
          <p:cNvSpPr/>
          <p:nvPr/>
        </p:nvSpPr>
        <p:spPr>
          <a:xfrm>
            <a:off x="6245962" y="1381423"/>
            <a:ext cx="2303504" cy="220166"/>
          </a:xfrm>
          <a:prstGeom prst="rect">
            <a:avLst/>
          </a:prstGeom>
          <a:noFill/>
          <a:ln/>
        </p:spPr>
        <p:txBody>
          <a:bodyPr wrap="none" lIns="0" tIns="0" rIns="0" bIns="0" rtlCol="0" anchor="t"/>
          <a:lstStyle/>
          <a:p>
            <a:pPr algn="l" indent="0" marL="0">
              <a:lnSpc>
                <a:spcPct val="108000"/>
              </a:lnSpc>
              <a:buNone/>
            </a:pPr>
            <a:r>
              <a:rPr lang="en-US" sz="1300" dirty="0">
                <a:solidFill>
                  <a:srgbClr val="532418"/>
                </a:solidFill>
                <a:latin typeface="Marcellus" pitchFamily="34" charset="0"/>
                <a:ea typeface="Marcellus" pitchFamily="34" charset="-122"/>
                <a:cs typeface="Marcellus" pitchFamily="34" charset="-120"/>
              </a:rPr>
              <a:t>The Solution</a:t>
            </a:r>
            <a:endParaRPr lang="en-US" sz="1300" dirty="0"/>
          </a:p>
        </p:txBody>
      </p:sp>
      <p:sp>
        <p:nvSpPr>
          <p:cNvPr id="8" name="Text 6"/>
          <p:cNvSpPr/>
          <p:nvPr/>
        </p:nvSpPr>
        <p:spPr>
          <a:xfrm>
            <a:off x="6245962" y="1685528"/>
            <a:ext cx="3931941" cy="524669"/>
          </a:xfrm>
          <a:prstGeom prst="rect">
            <a:avLst/>
          </a:prstGeom>
          <a:noFill/>
          <a:ln/>
        </p:spPr>
        <p:txBody>
          <a:bodyPr wrap="square" lIns="0" tIns="0" rIns="0" bIns="0" rtlCol="0" anchor="t">
            <a:normAutofit/>
          </a:bodyPr>
          <a:lstStyle/>
          <a:p>
            <a:pPr algn="l" indent="0" marL="0">
              <a:lnSpc>
                <a:spcPct val="93000"/>
              </a:lnSpc>
              <a:buNone/>
            </a:pPr>
            <a:r>
              <a:rPr lang="en-US" sz="900" dirty="0">
                <a:solidFill>
                  <a:srgbClr val="67534F"/>
                </a:solidFill>
                <a:latin typeface="Montserrat" pitchFamily="34" charset="0"/>
                <a:ea typeface="Montserrat" pitchFamily="34" charset="-122"/>
                <a:cs typeface="Montserrat" pitchFamily="34" charset="-120"/>
              </a:rPr>
              <a:t>Measure a large multiple, such as 20 swings or 500 sheets. Divide the total by the number of repetitions. The reaction time error is now spread across all 20 swings, reducing the percentage error to under 1%.</a:t>
            </a:r>
            <a:endParaRPr lang="en-US" sz="900" dirty="0"/>
          </a:p>
        </p:txBody>
      </p:sp>
      <p:sp>
        <p:nvSpPr>
          <p:cNvPr id="9" name="Shape 7"/>
          <p:cNvSpPr/>
          <p:nvPr/>
        </p:nvSpPr>
        <p:spPr>
          <a:xfrm>
            <a:off x="6245962" y="2304653"/>
            <a:ext cx="3931941" cy="472083"/>
          </a:xfrm>
          <a:prstGeom prst="roundRect">
            <a:avLst>
              <a:gd name="adj" fmla="val 10484"/>
            </a:avLst>
          </a:prstGeom>
          <a:solidFill>
            <a:srgbClr val="FCF2B5"/>
          </a:solidFill>
          <a:ln/>
        </p:spPr>
      </p:sp>
      <p:pic>
        <p:nvPicPr>
          <p:cNvPr id="10" name="Image 0" descr="preencoded.png">    </p:cNvPr>
          <p:cNvPicPr>
            <a:picLocks noChangeAspect="1"/>
          </p:cNvPicPr>
          <p:nvPr/>
        </p:nvPicPr>
        <p:blipFill>
          <a:blip r:embed="rId1"/>
          <a:stretch>
            <a:fillRect/>
          </a:stretch>
        </p:blipFill>
        <p:spPr>
          <a:xfrm>
            <a:off x="6363731" y="2451795"/>
            <a:ext cx="147237" cy="117773"/>
          </a:xfrm>
          <a:prstGeom prst="rect">
            <a:avLst/>
          </a:prstGeom>
        </p:spPr>
      </p:pic>
      <p:sp>
        <p:nvSpPr>
          <p:cNvPr id="11" name="Text 8"/>
          <p:cNvSpPr/>
          <p:nvPr/>
        </p:nvSpPr>
        <p:spPr>
          <a:xfrm>
            <a:off x="6628738" y="2409527"/>
            <a:ext cx="3431395" cy="262334"/>
          </a:xfrm>
          <a:prstGeom prst="rect">
            <a:avLst/>
          </a:prstGeom>
          <a:noFill/>
          <a:ln/>
        </p:spPr>
        <p:txBody>
          <a:bodyPr wrap="square" lIns="0" tIns="0" rIns="0" bIns="0" rtlCol="0" anchor="t">
            <a:normAutofit/>
          </a:bodyPr>
          <a:lstStyle/>
          <a:p>
            <a:pPr algn="l" indent="0" marL="0">
              <a:lnSpc>
                <a:spcPct val="93000"/>
              </a:lnSpc>
              <a:buNone/>
            </a:pPr>
            <a:r>
              <a:rPr lang="en-US" sz="900" dirty="0">
                <a:solidFill>
                  <a:srgbClr val="000000"/>
                </a:solidFill>
                <a:latin typeface="Montserrat" pitchFamily="34" charset="0"/>
                <a:ea typeface="Montserrat" pitchFamily="34" charset="-122"/>
                <a:cs typeface="Montserrat" pitchFamily="34" charset="-120"/>
              </a:rPr>
              <a:t>Buying a stopwatch with more decimal places does </a:t>
            </a:r>
            <a:pPr algn="l" indent="0" marL="0">
              <a:lnSpc>
                <a:spcPct val="93000"/>
              </a:lnSpc>
              <a:buNone/>
            </a:pPr>
            <a:r>
              <a:rPr lang="en-US" sz="900" b="1" dirty="0">
                <a:solidFill>
                  <a:srgbClr val="000000"/>
                </a:solidFill>
                <a:latin typeface="Montserrat" pitchFamily="34" charset="0"/>
                <a:ea typeface="Montserrat" pitchFamily="34" charset="-122"/>
                <a:cs typeface="Montserrat" pitchFamily="34" charset="-120"/>
              </a:rPr>
              <a:t>not</a:t>
            </a:r>
            <a:pPr algn="l" indent="0" marL="0">
              <a:lnSpc>
                <a:spcPct val="93000"/>
              </a:lnSpc>
              <a:buNone/>
            </a:pPr>
            <a:r>
              <a:rPr lang="en-US" sz="900" dirty="0">
                <a:solidFill>
                  <a:srgbClr val="000000"/>
                </a:solidFill>
                <a:latin typeface="Montserrat" pitchFamily="34" charset="0"/>
                <a:ea typeface="Montserrat" pitchFamily="34" charset="-122"/>
                <a:cs typeface="Montserrat" pitchFamily="34" charset="-120"/>
              </a:rPr>
              <a:t> fix human reaction time.</a:t>
            </a:r>
            <a:endParaRPr lang="en-US" sz="900" dirty="0"/>
          </a:p>
        </p:txBody>
      </p:sp>
      <p:pic>
        <p:nvPicPr>
          <p:cNvPr id="12" name="Image 1" descr="preencoded.png">    </p:cNvPr>
          <p:cNvPicPr>
            <a:picLocks noChangeAspect="1"/>
          </p:cNvPicPr>
          <p:nvPr/>
        </p:nvPicPr>
        <p:blipFill>
          <a:blip r:embed="rId2"/>
          <a:stretch>
            <a:fillRect/>
          </a:stretch>
        </p:blipFill>
        <p:spPr>
          <a:xfrm>
            <a:off x="2514339" y="2965648"/>
            <a:ext cx="7162918" cy="3203178"/>
          </a:xfrm>
          <a:prstGeom prst="rect">
            <a:avLst/>
          </a:prstGeom>
        </p:spPr>
      </p:pic>
      <p:sp>
        <p:nvSpPr>
          <p:cNvPr id="13" name="Text 9"/>
          <p:cNvSpPr/>
          <p:nvPr/>
        </p:nvSpPr>
        <p:spPr>
          <a:xfrm>
            <a:off x="6670414" y="5256568"/>
            <a:ext cx="2003686" cy="260389"/>
          </a:xfrm>
          <a:prstGeom prst="rect">
            <a:avLst/>
          </a:prstGeom>
          <a:noFill/>
          <a:ln/>
        </p:spPr>
        <p:txBody>
          <a:bodyPr wrap="none" lIns="0" tIns="0" rIns="0" bIns="0" rtlCol="0" anchor="t"/>
          <a:lstStyle/>
          <a:p>
            <a:pPr algn="l" indent="0" marL="0">
              <a:lnSpc>
                <a:spcPct val="108000"/>
              </a:lnSpc>
              <a:buNone/>
            </a:pPr>
            <a:r>
              <a:rPr lang="en-US" sz="1550" dirty="0">
                <a:solidFill>
                  <a:srgbClr val="67534F"/>
                </a:solidFill>
                <a:latin typeface="Marcellus" pitchFamily="34" charset="0"/>
                <a:ea typeface="Marcellus" pitchFamily="34" charset="-122"/>
                <a:cs typeface="Marcellus" pitchFamily="34" charset="-120"/>
              </a:rPr>
              <a:t>Stack Measurement</a:t>
            </a:r>
            <a:endParaRPr lang="en-US" sz="1550" dirty="0"/>
          </a:p>
        </p:txBody>
      </p:sp>
      <p:sp>
        <p:nvSpPr>
          <p:cNvPr id="14" name="Text 10"/>
          <p:cNvSpPr/>
          <p:nvPr/>
        </p:nvSpPr>
        <p:spPr>
          <a:xfrm>
            <a:off x="6670414" y="5578908"/>
            <a:ext cx="2834199" cy="149192"/>
          </a:xfrm>
          <a:prstGeom prst="rect">
            <a:avLst/>
          </a:prstGeom>
          <a:noFill/>
          <a:ln/>
        </p:spPr>
        <p:txBody>
          <a:bodyPr wrap="none" lIns="0" tIns="0" rIns="0" bIns="0" rtlCol="0" anchor="t"/>
          <a:lstStyle/>
          <a:p>
            <a:pPr algn="l" indent="0" marL="0">
              <a:lnSpc>
                <a:spcPct val="89000"/>
              </a:lnSpc>
              <a:buNone/>
            </a:pPr>
            <a:r>
              <a:rPr lang="en-US" sz="1050" dirty="0">
                <a:solidFill>
                  <a:srgbClr val="67534F"/>
                </a:solidFill>
                <a:latin typeface="Montserrat" pitchFamily="34" charset="0"/>
                <a:ea typeface="Montserrat" pitchFamily="34" charset="-122"/>
                <a:cs typeface="Montserrat" pitchFamily="34" charset="-120"/>
              </a:rPr>
              <a:t>Measure 500 sheets, then divide by 500</a:t>
            </a:r>
            <a:endParaRPr lang="en-US" sz="1050" dirty="0"/>
          </a:p>
        </p:txBody>
      </p:sp>
      <p:sp>
        <p:nvSpPr>
          <p:cNvPr id="15" name="Text 11"/>
          <p:cNvSpPr/>
          <p:nvPr/>
        </p:nvSpPr>
        <p:spPr>
          <a:xfrm>
            <a:off x="6662670" y="4218885"/>
            <a:ext cx="2003685" cy="260389"/>
          </a:xfrm>
          <a:prstGeom prst="rect">
            <a:avLst/>
          </a:prstGeom>
          <a:noFill/>
          <a:ln/>
        </p:spPr>
        <p:txBody>
          <a:bodyPr wrap="none" lIns="0" tIns="0" rIns="0" bIns="0" rtlCol="0" anchor="t"/>
          <a:lstStyle/>
          <a:p>
            <a:pPr algn="l" indent="0" marL="0">
              <a:lnSpc>
                <a:spcPct val="108000"/>
              </a:lnSpc>
              <a:buNone/>
            </a:pPr>
            <a:r>
              <a:rPr lang="en-US" sz="1550" dirty="0">
                <a:solidFill>
                  <a:srgbClr val="67534F"/>
                </a:solidFill>
                <a:latin typeface="Marcellus" pitchFamily="34" charset="0"/>
                <a:ea typeface="Marcellus" pitchFamily="34" charset="-122"/>
                <a:cs typeface="Marcellus" pitchFamily="34" charset="-120"/>
              </a:rPr>
              <a:t>Pendulum Averaging</a:t>
            </a:r>
            <a:endParaRPr lang="en-US" sz="1550" dirty="0"/>
          </a:p>
        </p:txBody>
      </p:sp>
      <p:sp>
        <p:nvSpPr>
          <p:cNvPr id="16" name="Text 12"/>
          <p:cNvSpPr/>
          <p:nvPr/>
        </p:nvSpPr>
        <p:spPr>
          <a:xfrm>
            <a:off x="6662670" y="4541225"/>
            <a:ext cx="2834198" cy="149191"/>
          </a:xfrm>
          <a:prstGeom prst="rect">
            <a:avLst/>
          </a:prstGeom>
          <a:noFill/>
          <a:ln/>
        </p:spPr>
        <p:txBody>
          <a:bodyPr wrap="none" lIns="0" tIns="0" rIns="0" bIns="0" rtlCol="0" anchor="t"/>
          <a:lstStyle/>
          <a:p>
            <a:pPr algn="l" indent="0" marL="0">
              <a:lnSpc>
                <a:spcPct val="89000"/>
              </a:lnSpc>
              <a:buNone/>
            </a:pPr>
            <a:r>
              <a:rPr lang="en-US" sz="1050" dirty="0">
                <a:solidFill>
                  <a:srgbClr val="67534F"/>
                </a:solidFill>
                <a:latin typeface="Montserrat" pitchFamily="34" charset="0"/>
                <a:ea typeface="Montserrat" pitchFamily="34" charset="-122"/>
                <a:cs typeface="Montserrat" pitchFamily="34" charset="-120"/>
              </a:rPr>
              <a:t>Time 20 swings, then divide by 20</a:t>
            </a:r>
            <a:endParaRPr lang="en-US" sz="1050" dirty="0"/>
          </a:p>
        </p:txBody>
      </p:sp>
      <p:sp>
        <p:nvSpPr>
          <p:cNvPr id="17" name="Text 13"/>
          <p:cNvSpPr/>
          <p:nvPr/>
        </p:nvSpPr>
        <p:spPr>
          <a:xfrm>
            <a:off x="6662670" y="3196689"/>
            <a:ext cx="2003685" cy="260389"/>
          </a:xfrm>
          <a:prstGeom prst="rect">
            <a:avLst/>
          </a:prstGeom>
          <a:noFill/>
          <a:ln/>
        </p:spPr>
        <p:txBody>
          <a:bodyPr wrap="none" lIns="0" tIns="0" rIns="0" bIns="0" rtlCol="0" anchor="t"/>
          <a:lstStyle/>
          <a:p>
            <a:pPr algn="l" indent="0" marL="0">
              <a:lnSpc>
                <a:spcPct val="108000"/>
              </a:lnSpc>
              <a:buNone/>
            </a:pPr>
            <a:r>
              <a:rPr lang="en-US" sz="1550" dirty="0">
                <a:solidFill>
                  <a:srgbClr val="67534F"/>
                </a:solidFill>
                <a:latin typeface="Marcellus" pitchFamily="34" charset="0"/>
                <a:ea typeface="Marcellus" pitchFamily="34" charset="-122"/>
                <a:cs typeface="Marcellus" pitchFamily="34" charset="-120"/>
              </a:rPr>
              <a:t>Reduce Error</a:t>
            </a:r>
            <a:endParaRPr lang="en-US" sz="1550" dirty="0"/>
          </a:p>
        </p:txBody>
      </p:sp>
      <p:sp>
        <p:nvSpPr>
          <p:cNvPr id="18" name="Text 14"/>
          <p:cNvSpPr/>
          <p:nvPr/>
        </p:nvSpPr>
        <p:spPr>
          <a:xfrm>
            <a:off x="6662670" y="3519029"/>
            <a:ext cx="2834198" cy="298382"/>
          </a:xfrm>
          <a:prstGeom prst="rect">
            <a:avLst/>
          </a:prstGeom>
          <a:noFill/>
          <a:ln/>
        </p:spPr>
        <p:txBody>
          <a:bodyPr wrap="square" lIns="0" tIns="0" rIns="0" bIns="0" rtlCol="0" anchor="t">
            <a:normAutofit/>
          </a:bodyPr>
          <a:lstStyle/>
          <a:p>
            <a:pPr algn="l" indent="0" marL="0">
              <a:lnSpc>
                <a:spcPct val="89000"/>
              </a:lnSpc>
              <a:buNone/>
            </a:pPr>
            <a:r>
              <a:rPr lang="en-US" sz="1050" dirty="0">
                <a:solidFill>
                  <a:srgbClr val="67534F"/>
                </a:solidFill>
                <a:latin typeface="Montserrat" pitchFamily="34" charset="0"/>
                <a:ea typeface="Montserrat" pitchFamily="34" charset="-122"/>
                <a:cs typeface="Montserrat" pitchFamily="34" charset="-120"/>
              </a:rPr>
              <a:t>Increase counts to minimize reaction-time impact</a:t>
            </a:r>
            <a:endParaRPr lang="en-US" sz="1050" dirty="0"/>
          </a:p>
        </p:txBody>
      </p:sp>
      <p:sp>
        <p:nvSpPr>
          <p:cNvPr id="19" name="Text 15"/>
          <p:cNvSpPr/>
          <p:nvPr/>
        </p:nvSpPr>
        <p:spPr>
          <a:xfrm>
            <a:off x="1410558" y="6263283"/>
            <a:ext cx="8760995" cy="131167"/>
          </a:xfrm>
          <a:prstGeom prst="rect">
            <a:avLst/>
          </a:prstGeom>
          <a:noFill/>
          <a:ln/>
        </p:spPr>
        <p:txBody>
          <a:bodyPr wrap="none" lIns="0" tIns="0" rIns="0" bIns="0" rtlCol="0" anchor="t"/>
          <a:lstStyle/>
          <a:p>
            <a:pPr algn="r" indent="0" marL="0">
              <a:lnSpc>
                <a:spcPct val="93000"/>
              </a:lnSpc>
              <a:buNone/>
            </a:pPr>
            <a:r>
              <a:rPr lang="en-US" sz="900" u="sng" dirty="0">
                <a:solidFill>
                  <a:srgbClr val="FF954F"/>
                </a:solidFill>
                <a:latin typeface="Montserrat" pitchFamily="34" charset="0"/>
                <a:ea typeface="Montserrat" pitchFamily="34" charset="-122"/>
                <a:cs typeface="Montserrat" pitchFamily="34" charset="-120"/>
                <a:hlinkClick r:id="rId3" invalidUrl="" action="" tgtFrame="" tooltip="" history="1" highlightClick="0" endSnd="0">
                  <a:extLst>
                    <a:ext uri="{A12FA001-AC4F-418D-AE19-62706E023703}">
                      <ahyp:hlinkClr xmlns:ahyp="http://schemas.microsoft.com/office/drawing/2018/hyperlinkcolor" val="tx"/>
                    </a:ext>
                  </a:extLst>
                </a:hlinkClick>
              </a:rPr>
              <a:t>thelucidstem.com</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391215" y="0"/>
            <a:ext cx="4800480" cy="6858000"/>
          </a:xfrm>
          <a:prstGeom prst="rect">
            <a:avLst/>
          </a:prstGeom>
        </p:spPr>
      </p:pic>
      <p:sp>
        <p:nvSpPr>
          <p:cNvPr id="3" name="Text 0"/>
          <p:cNvSpPr/>
          <p:nvPr/>
        </p:nvSpPr>
        <p:spPr>
          <a:xfrm>
            <a:off x="661475" y="700286"/>
            <a:ext cx="4889080" cy="556220"/>
          </a:xfrm>
          <a:prstGeom prst="rect">
            <a:avLst/>
          </a:prstGeom>
          <a:noFill/>
          <a:ln/>
        </p:spPr>
        <p:txBody>
          <a:bodyPr wrap="none" lIns="0" tIns="0" rIns="0" bIns="0" rtlCol="0" anchor="t"/>
          <a:lstStyle/>
          <a:p>
            <a:pPr algn="l" indent="0" marL="0">
              <a:lnSpc>
                <a:spcPct val="108000"/>
              </a:lnSpc>
              <a:buNone/>
            </a:pPr>
            <a:r>
              <a:rPr lang="en-US" sz="3350" dirty="0">
                <a:solidFill>
                  <a:srgbClr val="532418"/>
                </a:solidFill>
                <a:latin typeface="Marcellus" pitchFamily="34" charset="0"/>
                <a:ea typeface="Marcellus" pitchFamily="34" charset="-122"/>
                <a:cs typeface="Marcellus" pitchFamily="34" charset="-120"/>
              </a:rPr>
              <a:t>Rules of the Swing</a:t>
            </a:r>
            <a:endParaRPr lang="en-US" sz="3350" dirty="0"/>
          </a:p>
        </p:txBody>
      </p:sp>
      <p:sp>
        <p:nvSpPr>
          <p:cNvPr id="4" name="Text 1"/>
          <p:cNvSpPr/>
          <p:nvPr/>
        </p:nvSpPr>
        <p:spPr>
          <a:xfrm>
            <a:off x="661475" y="1457424"/>
            <a:ext cx="6296860" cy="367506"/>
          </a:xfrm>
          <a:prstGeom prst="rect">
            <a:avLst/>
          </a:prstGeom>
          <a:noFill/>
          <a:ln/>
        </p:spPr>
        <p:txBody>
          <a:bodyPr wrap="square" lIns="0" tIns="0" rIns="0" bIns="0" rtlCol="0" anchor="t">
            <a:normAutofit/>
          </a:bodyPr>
          <a:lstStyle/>
          <a:p>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To measure the period of a pendulum accurately, three strict laboratory rules must be followed every time.</a:t>
            </a:r>
            <a:endParaRPr lang="en-US" sz="115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61475" y="1975644"/>
            <a:ext cx="3081459" cy="2224286"/>
          </a:xfrm>
          <a:prstGeom prst="rect">
            <a:avLst/>
          </a:prstGeom>
        </p:spPr>
      </p:pic>
      <p:sp>
        <p:nvSpPr>
          <p:cNvPr id="6" name="Text 2"/>
          <p:cNvSpPr/>
          <p:nvPr/>
        </p:nvSpPr>
        <p:spPr>
          <a:xfrm>
            <a:off x="2112910" y="2082800"/>
            <a:ext cx="178589" cy="232172"/>
          </a:xfrm>
          <a:prstGeom prst="rect">
            <a:avLst/>
          </a:prstGeom>
          <a:noFill/>
          <a:ln/>
        </p:spPr>
        <p:txBody>
          <a:bodyPr wrap="none" lIns="0" tIns="0" rIns="0" bIns="0" rtlCol="0" anchor="ctr"/>
          <a:lstStyle/>
          <a:p>
            <a:pPr algn="ctr" indent="0" marL="0">
              <a:lnSpc>
                <a:spcPct val="100000"/>
              </a:lnSpc>
              <a:buNone/>
            </a:pPr>
            <a:r>
              <a:rPr lang="en-US" sz="1400" dirty="0">
                <a:solidFill>
                  <a:srgbClr val="000000"/>
                </a:solidFill>
                <a:latin typeface="Marcellus" pitchFamily="34" charset="0"/>
                <a:ea typeface="Marcellus" pitchFamily="34" charset="-122"/>
                <a:cs typeface="Marcellus" pitchFamily="34" charset="-120"/>
              </a:rPr>
              <a:t>1</a:t>
            </a:r>
            <a:endParaRPr lang="en-US" sz="1400" dirty="0"/>
          </a:p>
        </p:txBody>
      </p:sp>
      <p:sp>
        <p:nvSpPr>
          <p:cNvPr id="7" name="Text 3"/>
          <p:cNvSpPr/>
          <p:nvPr/>
        </p:nvSpPr>
        <p:spPr>
          <a:xfrm>
            <a:off x="829349" y="2570956"/>
            <a:ext cx="2139698" cy="278209"/>
          </a:xfrm>
          <a:prstGeom prst="rect">
            <a:avLst/>
          </a:prstGeom>
          <a:noFill/>
          <a:ln/>
        </p:spPr>
        <p:txBody>
          <a:bodyPr wrap="none" lIns="0" tIns="0" rIns="0" bIns="0" rtlCol="0" anchor="t"/>
          <a:lstStyle/>
          <a:p>
            <a:pPr algn="l" indent="0" marL="0">
              <a:lnSpc>
                <a:spcPct val="108000"/>
              </a:lnSpc>
              <a:buNone/>
            </a:pPr>
            <a:r>
              <a:rPr lang="en-US" sz="1650" dirty="0">
                <a:solidFill>
                  <a:srgbClr val="67534F"/>
                </a:solidFill>
                <a:latin typeface="Marcellus" pitchFamily="34" charset="0"/>
                <a:ea typeface="Marcellus" pitchFamily="34" charset="-122"/>
                <a:cs typeface="Marcellus" pitchFamily="34" charset="-120"/>
              </a:rPr>
              <a:t>Start at the Centre</a:t>
            </a:r>
            <a:endParaRPr lang="en-US" sz="1650" dirty="0"/>
          </a:p>
        </p:txBody>
      </p:sp>
      <p:sp>
        <p:nvSpPr>
          <p:cNvPr id="8" name="Text 4"/>
          <p:cNvSpPr/>
          <p:nvPr/>
        </p:nvSpPr>
        <p:spPr>
          <a:xfrm>
            <a:off x="829349" y="2929533"/>
            <a:ext cx="2745711" cy="1102519"/>
          </a:xfrm>
          <a:prstGeom prst="rect">
            <a:avLst/>
          </a:prstGeom>
          <a:noFill/>
          <a:ln/>
        </p:spPr>
        <p:txBody>
          <a:bodyPr wrap="square" lIns="0" tIns="0" rIns="0" bIns="0" rtlCol="0" anchor="t">
            <a:normAutofit/>
          </a:bodyPr>
          <a:lstStyle/>
          <a:p>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Always start and stop the timer as the bob passes the centre resting point. The bob moves fastest here, making the moment easiest to judge precisely. Never measure from the extreme edges of the swing.</a:t>
            </a:r>
            <a:endParaRPr lang="en-US" sz="115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76876" y="1975644"/>
            <a:ext cx="3081459" cy="2224286"/>
          </a:xfrm>
          <a:prstGeom prst="rect">
            <a:avLst/>
          </a:prstGeom>
        </p:spPr>
      </p:pic>
      <p:sp>
        <p:nvSpPr>
          <p:cNvPr id="10" name="Text 5"/>
          <p:cNvSpPr/>
          <p:nvPr/>
        </p:nvSpPr>
        <p:spPr>
          <a:xfrm>
            <a:off x="5328310" y="2082800"/>
            <a:ext cx="178589" cy="232172"/>
          </a:xfrm>
          <a:prstGeom prst="rect">
            <a:avLst/>
          </a:prstGeom>
          <a:noFill/>
          <a:ln/>
        </p:spPr>
        <p:txBody>
          <a:bodyPr wrap="none" lIns="0" tIns="0" rIns="0" bIns="0" rtlCol="0" anchor="ctr"/>
          <a:lstStyle/>
          <a:p>
            <a:pPr algn="ctr" indent="0" marL="0">
              <a:lnSpc>
                <a:spcPct val="100000"/>
              </a:lnSpc>
              <a:buNone/>
            </a:pPr>
            <a:r>
              <a:rPr lang="en-US" sz="1400" dirty="0">
                <a:solidFill>
                  <a:srgbClr val="000000"/>
                </a:solidFill>
                <a:latin typeface="Marcellus" pitchFamily="34" charset="0"/>
                <a:ea typeface="Marcellus" pitchFamily="34" charset="-122"/>
                <a:cs typeface="Marcellus" pitchFamily="34" charset="-120"/>
              </a:rPr>
              <a:t>2</a:t>
            </a:r>
            <a:endParaRPr lang="en-US" sz="1400" dirty="0"/>
          </a:p>
        </p:txBody>
      </p:sp>
      <p:sp>
        <p:nvSpPr>
          <p:cNvPr id="11" name="Text 6"/>
          <p:cNvSpPr/>
          <p:nvPr/>
        </p:nvSpPr>
        <p:spPr>
          <a:xfrm>
            <a:off x="4044750" y="2570956"/>
            <a:ext cx="2139698" cy="278209"/>
          </a:xfrm>
          <a:prstGeom prst="rect">
            <a:avLst/>
          </a:prstGeom>
          <a:noFill/>
          <a:ln/>
        </p:spPr>
        <p:txBody>
          <a:bodyPr wrap="none" lIns="0" tIns="0" rIns="0" bIns="0" rtlCol="0" anchor="t"/>
          <a:lstStyle/>
          <a:p>
            <a:pPr algn="l" indent="0" marL="0">
              <a:lnSpc>
                <a:spcPct val="108000"/>
              </a:lnSpc>
              <a:buNone/>
            </a:pPr>
            <a:r>
              <a:rPr lang="en-US" sz="1650" dirty="0">
                <a:solidFill>
                  <a:srgbClr val="67534F"/>
                </a:solidFill>
                <a:latin typeface="Marcellus" pitchFamily="34" charset="0"/>
                <a:ea typeface="Marcellus" pitchFamily="34" charset="-122"/>
                <a:cs typeface="Marcellus" pitchFamily="34" charset="-120"/>
              </a:rPr>
              <a:t>Count From Zero</a:t>
            </a:r>
            <a:endParaRPr lang="en-US" sz="1650" dirty="0"/>
          </a:p>
        </p:txBody>
      </p:sp>
      <p:sp>
        <p:nvSpPr>
          <p:cNvPr id="12" name="Text 7"/>
          <p:cNvSpPr/>
          <p:nvPr/>
        </p:nvSpPr>
        <p:spPr>
          <a:xfrm>
            <a:off x="4044750" y="2929533"/>
            <a:ext cx="2745711" cy="918766"/>
          </a:xfrm>
          <a:prstGeom prst="rect">
            <a:avLst/>
          </a:prstGeom>
          <a:noFill/>
          <a:ln/>
        </p:spPr>
        <p:txBody>
          <a:bodyPr wrap="square" lIns="0" tIns="0" rIns="0" bIns="0" rtlCol="0" anchor="t">
            <a:normAutofit/>
          </a:bodyPr>
          <a:lstStyle/>
          <a:p>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As you start the stopwatch, say </a:t>
            </a:r>
            <a:pPr algn="l" indent="0" marL="0">
              <a:lnSpc>
                <a:spcPct val="103000"/>
              </a:lnSpc>
              <a:buNone/>
            </a:pPr>
            <a:r>
              <a:rPr lang="en-US" sz="1150" b="1" dirty="0">
                <a:solidFill>
                  <a:srgbClr val="67534F"/>
                </a:solidFill>
                <a:latin typeface="Montserrat" pitchFamily="34" charset="0"/>
                <a:ea typeface="Montserrat" pitchFamily="34" charset="-122"/>
                <a:cs typeface="Montserrat" pitchFamily="34" charset="-120"/>
              </a:rPr>
              <a:t>"Zero"</a:t>
            </a:r>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 The next pass through the centre in the same direction is </a:t>
            </a:r>
            <a:pPr algn="l" indent="0" marL="0">
              <a:lnSpc>
                <a:spcPct val="103000"/>
              </a:lnSpc>
              <a:buNone/>
            </a:pPr>
            <a:r>
              <a:rPr lang="en-US" sz="1150" b="1" dirty="0">
                <a:solidFill>
                  <a:srgbClr val="67534F"/>
                </a:solidFill>
                <a:latin typeface="Montserrat" pitchFamily="34" charset="0"/>
                <a:ea typeface="Montserrat" pitchFamily="34" charset="-122"/>
                <a:cs typeface="Montserrat" pitchFamily="34" charset="-120"/>
              </a:rPr>
              <a:t>"One"</a:t>
            </a:r>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 Starting from "One" causes an off-by-one error in your count.</a:t>
            </a:r>
            <a:endParaRPr lang="en-US" sz="1150" dirty="0"/>
          </a:p>
        </p:txBody>
      </p:sp>
      <p:pic>
        <p:nvPicPr>
          <p:cNvPr id="13" name="Image 3" descr="preencoded.png">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61475" y="4333875"/>
            <a:ext cx="6296860" cy="1489273"/>
          </a:xfrm>
          <a:prstGeom prst="rect">
            <a:avLst/>
          </a:prstGeom>
        </p:spPr>
      </p:pic>
      <p:sp>
        <p:nvSpPr>
          <p:cNvPr id="14" name="Text 8"/>
          <p:cNvSpPr/>
          <p:nvPr/>
        </p:nvSpPr>
        <p:spPr>
          <a:xfrm>
            <a:off x="3720610" y="4441031"/>
            <a:ext cx="178589" cy="232172"/>
          </a:xfrm>
          <a:prstGeom prst="rect">
            <a:avLst/>
          </a:prstGeom>
          <a:noFill/>
          <a:ln/>
        </p:spPr>
        <p:txBody>
          <a:bodyPr wrap="none" lIns="0" tIns="0" rIns="0" bIns="0" rtlCol="0" anchor="ctr"/>
          <a:lstStyle/>
          <a:p>
            <a:pPr algn="ctr" indent="0" marL="0">
              <a:lnSpc>
                <a:spcPct val="100000"/>
              </a:lnSpc>
              <a:buNone/>
            </a:pPr>
            <a:r>
              <a:rPr lang="en-US" sz="1400" dirty="0">
                <a:solidFill>
                  <a:srgbClr val="000000"/>
                </a:solidFill>
                <a:latin typeface="Marcellus" pitchFamily="34" charset="0"/>
                <a:ea typeface="Marcellus" pitchFamily="34" charset="-122"/>
                <a:cs typeface="Marcellus" pitchFamily="34" charset="-120"/>
              </a:rPr>
              <a:t>3</a:t>
            </a:r>
            <a:endParaRPr lang="en-US" sz="1400" dirty="0"/>
          </a:p>
        </p:txBody>
      </p:sp>
      <p:sp>
        <p:nvSpPr>
          <p:cNvPr id="15" name="Text 9"/>
          <p:cNvSpPr/>
          <p:nvPr/>
        </p:nvSpPr>
        <p:spPr>
          <a:xfrm>
            <a:off x="829349" y="4929188"/>
            <a:ext cx="2139698" cy="278209"/>
          </a:xfrm>
          <a:prstGeom prst="rect">
            <a:avLst/>
          </a:prstGeom>
          <a:noFill/>
          <a:ln/>
        </p:spPr>
        <p:txBody>
          <a:bodyPr wrap="none" lIns="0" tIns="0" rIns="0" bIns="0" rtlCol="0" anchor="t"/>
          <a:lstStyle/>
          <a:p>
            <a:pPr algn="l" indent="0" marL="0">
              <a:lnSpc>
                <a:spcPct val="108000"/>
              </a:lnSpc>
              <a:buNone/>
            </a:pPr>
            <a:r>
              <a:rPr lang="en-US" sz="1650" dirty="0">
                <a:solidFill>
                  <a:srgbClr val="67534F"/>
                </a:solidFill>
                <a:latin typeface="Marcellus" pitchFamily="34" charset="0"/>
                <a:ea typeface="Marcellus" pitchFamily="34" charset="-122"/>
                <a:cs typeface="Marcellus" pitchFamily="34" charset="-120"/>
              </a:rPr>
              <a:t>One Complete Swing</a:t>
            </a:r>
            <a:endParaRPr lang="en-US" sz="1650" dirty="0"/>
          </a:p>
        </p:txBody>
      </p:sp>
      <p:sp>
        <p:nvSpPr>
          <p:cNvPr id="16" name="Text 10"/>
          <p:cNvSpPr/>
          <p:nvPr/>
        </p:nvSpPr>
        <p:spPr>
          <a:xfrm>
            <a:off x="829349" y="5287764"/>
            <a:ext cx="5961112" cy="367506"/>
          </a:xfrm>
          <a:prstGeom prst="rect">
            <a:avLst/>
          </a:prstGeom>
          <a:noFill/>
          <a:ln/>
        </p:spPr>
        <p:txBody>
          <a:bodyPr wrap="square" lIns="0" tIns="0" rIns="0" bIns="0" rtlCol="0" anchor="t">
            <a:normAutofit/>
          </a:bodyPr>
          <a:lstStyle/>
          <a:p>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A complete oscillation means the bob travels out </a:t>
            </a:r>
            <a:pPr algn="l" indent="0" marL="0">
              <a:lnSpc>
                <a:spcPct val="103000"/>
              </a:lnSpc>
              <a:buNone/>
            </a:pPr>
            <a:r>
              <a:rPr lang="en-US" sz="1150" i="1" dirty="0">
                <a:solidFill>
                  <a:srgbClr val="67534F"/>
                </a:solidFill>
                <a:latin typeface="Montserrat" pitchFamily="34" charset="0"/>
                <a:ea typeface="Montserrat" pitchFamily="34" charset="-122"/>
                <a:cs typeface="Montserrat" pitchFamily="34" charset="-120"/>
              </a:rPr>
              <a:t>and</a:t>
            </a:r>
            <a:pPr algn="l" indent="0" marL="0">
              <a:lnSpc>
                <a:spcPct val="103000"/>
              </a:lnSpc>
              <a:buNone/>
            </a:pPr>
            <a:r>
              <a:rPr lang="en-US" sz="1150" dirty="0">
                <a:solidFill>
                  <a:srgbClr val="67534F"/>
                </a:solidFill>
                <a:latin typeface="Montserrat" pitchFamily="34" charset="0"/>
                <a:ea typeface="Montserrat" pitchFamily="34" charset="-122"/>
                <a:cs typeface="Montserrat" pitchFamily="34" charset="-120"/>
              </a:rPr>
              <a:t> returns to the exact same point, moving in the same direction. This is one full period.</a:t>
            </a:r>
            <a:endParaRPr lang="en-US" sz="1150" dirty="0"/>
          </a:p>
        </p:txBody>
      </p:sp>
      <p:sp>
        <p:nvSpPr>
          <p:cNvPr id="17" name="Text 11"/>
          <p:cNvSpPr/>
          <p:nvPr/>
        </p:nvSpPr>
        <p:spPr>
          <a:xfrm>
            <a:off x="51890" y="5973862"/>
            <a:ext cx="6906444" cy="183753"/>
          </a:xfrm>
          <a:prstGeom prst="rect">
            <a:avLst/>
          </a:prstGeom>
          <a:noFill/>
          <a:ln/>
        </p:spPr>
        <p:txBody>
          <a:bodyPr wrap="none" lIns="0" tIns="0" rIns="0" bIns="0" rtlCol="0" anchor="t"/>
          <a:lstStyle/>
          <a:p>
            <a:pPr algn="r" indent="0" marL="0">
              <a:lnSpc>
                <a:spcPct val="103000"/>
              </a:lnSpc>
              <a:buNone/>
            </a:pPr>
            <a:r>
              <a:rPr lang="en-US" sz="1150" u="sng" dirty="0">
                <a:solidFill>
                  <a:srgbClr val="FF954F"/>
                </a:solidFill>
                <a:latin typeface="Montserrat" pitchFamily="34" charset="0"/>
                <a:ea typeface="Montserrat" pitchFamily="34" charset="-122"/>
                <a:cs typeface="Montserrat" pitchFamily="34" charset="-120"/>
                <a:hlinkClick r:id="rId8" invalidUrl="" action="" tgtFrame="" tooltip="" history="1" highlightClick="0" endSnd="0">
                  <a:extLst>
                    <a:ext uri="{A12FA001-AC4F-418D-AE19-62706E023703}">
                      <ahyp:hlinkClr xmlns:ahyp="http://schemas.microsoft.com/office/drawing/2018/hyperlinkcolor" val="tx"/>
                    </a:ext>
                  </a:extLst>
                </a:hlinkClick>
              </a:rPr>
              <a:t>thelucidstem.com</a:t>
            </a:r>
            <a:endParaRPr lang="en-US" sz="11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661574" y="1183184"/>
            <a:ext cx="10868547" cy="595213"/>
          </a:xfrm>
          <a:prstGeom prst="roundRect">
            <a:avLst>
              <a:gd name="adj" fmla="val 11670"/>
            </a:avLst>
          </a:prstGeom>
          <a:solidFill>
            <a:srgbClr val="FFB3B4"/>
          </a:solidFill>
          <a:ln/>
        </p:spPr>
      </p:sp>
      <p:pic>
        <p:nvPicPr>
          <p:cNvPr id="3" name="Image 0" descr="preencoded.png">    </p:cNvPr>
          <p:cNvPicPr>
            <a:picLocks noChangeAspect="1"/>
          </p:cNvPicPr>
          <p:nvPr/>
        </p:nvPicPr>
        <p:blipFill>
          <a:blip r:embed="rId1"/>
          <a:stretch>
            <a:fillRect/>
          </a:stretch>
        </p:blipFill>
        <p:spPr>
          <a:xfrm>
            <a:off x="826868" y="1397496"/>
            <a:ext cx="206667" cy="165298"/>
          </a:xfrm>
          <a:prstGeom prst="rect">
            <a:avLst/>
          </a:prstGeom>
        </p:spPr>
      </p:pic>
      <p:sp>
        <p:nvSpPr>
          <p:cNvPr id="4" name="Text 1"/>
          <p:cNvSpPr/>
          <p:nvPr/>
        </p:nvSpPr>
        <p:spPr>
          <a:xfrm>
            <a:off x="1198830" y="1373287"/>
            <a:ext cx="10775581" cy="215007"/>
          </a:xfrm>
          <a:prstGeom prst="rect">
            <a:avLst/>
          </a:prstGeom>
          <a:noFill/>
          <a:ln/>
        </p:spPr>
        <p:txBody>
          <a:bodyPr wrap="none" lIns="0" tIns="0" rIns="0" bIns="0" rtlCol="0" anchor="t"/>
          <a:lstStyle/>
          <a:p>
            <a:pPr algn="l" indent="0" marL="0">
              <a:lnSpc>
                <a:spcPct val="108000"/>
              </a:lnSpc>
              <a:buNone/>
            </a:pPr>
            <a:r>
              <a:rPr lang="en-US" sz="1300" dirty="0">
                <a:solidFill>
                  <a:srgbClr val="000000"/>
                </a:solidFill>
                <a:latin typeface="Montserrat" pitchFamily="34" charset="0"/>
                <a:ea typeface="Montserrat" pitchFamily="34" charset="-122"/>
                <a:cs typeface="Montserrat" pitchFamily="34" charset="-120"/>
              </a:rPr>
              <a:t>Examiner Report Warning: These are the most common practical exam mistakes.</a:t>
            </a:r>
            <a:endParaRPr lang="en-US" sz="1300" dirty="0"/>
          </a:p>
        </p:txBody>
      </p:sp>
      <p:sp>
        <p:nvSpPr>
          <p:cNvPr id="5" name="Text 2"/>
          <p:cNvSpPr/>
          <p:nvPr/>
        </p:nvSpPr>
        <p:spPr>
          <a:xfrm>
            <a:off x="661574" y="2026444"/>
            <a:ext cx="6180975"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The Random Error Illusion</a:t>
            </a:r>
            <a:endParaRPr lang="en-US" sz="3700" dirty="0"/>
          </a:p>
        </p:txBody>
      </p:sp>
      <p:sp>
        <p:nvSpPr>
          <p:cNvPr id="6" name="Text 3"/>
          <p:cNvSpPr/>
          <p:nvPr/>
        </p:nvSpPr>
        <p:spPr>
          <a:xfrm>
            <a:off x="661574" y="2892623"/>
            <a:ext cx="11478132" cy="215007"/>
          </a:xfrm>
          <a:prstGeom prst="rect">
            <a:avLst/>
          </a:prstGeom>
          <a:noFill/>
          <a:ln/>
        </p:spPr>
        <p:txBody>
          <a:bodyPr wrap="none" lIns="0" tIns="0" rIns="0" bIns="0" rtlCol="0" anchor="t"/>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Examiners consistently report these three errors in practical assessments. Learn to avoid them now.</a:t>
            </a:r>
            <a:endParaRPr lang="en-US" sz="1300" dirty="0"/>
          </a:p>
        </p:txBody>
      </p:sp>
      <p:sp>
        <p:nvSpPr>
          <p:cNvPr id="7" name="Shape 4"/>
          <p:cNvSpPr/>
          <p:nvPr/>
        </p:nvSpPr>
        <p:spPr>
          <a:xfrm>
            <a:off x="661574" y="3293666"/>
            <a:ext cx="3512653" cy="2166144"/>
          </a:xfrm>
          <a:prstGeom prst="roundRect">
            <a:avLst>
              <a:gd name="adj" fmla="val 3207"/>
            </a:avLst>
          </a:prstGeom>
          <a:solidFill>
            <a:srgbClr val="FFFFF4"/>
          </a:solidFill>
          <a:ln w="19050">
            <a:solidFill>
              <a:srgbClr val="FFE0CC"/>
            </a:solidFill>
            <a:prstDash val="solid"/>
          </a:ln>
        </p:spPr>
      </p:sp>
      <p:sp>
        <p:nvSpPr>
          <p:cNvPr id="8" name="Text 5"/>
          <p:cNvSpPr/>
          <p:nvPr/>
        </p:nvSpPr>
        <p:spPr>
          <a:xfrm>
            <a:off x="845918" y="3478014"/>
            <a:ext cx="2693424"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Trap 1: Timing One Swing</a:t>
            </a:r>
            <a:endParaRPr lang="en-US" sz="1850" dirty="0"/>
          </a:p>
        </p:txBody>
      </p:sp>
      <p:sp>
        <p:nvSpPr>
          <p:cNvPr id="9" name="Text 6"/>
          <p:cNvSpPr/>
          <p:nvPr/>
        </p:nvSpPr>
        <p:spPr>
          <a:xfrm>
            <a:off x="845918" y="3886200"/>
            <a:ext cx="3143965" cy="1389261"/>
          </a:xfrm>
          <a:prstGeom prst="rect">
            <a:avLst/>
          </a:prstGeom>
          <a:noFill/>
          <a:ln/>
        </p:spPr>
        <p:txBody>
          <a:bodyPr wrap="square" lIns="0" tIns="0" rIns="0" bIns="0" rtlCol="0" anchor="t">
            <a:normAutofit/>
          </a:bodyPr>
          <a:lstStyle/>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Mistake:</a:t>
            </a:r>
            <a:pPr algn="l" indent="0" marL="0">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 Recording the time for a single swing as the period.</a:t>
            </a:r>
            <a:endParaRPr lang="en-US" sz="1300" dirty="0"/>
          </a:p>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Correction:</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Always time at least 10 or 20 complete swings to reduce the percentage error due to reaction time.</a:t>
            </a:r>
            <a:endParaRPr lang="en-US" sz="1300" dirty="0"/>
          </a:p>
        </p:txBody>
      </p:sp>
      <p:sp>
        <p:nvSpPr>
          <p:cNvPr id="10" name="Shape 7"/>
          <p:cNvSpPr/>
          <p:nvPr/>
        </p:nvSpPr>
        <p:spPr>
          <a:xfrm>
            <a:off x="4339521" y="3293666"/>
            <a:ext cx="3512653" cy="2166144"/>
          </a:xfrm>
          <a:prstGeom prst="roundRect">
            <a:avLst>
              <a:gd name="adj" fmla="val 3207"/>
            </a:avLst>
          </a:prstGeom>
          <a:solidFill>
            <a:srgbClr val="FFFFF4"/>
          </a:solidFill>
          <a:ln w="19050">
            <a:solidFill>
              <a:srgbClr val="FFE0CC"/>
            </a:solidFill>
            <a:prstDash val="solid"/>
          </a:ln>
        </p:spPr>
      </p:sp>
      <p:sp>
        <p:nvSpPr>
          <p:cNvPr id="11" name="Text 8"/>
          <p:cNvSpPr/>
          <p:nvPr/>
        </p:nvSpPr>
        <p:spPr>
          <a:xfrm>
            <a:off x="4523865" y="3478014"/>
            <a:ext cx="2951585"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Trap 2: Counting From One</a:t>
            </a:r>
            <a:endParaRPr lang="en-US" sz="1850" dirty="0"/>
          </a:p>
        </p:txBody>
      </p:sp>
      <p:sp>
        <p:nvSpPr>
          <p:cNvPr id="12" name="Text 9"/>
          <p:cNvSpPr/>
          <p:nvPr/>
        </p:nvSpPr>
        <p:spPr>
          <a:xfrm>
            <a:off x="4523865" y="3886200"/>
            <a:ext cx="3143965" cy="1174254"/>
          </a:xfrm>
          <a:prstGeom prst="rect">
            <a:avLst/>
          </a:prstGeom>
          <a:noFill/>
          <a:ln/>
        </p:spPr>
        <p:txBody>
          <a:bodyPr wrap="square" lIns="0" tIns="0" rIns="0" bIns="0" rtlCol="0" anchor="t">
            <a:normAutofit/>
          </a:bodyPr>
          <a:lstStyle/>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Mistake:</a:t>
            </a:r>
            <a:pPr algn="l" indent="0" marL="0">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 Beginning the count at "One" when the stopwatch is started.</a:t>
            </a:r>
            <a:endParaRPr lang="en-US" sz="1300" dirty="0"/>
          </a:p>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Correction:</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The moment you press start is always </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"Zero"</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The first completed swing is "One".</a:t>
            </a:r>
            <a:endParaRPr lang="en-US" sz="1300" dirty="0"/>
          </a:p>
        </p:txBody>
      </p:sp>
      <p:sp>
        <p:nvSpPr>
          <p:cNvPr id="13" name="Shape 10"/>
          <p:cNvSpPr/>
          <p:nvPr/>
        </p:nvSpPr>
        <p:spPr>
          <a:xfrm>
            <a:off x="8017468" y="3293666"/>
            <a:ext cx="3512653" cy="2166144"/>
          </a:xfrm>
          <a:prstGeom prst="roundRect">
            <a:avLst>
              <a:gd name="adj" fmla="val 3207"/>
            </a:avLst>
          </a:prstGeom>
          <a:solidFill>
            <a:srgbClr val="FFFFF4"/>
          </a:solidFill>
          <a:ln w="19050">
            <a:solidFill>
              <a:srgbClr val="FFE0CC"/>
            </a:solidFill>
            <a:prstDash val="solid"/>
          </a:ln>
        </p:spPr>
      </p:sp>
      <p:sp>
        <p:nvSpPr>
          <p:cNvPr id="14" name="Text 11"/>
          <p:cNvSpPr/>
          <p:nvPr/>
        </p:nvSpPr>
        <p:spPr>
          <a:xfrm>
            <a:off x="8201812" y="3478014"/>
            <a:ext cx="2961506"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Trap 3: Forgetting to Divide</a:t>
            </a:r>
            <a:endParaRPr lang="en-US" sz="1850" dirty="0"/>
          </a:p>
        </p:txBody>
      </p:sp>
      <p:sp>
        <p:nvSpPr>
          <p:cNvPr id="15" name="Text 12"/>
          <p:cNvSpPr/>
          <p:nvPr/>
        </p:nvSpPr>
        <p:spPr>
          <a:xfrm>
            <a:off x="8201812" y="3886200"/>
            <a:ext cx="3143965" cy="959247"/>
          </a:xfrm>
          <a:prstGeom prst="rect">
            <a:avLst/>
          </a:prstGeom>
          <a:noFill/>
          <a:ln/>
        </p:spPr>
        <p:txBody>
          <a:bodyPr wrap="square" lIns="0" tIns="0" rIns="0" bIns="0" rtlCol="0" anchor="t">
            <a:normAutofit/>
          </a:bodyPr>
          <a:lstStyle/>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Mistake:</a:t>
            </a:r>
            <a:pPr algn="l" indent="0" marL="0">
              <a:lnSpc>
                <a:spcPct val="108000"/>
              </a:lnSpc>
              <a:spcAft>
                <a:spcPts val="750"/>
              </a:spcAft>
              <a:buNone/>
            </a:pPr>
            <a:r>
              <a:rPr lang="en-US" sz="1300" dirty="0">
                <a:solidFill>
                  <a:srgbClr val="67534F"/>
                </a:solidFill>
                <a:latin typeface="Montserrat" pitchFamily="34" charset="0"/>
                <a:ea typeface="Montserrat" pitchFamily="34" charset="-122"/>
                <a:cs typeface="Montserrat" pitchFamily="34" charset="-120"/>
              </a:rPr>
              <a:t> Reporting the total time for 20 swings as the period.</a:t>
            </a:r>
            <a:endParaRPr lang="en-US" sz="1300" dirty="0"/>
          </a:p>
          <a:p>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The Correction:</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Period = Total Time divided by Number of Swings.</a:t>
            </a:r>
            <a:endParaRPr lang="en-US" sz="1300" dirty="0"/>
          </a:p>
        </p:txBody>
      </p:sp>
      <p:sp>
        <p:nvSpPr>
          <p:cNvPr id="16" name="Text 13"/>
          <p:cNvSpPr/>
          <p:nvPr/>
        </p:nvSpPr>
        <p:spPr>
          <a:xfrm>
            <a:off x="51989" y="5645845"/>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2"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7391215" y="0"/>
            <a:ext cx="4800480" cy="6858000"/>
          </a:xfrm>
          <a:prstGeom prst="rect">
            <a:avLst/>
          </a:prstGeom>
        </p:spPr>
      </p:pic>
      <p:sp>
        <p:nvSpPr>
          <p:cNvPr id="3" name="Text 0"/>
          <p:cNvSpPr/>
          <p:nvPr/>
        </p:nvSpPr>
        <p:spPr>
          <a:xfrm>
            <a:off x="661475" y="620812"/>
            <a:ext cx="6296860" cy="1236266"/>
          </a:xfrm>
          <a:prstGeom prst="rect">
            <a:avLst/>
          </a:prstGeom>
          <a:noFill/>
          <a:ln/>
        </p:spPr>
        <p:txBody>
          <a:bodyPr wrap="square" lIns="0" tIns="0" rIns="0" bIns="0" rtlCol="0" anchor="t">
            <a:normAutofit/>
          </a:bodyPr>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Cooperative Task: Numbered Heads Together</a:t>
            </a:r>
            <a:endParaRPr lang="en-US" sz="3700" dirty="0"/>
          </a:p>
        </p:txBody>
      </p:sp>
      <p:sp>
        <p:nvSpPr>
          <p:cNvPr id="4" name="Text 1"/>
          <p:cNvSpPr/>
          <p:nvPr/>
        </p:nvSpPr>
        <p:spPr>
          <a:xfrm>
            <a:off x="661475" y="2105124"/>
            <a:ext cx="6906444" cy="215007"/>
          </a:xfrm>
          <a:prstGeom prst="rect">
            <a:avLst/>
          </a:prstGeom>
          <a:noFill/>
          <a:ln/>
        </p:spPr>
        <p:txBody>
          <a:bodyPr wrap="none" lIns="0" tIns="0" rIns="0" bIns="0" rtlCol="0" anchor="t"/>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An active learning protocol to ensure every student can explain the method.</a:t>
            </a:r>
            <a:endParaRPr lang="en-US" sz="1300" dirty="0"/>
          </a:p>
        </p:txBody>
      </p:sp>
      <p:pic>
        <p:nvPicPr>
          <p:cNvPr id="5" name="Image 1" descr="preencoded.png">    </p:cNvPr>
          <p:cNvPicPr>
            <a:picLocks noChangeAspect="1"/>
          </p:cNvPicPr>
          <p:nvPr/>
        </p:nvPicPr>
        <p:blipFill>
          <a:blip r:embed="rId2"/>
          <a:stretch>
            <a:fillRect/>
          </a:stretch>
        </p:blipFill>
        <p:spPr>
          <a:xfrm>
            <a:off x="661475" y="2506166"/>
            <a:ext cx="826868" cy="992287"/>
          </a:xfrm>
          <a:prstGeom prst="rect">
            <a:avLst/>
          </a:prstGeom>
        </p:spPr>
      </p:pic>
      <p:sp>
        <p:nvSpPr>
          <p:cNvPr id="6" name="Text 2"/>
          <p:cNvSpPr/>
          <p:nvPr/>
        </p:nvSpPr>
        <p:spPr>
          <a:xfrm>
            <a:off x="1653638" y="2671465"/>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Form Teams</a:t>
            </a:r>
            <a:endParaRPr lang="en-US" sz="1850" dirty="0"/>
          </a:p>
        </p:txBody>
      </p:sp>
      <p:sp>
        <p:nvSpPr>
          <p:cNvPr id="7" name="Text 3"/>
          <p:cNvSpPr/>
          <p:nvPr/>
        </p:nvSpPr>
        <p:spPr>
          <a:xfrm>
            <a:off x="1653638" y="3079651"/>
            <a:ext cx="5304697" cy="215007"/>
          </a:xfrm>
          <a:prstGeom prst="rect">
            <a:avLst/>
          </a:prstGeom>
          <a:noFill/>
          <a:ln/>
        </p:spPr>
        <p:txBody>
          <a:bodyPr wrap="none" lIns="0" tIns="0" rIns="0" bIns="0" rtlCol="0" anchor="t"/>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Get into teams of four. Number yourselves 1 to 4.</a:t>
            </a:r>
            <a:endParaRPr lang="en-US" sz="1300" dirty="0"/>
          </a:p>
        </p:txBody>
      </p:sp>
      <p:pic>
        <p:nvPicPr>
          <p:cNvPr id="8" name="Image 2" descr="preencoded.png">    </p:cNvPr>
          <p:cNvPicPr>
            <a:picLocks noChangeAspect="1"/>
          </p:cNvPicPr>
          <p:nvPr/>
        </p:nvPicPr>
        <p:blipFill>
          <a:blip r:embed="rId3"/>
          <a:stretch>
            <a:fillRect/>
          </a:stretch>
        </p:blipFill>
        <p:spPr>
          <a:xfrm>
            <a:off x="661475" y="3498453"/>
            <a:ext cx="826868" cy="1168797"/>
          </a:xfrm>
          <a:prstGeom prst="rect">
            <a:avLst/>
          </a:prstGeom>
        </p:spPr>
      </p:pic>
      <p:sp>
        <p:nvSpPr>
          <p:cNvPr id="9" name="Text 4"/>
          <p:cNvSpPr/>
          <p:nvPr/>
        </p:nvSpPr>
        <p:spPr>
          <a:xfrm>
            <a:off x="1653638" y="3663752"/>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Heads Together</a:t>
            </a:r>
            <a:endParaRPr lang="en-US" sz="1850" dirty="0"/>
          </a:p>
        </p:txBody>
      </p:sp>
      <p:sp>
        <p:nvSpPr>
          <p:cNvPr id="10" name="Text 5"/>
          <p:cNvSpPr/>
          <p:nvPr/>
        </p:nvSpPr>
        <p:spPr>
          <a:xfrm>
            <a:off x="1653638" y="4071938"/>
            <a:ext cx="530469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Discuss the challenge. Agree on the exact method and calculation. Every member must understand it fully.</a:t>
            </a:r>
            <a:endParaRPr lang="en-US" sz="1300" dirty="0"/>
          </a:p>
        </p:txBody>
      </p:sp>
      <p:pic>
        <p:nvPicPr>
          <p:cNvPr id="11" name="Image 3" descr="preencoded.png">    </p:cNvPr>
          <p:cNvPicPr>
            <a:picLocks noChangeAspect="1"/>
          </p:cNvPicPr>
          <p:nvPr/>
        </p:nvPicPr>
        <p:blipFill>
          <a:blip r:embed="rId4"/>
          <a:stretch>
            <a:fillRect/>
          </a:stretch>
        </p:blipFill>
        <p:spPr>
          <a:xfrm>
            <a:off x="661475" y="4667250"/>
            <a:ext cx="826868" cy="1168797"/>
          </a:xfrm>
          <a:prstGeom prst="rect">
            <a:avLst/>
          </a:prstGeom>
        </p:spPr>
      </p:pic>
      <p:sp>
        <p:nvSpPr>
          <p:cNvPr id="12" name="Text 6"/>
          <p:cNvSpPr/>
          <p:nvPr/>
        </p:nvSpPr>
        <p:spPr>
          <a:xfrm>
            <a:off x="1653638" y="4832548"/>
            <a:ext cx="2377420" cy="308967"/>
          </a:xfrm>
          <a:prstGeom prst="rect">
            <a:avLst/>
          </a:prstGeom>
          <a:noFill/>
          <a:ln/>
        </p:spPr>
        <p:txBody>
          <a:bodyPr wrap="none" lIns="0" tIns="0" rIns="0" bIns="0" rtlCol="0" anchor="t"/>
          <a:lstStyle/>
          <a:p>
            <a:pPr algn="l" indent="0" marL="0">
              <a:lnSpc>
                <a:spcPct val="108000"/>
              </a:lnSpc>
              <a:buNone/>
            </a:pPr>
            <a:r>
              <a:rPr lang="en-US" sz="1850" dirty="0">
                <a:solidFill>
                  <a:srgbClr val="67534F"/>
                </a:solidFill>
                <a:latin typeface="Marcellus" pitchFamily="34" charset="0"/>
                <a:ea typeface="Marcellus" pitchFamily="34" charset="-122"/>
                <a:cs typeface="Marcellus" pitchFamily="34" charset="-120"/>
              </a:rPr>
              <a:t>Random Call</a:t>
            </a:r>
            <a:endParaRPr lang="en-US" sz="1850" dirty="0"/>
          </a:p>
        </p:txBody>
      </p:sp>
      <p:sp>
        <p:nvSpPr>
          <p:cNvPr id="13" name="Text 7"/>
          <p:cNvSpPr/>
          <p:nvPr/>
        </p:nvSpPr>
        <p:spPr>
          <a:xfrm>
            <a:off x="1653638" y="5240734"/>
            <a:ext cx="530469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A random number is called. That student stands and explains the method for their team.</a:t>
            </a:r>
            <a:endParaRPr lang="en-US" sz="1300" dirty="0"/>
          </a:p>
        </p:txBody>
      </p:sp>
      <p:sp>
        <p:nvSpPr>
          <p:cNvPr id="14" name="Text 8"/>
          <p:cNvSpPr/>
          <p:nvPr/>
        </p:nvSpPr>
        <p:spPr>
          <a:xfrm>
            <a:off x="51890" y="6022082"/>
            <a:ext cx="6906444"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5"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661574" y="1154013"/>
            <a:ext cx="6990778"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Challenge A: The Single Sheet</a:t>
            </a:r>
            <a:endParaRPr lang="en-US" sz="3700" dirty="0"/>
          </a:p>
        </p:txBody>
      </p:sp>
      <p:sp>
        <p:nvSpPr>
          <p:cNvPr id="3" name="Shape 1"/>
          <p:cNvSpPr/>
          <p:nvPr/>
        </p:nvSpPr>
        <p:spPr>
          <a:xfrm>
            <a:off x="661574" y="2102842"/>
            <a:ext cx="809009" cy="271264"/>
          </a:xfrm>
          <a:prstGeom prst="roundRect">
            <a:avLst>
              <a:gd name="adj" fmla="val 20486"/>
            </a:avLst>
          </a:prstGeom>
          <a:solidFill>
            <a:srgbClr val="FFE0CC"/>
          </a:solidFill>
          <a:ln/>
        </p:spPr>
      </p:sp>
      <p:sp>
        <p:nvSpPr>
          <p:cNvPr id="4" name="Text 2"/>
          <p:cNvSpPr/>
          <p:nvPr/>
        </p:nvSpPr>
        <p:spPr>
          <a:xfrm>
            <a:off x="760790" y="2152452"/>
            <a:ext cx="1220162" cy="172045"/>
          </a:xfrm>
          <a:prstGeom prst="rect">
            <a:avLst/>
          </a:prstGeom>
          <a:noFill/>
          <a:ln/>
        </p:spPr>
        <p:txBody>
          <a:bodyPr wrap="none" lIns="0" tIns="0" rIns="0" bIns="0" rtlCol="0" anchor="t"/>
          <a:lstStyle/>
          <a:p>
            <a:pPr algn="l" indent="0" marL="0">
              <a:lnSpc>
                <a:spcPct val="108000"/>
              </a:lnSpc>
              <a:buNone/>
            </a:pPr>
            <a:r>
              <a:rPr lang="en-US" sz="1000" dirty="0">
                <a:solidFill>
                  <a:srgbClr val="67534F"/>
                </a:solidFill>
                <a:latin typeface="Montserrat" pitchFamily="34" charset="0"/>
                <a:ea typeface="Montserrat" pitchFamily="34" charset="-122"/>
                <a:cs typeface="Montserrat" pitchFamily="34" charset="-120"/>
              </a:rPr>
              <a:t>ROUND 1</a:t>
            </a:r>
            <a:endParaRPr lang="en-US" sz="1000" dirty="0"/>
          </a:p>
        </p:txBody>
      </p:sp>
      <p:sp>
        <p:nvSpPr>
          <p:cNvPr id="5" name="Shape 3"/>
          <p:cNvSpPr/>
          <p:nvPr/>
        </p:nvSpPr>
        <p:spPr>
          <a:xfrm>
            <a:off x="542515" y="2560141"/>
            <a:ext cx="5470686" cy="2742704"/>
          </a:xfrm>
          <a:prstGeom prst="roundRect">
            <a:avLst>
              <a:gd name="adj" fmla="val 4342"/>
            </a:avLst>
          </a:prstGeom>
          <a:solidFill>
            <a:srgbClr val="461C11">
              <a:alpha val="95000"/>
            </a:srgbClr>
          </a:solidFill>
          <a:ln/>
        </p:spPr>
      </p:sp>
      <p:sp>
        <p:nvSpPr>
          <p:cNvPr id="6" name="Text 4"/>
          <p:cNvSpPr/>
          <p:nvPr/>
        </p:nvSpPr>
        <p:spPr>
          <a:xfrm>
            <a:off x="707809" y="2725440"/>
            <a:ext cx="5749682" cy="853083"/>
          </a:xfrm>
          <a:prstGeom prst="rect">
            <a:avLst/>
          </a:prstGeom>
          <a:noFill/>
          <a:ln/>
        </p:spPr>
        <p:txBody>
          <a:bodyPr wrap="none" lIns="0" tIns="0" rIns="0" bIns="0" rtlCol="0" anchor="t"/>
          <a:lstStyle/>
          <a:p>
            <a:pPr algn="l" indent="0" marL="0">
              <a:lnSpc>
                <a:spcPct val="108000"/>
              </a:lnSpc>
              <a:buNone/>
            </a:pPr>
            <a:r>
              <a:rPr lang="en-US" sz="5150" dirty="0">
                <a:solidFill>
                  <a:srgbClr val="FFFFFF"/>
                </a:solidFill>
                <a:latin typeface="Marcellus" pitchFamily="34" charset="0"/>
                <a:ea typeface="Marcellus" pitchFamily="34" charset="-122"/>
                <a:cs typeface="Marcellus" pitchFamily="34" charset="-120"/>
              </a:rPr>
              <a:t>2:00</a:t>
            </a:r>
            <a:endParaRPr lang="en-US" sz="5150" dirty="0"/>
          </a:p>
        </p:txBody>
      </p:sp>
      <p:sp>
        <p:nvSpPr>
          <p:cNvPr id="7" name="Text 5"/>
          <p:cNvSpPr/>
          <p:nvPr/>
        </p:nvSpPr>
        <p:spPr>
          <a:xfrm>
            <a:off x="707809" y="3743821"/>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FFFFFF"/>
                </a:solidFill>
                <a:latin typeface="Marcellus" pitchFamily="34" charset="0"/>
                <a:ea typeface="Marcellus" pitchFamily="34" charset="-122"/>
                <a:cs typeface="Marcellus" pitchFamily="34" charset="-120"/>
              </a:rPr>
              <a:t>Heads Together</a:t>
            </a:r>
            <a:endParaRPr lang="en-US" sz="1850" dirty="0"/>
          </a:p>
        </p:txBody>
      </p:sp>
      <p:sp>
        <p:nvSpPr>
          <p:cNvPr id="8" name="Text 6"/>
          <p:cNvSpPr/>
          <p:nvPr/>
        </p:nvSpPr>
        <p:spPr>
          <a:xfrm>
            <a:off x="707809" y="4218087"/>
            <a:ext cx="514009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FFFFFF"/>
                </a:solidFill>
                <a:latin typeface="Montserrat" pitchFamily="34" charset="0"/>
                <a:ea typeface="Montserrat" pitchFamily="34" charset="-122"/>
                <a:cs typeface="Montserrat" pitchFamily="34" charset="-120"/>
              </a:rPr>
              <a:t>Your timer starts now. Discuss with your team and agree on one method.</a:t>
            </a:r>
            <a:endParaRPr lang="en-US" sz="1300" dirty="0"/>
          </a:p>
        </p:txBody>
      </p:sp>
      <p:sp>
        <p:nvSpPr>
          <p:cNvPr id="9" name="Text 7"/>
          <p:cNvSpPr/>
          <p:nvPr/>
        </p:nvSpPr>
        <p:spPr>
          <a:xfrm>
            <a:off x="6303904" y="2725440"/>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The Goal</a:t>
            </a:r>
            <a:endParaRPr lang="en-US" sz="1850" dirty="0"/>
          </a:p>
        </p:txBody>
      </p:sp>
      <p:sp>
        <p:nvSpPr>
          <p:cNvPr id="10" name="Text 8"/>
          <p:cNvSpPr/>
          <p:nvPr/>
        </p:nvSpPr>
        <p:spPr>
          <a:xfrm>
            <a:off x="6303904" y="3199705"/>
            <a:ext cx="523256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Find the exact thickness of one single sheet of printer paper. A ruler and a stack of paper are available.</a:t>
            </a:r>
            <a:endParaRPr lang="en-US" sz="1300" dirty="0"/>
          </a:p>
        </p:txBody>
      </p:sp>
      <p:sp>
        <p:nvSpPr>
          <p:cNvPr id="11" name="Text 9"/>
          <p:cNvSpPr/>
          <p:nvPr/>
        </p:nvSpPr>
        <p:spPr>
          <a:xfrm>
            <a:off x="6303904" y="3795018"/>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Discuss</a:t>
            </a:r>
            <a:endParaRPr lang="en-US" sz="1850" dirty="0"/>
          </a:p>
        </p:txBody>
      </p:sp>
      <p:sp>
        <p:nvSpPr>
          <p:cNvPr id="12" name="Text 10"/>
          <p:cNvSpPr/>
          <p:nvPr/>
        </p:nvSpPr>
        <p:spPr>
          <a:xfrm>
            <a:off x="6303904" y="4269284"/>
            <a:ext cx="5232567" cy="975717"/>
          </a:xfrm>
          <a:prstGeom prst="rect">
            <a:avLst/>
          </a:prstGeom>
          <a:noFill/>
          <a:ln/>
        </p:spPr>
        <p:txBody>
          <a:bodyPr wrap="square" lIns="0" tIns="0" rIns="0" bIns="0" rtlCol="0" anchor="t">
            <a:normAutofit/>
          </a:bodyPr>
          <a:lstStyle/>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your exact method?</a:t>
            </a:r>
            <a:endParaRPr lang="en-US" sz="1300" dirty="0"/>
          </a:p>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is the exact calculation you will perform at the end?</a:t>
            </a:r>
            <a:endParaRPr lang="en-US" sz="1300" dirty="0"/>
          </a:p>
          <a:p>
            <a:pPr algn="l" marL="342900" indent="-342900">
              <a:lnSpc>
                <a:spcPct val="108000"/>
              </a:lnSpc>
              <a:buSzPct val="100000"/>
              <a:buChar char="•"/>
            </a:pPr>
            <a:r>
              <a:rPr lang="en-US" sz="1300" dirty="0">
                <a:solidFill>
                  <a:srgbClr val="67534F"/>
                </a:solidFill>
                <a:latin typeface="Montserrat" pitchFamily="34" charset="0"/>
                <a:ea typeface="Montserrat" pitchFamily="34" charset="-122"/>
                <a:cs typeface="Montserrat" pitchFamily="34" charset="-120"/>
              </a:rPr>
              <a:t>What quantity do you need to measure, and what do you divide by?</a:t>
            </a:r>
            <a:endParaRPr lang="en-US" sz="1300" dirty="0"/>
          </a:p>
        </p:txBody>
      </p:sp>
      <p:sp>
        <p:nvSpPr>
          <p:cNvPr id="13" name="Text 11"/>
          <p:cNvSpPr/>
          <p:nvPr/>
        </p:nvSpPr>
        <p:spPr>
          <a:xfrm>
            <a:off x="51989" y="5488880"/>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1"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661574" y="765373"/>
            <a:ext cx="6870230" cy="618133"/>
          </a:xfrm>
          <a:prstGeom prst="rect">
            <a:avLst/>
          </a:prstGeom>
          <a:noFill/>
          <a:ln/>
        </p:spPr>
        <p:txBody>
          <a:bodyPr wrap="none" lIns="0" tIns="0" rIns="0" bIns="0" rtlCol="0" anchor="t"/>
          <a:lstStyle/>
          <a:p>
            <a:pPr algn="l" indent="0" marL="0">
              <a:lnSpc>
                <a:spcPct val="108000"/>
              </a:lnSpc>
              <a:buNone/>
            </a:pPr>
            <a:r>
              <a:rPr lang="en-US" sz="3700" dirty="0">
                <a:solidFill>
                  <a:srgbClr val="532418"/>
                </a:solidFill>
                <a:latin typeface="Marcellus" pitchFamily="34" charset="0"/>
                <a:ea typeface="Marcellus" pitchFamily="34" charset="-122"/>
                <a:cs typeface="Marcellus" pitchFamily="34" charset="-120"/>
              </a:rPr>
              <a:t>Answer A: The Stack Method</a:t>
            </a:r>
            <a:endParaRPr lang="en-US" sz="3700" dirty="0"/>
          </a:p>
        </p:txBody>
      </p:sp>
      <p:sp>
        <p:nvSpPr>
          <p:cNvPr id="3" name="Shape 1"/>
          <p:cNvSpPr/>
          <p:nvPr/>
        </p:nvSpPr>
        <p:spPr>
          <a:xfrm>
            <a:off x="661574" y="1714202"/>
            <a:ext cx="1456396" cy="271264"/>
          </a:xfrm>
          <a:prstGeom prst="roundRect">
            <a:avLst>
              <a:gd name="adj" fmla="val 20486"/>
            </a:avLst>
          </a:prstGeom>
          <a:solidFill>
            <a:srgbClr val="FFE0CC"/>
          </a:solidFill>
          <a:ln/>
        </p:spPr>
      </p:sp>
      <p:sp>
        <p:nvSpPr>
          <p:cNvPr id="4" name="Text 2"/>
          <p:cNvSpPr/>
          <p:nvPr/>
        </p:nvSpPr>
        <p:spPr>
          <a:xfrm>
            <a:off x="760790" y="1763812"/>
            <a:ext cx="1867548" cy="172045"/>
          </a:xfrm>
          <a:prstGeom prst="rect">
            <a:avLst/>
          </a:prstGeom>
          <a:noFill/>
          <a:ln/>
        </p:spPr>
        <p:txBody>
          <a:bodyPr wrap="none" lIns="0" tIns="0" rIns="0" bIns="0" rtlCol="0" anchor="t"/>
          <a:lstStyle/>
          <a:p>
            <a:pPr algn="l" indent="0" marL="0">
              <a:lnSpc>
                <a:spcPct val="108000"/>
              </a:lnSpc>
              <a:buNone/>
            </a:pPr>
            <a:r>
              <a:rPr lang="en-US" sz="1000" dirty="0">
                <a:solidFill>
                  <a:srgbClr val="67534F"/>
                </a:solidFill>
                <a:latin typeface="Montserrat" pitchFamily="34" charset="0"/>
                <a:ea typeface="Montserrat" pitchFamily="34" charset="-122"/>
                <a:cs typeface="Montserrat" pitchFamily="34" charset="-120"/>
              </a:rPr>
              <a:t>ROUND 1 ANSWER</a:t>
            </a:r>
            <a:endParaRPr lang="en-US" sz="1000" dirty="0"/>
          </a:p>
        </p:txBody>
      </p:sp>
      <p:sp>
        <p:nvSpPr>
          <p:cNvPr id="5" name="Text 3"/>
          <p:cNvSpPr/>
          <p:nvPr/>
        </p:nvSpPr>
        <p:spPr>
          <a:xfrm>
            <a:off x="661574" y="2336800"/>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Method</a:t>
            </a:r>
            <a:endParaRPr lang="en-US" sz="1850" dirty="0"/>
          </a:p>
        </p:txBody>
      </p:sp>
      <p:sp>
        <p:nvSpPr>
          <p:cNvPr id="6" name="Text 4"/>
          <p:cNvSpPr/>
          <p:nvPr/>
        </p:nvSpPr>
        <p:spPr>
          <a:xfrm>
            <a:off x="661574" y="2811066"/>
            <a:ext cx="5232567" cy="645021"/>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Take a stack of 500 sheets of printer paper. Place a ruler vertically alongside the stack and measure the total height of the entire stack in millimetres.</a:t>
            </a:r>
            <a:endParaRPr lang="en-US" sz="1300" dirty="0"/>
          </a:p>
        </p:txBody>
      </p:sp>
      <p:sp>
        <p:nvSpPr>
          <p:cNvPr id="7" name="Text 5"/>
          <p:cNvSpPr/>
          <p:nvPr/>
        </p:nvSpPr>
        <p:spPr>
          <a:xfrm>
            <a:off x="661574" y="3621385"/>
            <a:ext cx="2987005" cy="308967"/>
          </a:xfrm>
          <a:prstGeom prst="rect">
            <a:avLst/>
          </a:prstGeom>
          <a:noFill/>
          <a:ln/>
        </p:spPr>
        <p:txBody>
          <a:bodyPr wrap="none" lIns="0" tIns="0" rIns="0" bIns="0" rtlCol="0" anchor="t"/>
          <a:lstStyle/>
          <a:p>
            <a:pPr algn="l" indent="0" marL="0">
              <a:lnSpc>
                <a:spcPct val="108000"/>
              </a:lnSpc>
              <a:buNone/>
            </a:pPr>
            <a:r>
              <a:rPr lang="en-US" sz="1850" dirty="0">
                <a:solidFill>
                  <a:srgbClr val="532418"/>
                </a:solidFill>
                <a:latin typeface="Marcellus" pitchFamily="34" charset="0"/>
                <a:ea typeface="Marcellus" pitchFamily="34" charset="-122"/>
                <a:cs typeface="Marcellus" pitchFamily="34" charset="-120"/>
              </a:rPr>
              <a:t>Calculation</a:t>
            </a:r>
            <a:endParaRPr lang="en-US" sz="1850" dirty="0"/>
          </a:p>
        </p:txBody>
      </p:sp>
      <p:sp>
        <p:nvSpPr>
          <p:cNvPr id="8" name="Shape 6"/>
          <p:cNvSpPr/>
          <p:nvPr/>
        </p:nvSpPr>
        <p:spPr>
          <a:xfrm>
            <a:off x="661574" y="4116387"/>
            <a:ext cx="5232567" cy="810220"/>
          </a:xfrm>
          <a:prstGeom prst="roundRect">
            <a:avLst>
              <a:gd name="adj" fmla="val 8574"/>
            </a:avLst>
          </a:prstGeom>
          <a:solidFill>
            <a:srgbClr val="B6FCB8"/>
          </a:solidFill>
          <a:ln/>
        </p:spPr>
      </p:sp>
      <p:pic>
        <p:nvPicPr>
          <p:cNvPr id="9" name="Image 0" descr="preencoded.png">    </p:cNvPr>
          <p:cNvPicPr>
            <a:picLocks noChangeAspect="1"/>
          </p:cNvPicPr>
          <p:nvPr/>
        </p:nvPicPr>
        <p:blipFill>
          <a:blip r:embed="rId1"/>
          <a:stretch>
            <a:fillRect/>
          </a:stretch>
        </p:blipFill>
        <p:spPr>
          <a:xfrm>
            <a:off x="826868" y="4337050"/>
            <a:ext cx="206667" cy="165298"/>
          </a:xfrm>
          <a:prstGeom prst="rect">
            <a:avLst/>
          </a:prstGeom>
        </p:spPr>
      </p:pic>
      <p:sp>
        <p:nvSpPr>
          <p:cNvPr id="10" name="Text 7"/>
          <p:cNvSpPr/>
          <p:nvPr/>
        </p:nvSpPr>
        <p:spPr>
          <a:xfrm>
            <a:off x="1198830" y="4306491"/>
            <a:ext cx="4530016"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000000"/>
                </a:solidFill>
                <a:latin typeface="Montserrat" pitchFamily="34" charset="0"/>
                <a:ea typeface="Montserrat" pitchFamily="34" charset="-122"/>
                <a:cs typeface="Montserrat" pitchFamily="34" charset="-120"/>
              </a:rPr>
              <a:t>Thickness of one sheet = Total height of stack (mm) divided by 500</a:t>
            </a:r>
            <a:endParaRPr lang="en-US" sz="1300" dirty="0"/>
          </a:p>
        </p:txBody>
      </p:sp>
      <p:sp>
        <p:nvSpPr>
          <p:cNvPr id="11" name="Text 8"/>
          <p:cNvSpPr/>
          <p:nvPr/>
        </p:nvSpPr>
        <p:spPr>
          <a:xfrm>
            <a:off x="661574" y="5112643"/>
            <a:ext cx="5232567" cy="430014"/>
          </a:xfrm>
          <a:prstGeom prst="rect">
            <a:avLst/>
          </a:prstGeom>
          <a:noFill/>
          <a:ln/>
        </p:spPr>
        <p:txBody>
          <a:bodyPr wrap="square" lIns="0" tIns="0" rIns="0" bIns="0" rtlCol="0" anchor="t">
            <a:normAutofit/>
          </a:bodyPr>
          <a:lstStyle/>
          <a:p>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For example: if 500 sheets measure 50 mm, then one sheet is 50 / 500 = </a:t>
            </a:r>
            <a:pPr algn="l" indent="0" marL="0">
              <a:lnSpc>
                <a:spcPct val="108000"/>
              </a:lnSpc>
              <a:buNone/>
            </a:pPr>
            <a:r>
              <a:rPr lang="en-US" sz="1300" b="1" dirty="0">
                <a:solidFill>
                  <a:srgbClr val="67534F"/>
                </a:solidFill>
                <a:latin typeface="Montserrat" pitchFamily="34" charset="0"/>
                <a:ea typeface="Montserrat" pitchFamily="34" charset="-122"/>
                <a:cs typeface="Montserrat" pitchFamily="34" charset="-120"/>
              </a:rPr>
              <a:t>0.1 mm</a:t>
            </a:r>
            <a:pPr algn="l" indent="0" marL="0">
              <a:lnSpc>
                <a:spcPct val="108000"/>
              </a:lnSpc>
              <a:buNone/>
            </a:pPr>
            <a:r>
              <a:rPr lang="en-US" sz="1300" dirty="0">
                <a:solidFill>
                  <a:srgbClr val="67534F"/>
                </a:solidFill>
                <a:latin typeface="Montserrat" pitchFamily="34" charset="0"/>
                <a:ea typeface="Montserrat" pitchFamily="34" charset="-122"/>
                <a:cs typeface="Montserrat" pitchFamily="34" charset="-120"/>
              </a:rPr>
              <a:t> thick.</a:t>
            </a:r>
            <a:endParaRPr lang="en-US" sz="1300" dirty="0"/>
          </a:p>
        </p:txBody>
      </p:sp>
      <p:pic>
        <p:nvPicPr>
          <p:cNvPr id="12" name="Image 1" descr="preencoded.png">    </p:cNvPr>
          <p:cNvPicPr>
            <a:picLocks noChangeAspect="1"/>
          </p:cNvPicPr>
          <p:nvPr/>
        </p:nvPicPr>
        <p:blipFill>
          <a:blip r:embed="rId2"/>
          <a:stretch>
            <a:fillRect/>
          </a:stretch>
        </p:blipFill>
        <p:spPr>
          <a:xfrm>
            <a:off x="6303904" y="2357537"/>
            <a:ext cx="5232567" cy="2859286"/>
          </a:xfrm>
          <a:prstGeom prst="rect">
            <a:avLst/>
          </a:prstGeom>
        </p:spPr>
      </p:pic>
      <p:sp>
        <p:nvSpPr>
          <p:cNvPr id="13" name="Text 9"/>
          <p:cNvSpPr/>
          <p:nvPr/>
        </p:nvSpPr>
        <p:spPr>
          <a:xfrm>
            <a:off x="6993950" y="3681153"/>
            <a:ext cx="1212398" cy="197214"/>
          </a:xfrm>
          <a:prstGeom prst="rect">
            <a:avLst/>
          </a:prstGeom>
          <a:noFill/>
          <a:ln/>
        </p:spPr>
        <p:txBody>
          <a:bodyPr wrap="none" lIns="0" tIns="0" rIns="0" bIns="0" rtlCol="0" anchor="t"/>
          <a:lstStyle/>
          <a:p>
            <a:pPr algn="ctr" indent="0" marL="0">
              <a:lnSpc>
                <a:spcPct val="108000"/>
              </a:lnSpc>
              <a:buNone/>
            </a:pPr>
            <a:r>
              <a:rPr lang="en-US" sz="1150" dirty="0">
                <a:solidFill>
                  <a:srgbClr val="532418"/>
                </a:solidFill>
                <a:latin typeface="Marcellus" pitchFamily="34" charset="0"/>
                <a:ea typeface="Marcellus" pitchFamily="34" charset="-122"/>
                <a:cs typeface="Marcellus" pitchFamily="34" charset="-120"/>
              </a:rPr>
              <a:t>Measure Stack</a:t>
            </a:r>
            <a:endParaRPr lang="en-US" sz="1150" dirty="0"/>
          </a:p>
        </p:txBody>
      </p:sp>
      <p:sp>
        <p:nvSpPr>
          <p:cNvPr id="14" name="Text 10"/>
          <p:cNvSpPr/>
          <p:nvPr/>
        </p:nvSpPr>
        <p:spPr>
          <a:xfrm>
            <a:off x="10055462" y="3662550"/>
            <a:ext cx="1212398" cy="197214"/>
          </a:xfrm>
          <a:prstGeom prst="rect">
            <a:avLst/>
          </a:prstGeom>
          <a:noFill/>
          <a:ln/>
        </p:spPr>
        <p:txBody>
          <a:bodyPr wrap="none" lIns="0" tIns="0" rIns="0" bIns="0" rtlCol="0" anchor="t"/>
          <a:lstStyle/>
          <a:p>
            <a:pPr algn="ctr" indent="0" marL="0">
              <a:lnSpc>
                <a:spcPct val="108000"/>
              </a:lnSpc>
              <a:buNone/>
            </a:pPr>
            <a:r>
              <a:rPr lang="en-US" sz="1150" dirty="0">
                <a:solidFill>
                  <a:srgbClr val="532418"/>
                </a:solidFill>
                <a:latin typeface="Marcellus" pitchFamily="34" charset="0"/>
                <a:ea typeface="Marcellus" pitchFamily="34" charset="-122"/>
                <a:cs typeface="Marcellus" pitchFamily="34" charset="-120"/>
              </a:rPr>
              <a:t>Record Height</a:t>
            </a:r>
            <a:endParaRPr lang="en-US" sz="1150" dirty="0"/>
          </a:p>
        </p:txBody>
      </p:sp>
      <p:sp>
        <p:nvSpPr>
          <p:cNvPr id="15" name="Text 11"/>
          <p:cNvSpPr/>
          <p:nvPr/>
        </p:nvSpPr>
        <p:spPr>
          <a:xfrm>
            <a:off x="8559896" y="3569899"/>
            <a:ext cx="1212398" cy="394429"/>
          </a:xfrm>
          <a:prstGeom prst="rect">
            <a:avLst/>
          </a:prstGeom>
          <a:noFill/>
          <a:ln/>
        </p:spPr>
        <p:txBody>
          <a:bodyPr wrap="square" lIns="0" tIns="0" rIns="0" bIns="0" rtlCol="0" anchor="t">
            <a:normAutofit/>
          </a:bodyPr>
          <a:lstStyle/>
          <a:p>
            <a:pPr algn="ctr" indent="0" marL="0">
              <a:lnSpc>
                <a:spcPct val="108000"/>
              </a:lnSpc>
              <a:buNone/>
            </a:pPr>
            <a:r>
              <a:rPr lang="en-US" sz="1150" dirty="0">
                <a:solidFill>
                  <a:srgbClr val="532418"/>
                </a:solidFill>
                <a:latin typeface="Marcellus" pitchFamily="34" charset="0"/>
                <a:ea typeface="Marcellus" pitchFamily="34" charset="-122"/>
                <a:cs typeface="Marcellus" pitchFamily="34" charset="-120"/>
              </a:rPr>
              <a:t>Compute Thickness</a:t>
            </a:r>
            <a:endParaRPr lang="en-US" sz="1150" dirty="0"/>
          </a:p>
        </p:txBody>
      </p:sp>
      <p:sp>
        <p:nvSpPr>
          <p:cNvPr id="16" name="Text 12"/>
          <p:cNvSpPr/>
          <p:nvPr/>
        </p:nvSpPr>
        <p:spPr>
          <a:xfrm>
            <a:off x="51989" y="5877520"/>
            <a:ext cx="11478132" cy="215007"/>
          </a:xfrm>
          <a:prstGeom prst="rect">
            <a:avLst/>
          </a:prstGeom>
          <a:noFill/>
          <a:ln/>
        </p:spPr>
        <p:txBody>
          <a:bodyPr wrap="none" lIns="0" tIns="0" rIns="0" bIns="0" rtlCol="0" anchor="t"/>
          <a:lstStyle/>
          <a:p>
            <a:pPr algn="r" indent="0" marL="0">
              <a:lnSpc>
                <a:spcPct val="108000"/>
              </a:lnSpc>
              <a:buNone/>
            </a:pPr>
            <a:r>
              <a:rPr lang="en-US" sz="1300" u="sng" dirty="0">
                <a:solidFill>
                  <a:srgbClr val="FF954F"/>
                </a:solidFill>
                <a:latin typeface="Montserrat" pitchFamily="34" charset="0"/>
                <a:ea typeface="Montserrat" pitchFamily="34" charset="-122"/>
                <a:cs typeface="Montserrat" pitchFamily="34" charset="-120"/>
                <a:hlinkClick r:id="rId3" invalidUrl="" action="" tgtFrame="" tooltip="" history="1" highlightClick="0" endSnd="0">
                  <a:extLst>
                    <a:ext uri="{A12FA001-AC4F-418D-AE19-62706E023703}">
                      <ahyp:hlinkClr xmlns:ahyp="http://schemas.microsoft.com/office/drawing/2018/hyperlinkcolor" val="tx"/>
                    </a:ext>
                  </a:extLst>
                </a:hlinkClick>
              </a:rPr>
              <a:t>thelucidstem.com</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FF954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2026-06-21T19:33:26Z</dcterms:created>
  <dcterms:modified xsi:type="dcterms:W3CDTF">2026-06-21T19:33:26Z</dcterms:modified>
</cp:coreProperties>
</file>