
<file path=[Content_Types].xml><?xml version="1.0" encoding="utf-8"?>
<Types xmlns="http://schemas.openxmlformats.org/package/2006/content-types">
  <Default Extension="fntdata" ContentType="application/x-fontdata"/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true" autoCompressPictures="0" embedTrueTypeFonts="true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1695" cy="6858000"/>
  <p:notesSz cx="6858000" cy="12191695"/>
  <p:embeddedFontLst>
    <p:embeddedFont>
      <p:font typeface="Marcellus"/>
      <p:regular r:id="rId201314"/>
    </p:embeddedFont>
    <p:embeddedFont>
      <p:font typeface="Montserrat Thin"/>
      <p:regular r:id="rId201315"/>
    </p:embeddedFont>
    <p:embeddedFont>
      <p:font typeface="Montserrat"/>
      <p:regular r:id="rId201316"/>
    </p:embeddedFont>
    <p:embeddedFont>
      <p:font typeface="Montserrat SemiBold"/>
      <p:regular r:id="rId201317"/>
    </p:embeddedFont>
    <p:embeddedFont>
      <p:font typeface="Montserrat Bold"/>
      <p:regular r:id="rId201318"/>
    </p:embeddedFont>
    <p:embeddedFont>
      <p:font typeface="Montserrat Black"/>
      <p:regular r:id="rId201319"/>
    </p:embeddedFont>
    <p:embeddedFont>
      <p:font typeface="Montserrat Light"/>
      <p:regular r:id="rId201320"/>
    </p:embeddedFont>
    <p:embeddedFont>
      <p:font typeface="Montserrat ExtraLight"/>
      <p:regular r:id="rId201321"/>
    </p:embeddedFont>
    <p:embeddedFont>
      <p:font typeface="Montserrat Medium"/>
      <p:regular r:id="rId201322"/>
    </p:embeddedFont>
    <p:embeddedFont>
      <p:font typeface="Montserrat ExtraBold"/>
      <p:regular r:id="rId201323"/>
    </p:embeddedFont>
  </p:embeddedFontLst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201314" Target="fonts/201314.fntdata" Type="http://schemas.openxmlformats.org/officeDocument/2006/relationships/font"/><Relationship Id="rId201315" Target="fonts/201315.fntdata" Type="http://schemas.openxmlformats.org/officeDocument/2006/relationships/font"/><Relationship Id="rId201316" Target="fonts/201316.fntdata" Type="http://schemas.openxmlformats.org/officeDocument/2006/relationships/font"/><Relationship Id="rId201317" Target="fonts/201317.fntdata" Type="http://schemas.openxmlformats.org/officeDocument/2006/relationships/font"/><Relationship Id="rId201318" Target="fonts/201318.fntdata" Type="http://schemas.openxmlformats.org/officeDocument/2006/relationships/font"/><Relationship Id="rId201319" Target="fonts/201319.fntdata" Type="http://schemas.openxmlformats.org/officeDocument/2006/relationships/font"/><Relationship Id="rId201320" Target="fonts/201320.fntdata" Type="http://schemas.openxmlformats.org/officeDocument/2006/relationships/font"/><Relationship Id="rId201321" Target="fonts/201321.fntdata" Type="http://schemas.openxmlformats.org/officeDocument/2006/relationships/font"/><Relationship Id="rId201322" Target="fonts/201322.fntdata" Type="http://schemas.openxmlformats.org/officeDocument/2006/relationships/font"/><Relationship Id="rId201323" Target="fonts/201323.fntdata" Type="http://schemas.openxmlformats.org/officeDocument/2006/relationships/font"/><Relationship Id="rId201324" Target="fonts/201324.fntdata" Type="http://schemas.openxmlformats.org/officeDocument/2006/relationships/font"/><Relationship Id="rId201325" Target="fonts/201325.fntdata" Type="http://schemas.openxmlformats.org/officeDocument/2006/relationships/font"/><Relationship Id="rId201326" Target="fonts/201326.fntdata" Type="http://schemas.openxmlformats.org/officeDocument/2006/relationships/font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master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DEC8AB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4">
              <a:alpha val="95000"/>
            </a:srgbClr>
          </a:solidFill>
          <a:ln/>
        </p:spPr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thelucidstem.com" TargetMode="External"/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thelucidstem.com" TargetMode="External"/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hyperlink" Target="http://thelucidstem.com" TargetMode="External"/><Relationship Id="rId1" Type="http://schemas.openxmlformats.org/officeDocument/2006/relationships/image" Target="../media/image-11-1.png"/><Relationship Id="rId2" Type="http://schemas.openxmlformats.org/officeDocument/2006/relationships/image" Target="../media/image-11-2.svg"/><Relationship Id="rId3" Type="http://schemas.openxmlformats.org/officeDocument/2006/relationships/image" Target="../media/image-11-3.png"/><Relationship Id="rId4" Type="http://schemas.openxmlformats.org/officeDocument/2006/relationships/image" Target="../media/image-11-4.svg"/><Relationship Id="rId5" Type="http://schemas.openxmlformats.org/officeDocument/2006/relationships/image" Target="../media/image-11-5.png"/><Relationship Id="rId7" Type="http://schemas.openxmlformats.org/officeDocument/2006/relationships/slideLayout" Target="../slideLayouts/slideLayout2.xml"/><Relationship Id="rId8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hyperlink" Target="http://thelucidstem.com" TargetMode="Externa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://thelucidstem.com" TargetMode="External"/><Relationship Id="rId1" Type="http://schemas.openxmlformats.org/officeDocument/2006/relationships/image" Target="../media/image-3-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hyperlink" Target="http://thelucidstem.com" TargetMode="External"/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5" Type="http://schemas.openxmlformats.org/officeDocument/2006/relationships/slideLayout" Target="../slideLayouts/slideLayout2.xml"/><Relationship Id="rId6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hyperlink" Target="http://thelucidstem.com" TargetMode="External"/><Relationship Id="rId1" Type="http://schemas.openxmlformats.org/officeDocument/2006/relationships/image" Target="../media/image-5-1.png"/><Relationship Id="rId2" Type="http://schemas.openxmlformats.org/officeDocument/2006/relationships/image" Target="../media/image-5-2.svg"/><Relationship Id="rId3" Type="http://schemas.openxmlformats.org/officeDocument/2006/relationships/image" Target="../media/image-5-3.png"/><Relationship Id="rId4" Type="http://schemas.openxmlformats.org/officeDocument/2006/relationships/image" Target="../media/image-5-4.svg"/><Relationship Id="rId5" Type="http://schemas.openxmlformats.org/officeDocument/2006/relationships/image" Target="../media/image-5-5.png"/><Relationship Id="rId6" Type="http://schemas.openxmlformats.org/officeDocument/2006/relationships/image" Target="../media/image-5-6.svg"/><Relationship Id="rId7" Type="http://schemas.openxmlformats.org/officeDocument/2006/relationships/image" Target="../media/image-5-7.png"/><Relationship Id="rId8" Type="http://schemas.openxmlformats.org/officeDocument/2006/relationships/image" Target="../media/image-5-8.svg"/><Relationship Id="rId10" Type="http://schemas.openxmlformats.org/officeDocument/2006/relationships/slideLayout" Target="../slideLayouts/slideLayout2.xml"/><Relationship Id="rId11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thelucidstem.com" TargetMode="External"/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thelucidstem.com" TargetMode="External"/><Relationship Id="rId1" Type="http://schemas.openxmlformats.org/officeDocument/2006/relationships/image" Target="../media/image-7-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thelucidstem.com" TargetMode="External"/><Relationship Id="rId1" Type="http://schemas.openxmlformats.org/officeDocument/2006/relationships/image" Target="../media/image-8-1.png"/><Relationship Id="rId2" Type="http://schemas.openxmlformats.org/officeDocument/2006/relationships/image" Target="../media/image-8-2.png"/><Relationship Id="rId4" Type="http://schemas.openxmlformats.org/officeDocument/2006/relationships/slideLayout" Target="../slideLayouts/slideLayout2.xml"/><Relationship Id="rId5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thelucidstem.com" TargetMode="External"/><Relationship Id="rId1" Type="http://schemas.openxmlformats.org/officeDocument/2006/relationships/image" Target="../media/image-9-1.png"/><Relationship Id="rId3" Type="http://schemas.openxmlformats.org/officeDocument/2006/relationships/slideLayout" Target="../slideLayouts/slideLayout2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1974751"/>
            <a:ext cx="5364524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3 and 4 Paradox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5233360" y="2840930"/>
            <a:ext cx="6296860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Look at these two forces acting on a single object. A force of </a:t>
            </a:r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 N</a:t>
            </a:r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pulls due East. A force of </a:t>
            </a:r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4 N</a:t>
            </a:r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pulls due North. What is the single combined force acting on this object?</a:t>
            </a:r>
            <a:endParaRPr lang="en-US" sz="1300" dirty="0"/>
          </a:p>
        </p:txBody>
      </p:sp>
      <p:sp>
        <p:nvSpPr>
          <p:cNvPr id="5" name="Shape 2"/>
          <p:cNvSpPr/>
          <p:nvPr/>
        </p:nvSpPr>
        <p:spPr>
          <a:xfrm>
            <a:off x="5233360" y="3671987"/>
            <a:ext cx="6296860" cy="810220"/>
          </a:xfrm>
          <a:prstGeom prst="roundRect">
            <a:avLst>
              <a:gd name="adj" fmla="val 8574"/>
            </a:avLst>
          </a:prstGeom>
          <a:solidFill>
            <a:srgbClr val="FCF2B5"/>
          </a:solidFill>
          <a:ln/>
        </p:spPr>
      </p:sp>
      <p:pic>
        <p:nvPicPr>
          <p:cNvPr id="6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8655" y="3886299"/>
            <a:ext cx="206667" cy="16529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5770617" y="3862090"/>
            <a:ext cx="5594309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Did you guess </a:t>
            </a:r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7 N?</a:t>
            </a:r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The actual answer is </a:t>
            </a:r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 N.</a:t>
            </a:r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This lesson explains exactly why, and how to calculate it every time.</a:t>
            </a:r>
            <a:endParaRPr lang="en-US" sz="1300" dirty="0"/>
          </a:p>
        </p:txBody>
      </p:sp>
      <p:sp>
        <p:nvSpPr>
          <p:cNvPr id="8" name="Text 4"/>
          <p:cNvSpPr/>
          <p:nvPr/>
        </p:nvSpPr>
        <p:spPr>
          <a:xfrm>
            <a:off x="4623776" y="4668242"/>
            <a:ext cx="6906444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3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1334492"/>
            <a:ext cx="2211729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ROUND 2: COACH'S KEY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61574" y="1622227"/>
            <a:ext cx="6261142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Did Your Pair Get It Right?</a:t>
            </a:r>
            <a:endParaRPr lang="en-US" sz="3700" dirty="0"/>
          </a:p>
        </p:txBody>
      </p:sp>
      <p:sp>
        <p:nvSpPr>
          <p:cNvPr id="4" name="Shape 2"/>
          <p:cNvSpPr/>
          <p:nvPr/>
        </p:nvSpPr>
        <p:spPr>
          <a:xfrm>
            <a:off x="542515" y="2488406"/>
            <a:ext cx="5470686" cy="2683570"/>
          </a:xfrm>
          <a:prstGeom prst="roundRect">
            <a:avLst>
              <a:gd name="adj" fmla="val 4437"/>
            </a:avLst>
          </a:prstGeom>
          <a:solidFill>
            <a:srgbClr val="461C11">
              <a:alpha val="9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707809" y="2653705"/>
            <a:ext cx="298700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Step-by-Step Working</a:t>
            </a:r>
            <a:endParaRPr lang="en-US" sz="1850" dirty="0"/>
          </a:p>
        </p:txBody>
      </p:sp>
      <p:sp>
        <p:nvSpPr>
          <p:cNvPr id="6" name="Text 4"/>
          <p:cNvSpPr/>
          <p:nvPr/>
        </p:nvSpPr>
        <p:spPr>
          <a:xfrm>
            <a:off x="707809" y="3127970"/>
            <a:ext cx="574968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Magnitude: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707809" y="3552230"/>
            <a:ext cx="5749682" cy="3250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endParaRPr lang="en-US" sz="14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7809" y="3552230"/>
            <a:ext cx="5140097" cy="325041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07809" y="4086523"/>
            <a:ext cx="574968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Direction: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707809" y="4510782"/>
            <a:ext cx="5140097" cy="4519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endParaRPr lang="en-US" sz="1450" dirty="0"/>
          </a:p>
        </p:txBody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809" y="4510782"/>
            <a:ext cx="5140097" cy="451941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303904" y="2653705"/>
            <a:ext cx="298700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Final Answer</a:t>
            </a:r>
            <a:endParaRPr lang="en-US" sz="1850" dirty="0"/>
          </a:p>
        </p:txBody>
      </p:sp>
      <p:sp>
        <p:nvSpPr>
          <p:cNvPr id="13" name="Text 9"/>
          <p:cNvSpPr/>
          <p:nvPr/>
        </p:nvSpPr>
        <p:spPr>
          <a:xfrm>
            <a:off x="6303904" y="3127970"/>
            <a:ext cx="584215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resultant force is: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6303904" y="3508276"/>
            <a:ext cx="5842152" cy="8530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51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13 N at 67°</a:t>
            </a:r>
            <a:endParaRPr lang="en-US" sz="5150" dirty="0"/>
          </a:p>
        </p:txBody>
      </p:sp>
      <p:sp>
        <p:nvSpPr>
          <p:cNvPr id="15" name="Text 11"/>
          <p:cNvSpPr/>
          <p:nvPr/>
        </p:nvSpPr>
        <p:spPr>
          <a:xfrm>
            <a:off x="6303904" y="4526657"/>
            <a:ext cx="5232567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triple 5, 12, 13 is a classic Pythagorean triple. Recognising these can save valuable time in examinations.</a:t>
            </a:r>
            <a:endParaRPr lang="en-US" sz="1300" dirty="0"/>
          </a:p>
        </p:txBody>
      </p:sp>
      <p:sp>
        <p:nvSpPr>
          <p:cNvPr id="16" name="Text 12"/>
          <p:cNvSpPr/>
          <p:nvPr/>
        </p:nvSpPr>
        <p:spPr>
          <a:xfrm>
            <a:off x="51989" y="5358011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3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1017885"/>
            <a:ext cx="5364524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Prove It.</a:t>
            </a:r>
            <a:endParaRPr lang="en-US" sz="3700" dirty="0"/>
          </a:p>
        </p:txBody>
      </p:sp>
      <p:sp>
        <p:nvSpPr>
          <p:cNvPr id="3" name="Text 1"/>
          <p:cNvSpPr/>
          <p:nvPr/>
        </p:nvSpPr>
        <p:spPr>
          <a:xfrm>
            <a:off x="661574" y="1966714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Silence in the room.</a:t>
            </a:r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Complete both questions independently before you leave. Show all working.</a:t>
            </a:r>
            <a:endParaRPr lang="en-US" sz="1300" dirty="0"/>
          </a:p>
        </p:txBody>
      </p:sp>
      <p:pic>
        <p:nvPicPr>
          <p:cNvPr id="4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661574" y="2367756"/>
            <a:ext cx="5351626" cy="2290068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3213317" y="2464098"/>
            <a:ext cx="248041" cy="3224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9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1</a:t>
            </a:r>
            <a:endParaRPr lang="en-US" sz="1950" dirty="0"/>
          </a:p>
        </p:txBody>
      </p:sp>
      <p:sp>
        <p:nvSpPr>
          <p:cNvPr id="6" name="Text 3"/>
          <p:cNvSpPr/>
          <p:nvPr/>
        </p:nvSpPr>
        <p:spPr>
          <a:xfrm>
            <a:off x="845918" y="3048198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Exit Question 1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845918" y="3456384"/>
            <a:ext cx="4982939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Two perpendicular forces of </a:t>
            </a:r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8 N</a:t>
            </a:r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and </a:t>
            </a:r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15 N</a:t>
            </a:r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act on an object.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845918" y="3770610"/>
            <a:ext cx="4982939" cy="70286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08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Calculate the exact resultant magnitude.</a:t>
            </a:r>
            <a:endParaRPr lang="en-US" sz="1300" dirty="0"/>
          </a:p>
          <a:p>
            <a:pPr algn="l" marL="342900" indent="-342900">
              <a:lnSpc>
                <a:spcPct val="108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Calculate the resultant direction as an angle from the 8 N force.</a:t>
            </a:r>
            <a:endParaRPr lang="en-US" sz="130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178495" y="2367756"/>
            <a:ext cx="5351626" cy="2290068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8730238" y="2464098"/>
            <a:ext cx="248041" cy="322461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9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2</a:t>
            </a:r>
            <a:endParaRPr lang="en-US" sz="1950" dirty="0"/>
          </a:p>
        </p:txBody>
      </p:sp>
      <p:sp>
        <p:nvSpPr>
          <p:cNvPr id="11" name="Text 7"/>
          <p:cNvSpPr/>
          <p:nvPr/>
        </p:nvSpPr>
        <p:spPr>
          <a:xfrm>
            <a:off x="6362838" y="3048198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Exit Question 2</a:t>
            </a:r>
            <a:endParaRPr lang="en-US" sz="1850" dirty="0"/>
          </a:p>
        </p:txBody>
      </p:sp>
      <p:sp>
        <p:nvSpPr>
          <p:cNvPr id="12" name="Text 8"/>
          <p:cNvSpPr/>
          <p:nvPr/>
        </p:nvSpPr>
        <p:spPr>
          <a:xfrm>
            <a:off x="6362838" y="3456384"/>
            <a:ext cx="4982939" cy="64502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In one precise sentence, explain why a 3 N force and a 4 N force acting at right angles </a:t>
            </a:r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do not</a:t>
            </a:r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combine to produce a resultant of 7 N.</a:t>
            </a:r>
            <a:endParaRPr lang="en-US" sz="1300" dirty="0"/>
          </a:p>
        </p:txBody>
      </p:sp>
      <p:sp>
        <p:nvSpPr>
          <p:cNvPr id="13" name="Shape 9"/>
          <p:cNvSpPr/>
          <p:nvPr/>
        </p:nvSpPr>
        <p:spPr>
          <a:xfrm>
            <a:off x="661574" y="4843859"/>
            <a:ext cx="10868547" cy="595213"/>
          </a:xfrm>
          <a:prstGeom prst="roundRect">
            <a:avLst>
              <a:gd name="adj" fmla="val 11670"/>
            </a:avLst>
          </a:prstGeom>
          <a:solidFill>
            <a:srgbClr val="FFD1B3"/>
          </a:solidFill>
          <a:ln/>
        </p:spPr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868" y="5058172"/>
            <a:ext cx="206667" cy="165298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1198830" y="5033963"/>
            <a:ext cx="1077558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Hint for Q1: 8, 15, 17 is a Pythagorean triple.</a:t>
            </a:r>
            <a:endParaRPr lang="en-US" sz="1300" dirty="0"/>
          </a:p>
        </p:txBody>
      </p:sp>
      <p:sp>
        <p:nvSpPr>
          <p:cNvPr id="16" name="Text 11"/>
          <p:cNvSpPr/>
          <p:nvPr/>
        </p:nvSpPr>
        <p:spPr>
          <a:xfrm>
            <a:off x="51989" y="5625108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6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971451"/>
            <a:ext cx="3110728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IGCSE Extended Physics</a:t>
            </a:r>
            <a:endParaRPr lang="en-US" sz="1850" dirty="0"/>
          </a:p>
        </p:txBody>
      </p:sp>
      <p:sp>
        <p:nvSpPr>
          <p:cNvPr id="3" name="Text 1"/>
          <p:cNvSpPr/>
          <p:nvPr/>
        </p:nvSpPr>
        <p:spPr>
          <a:xfrm>
            <a:off x="661574" y="1346498"/>
            <a:ext cx="10444497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Topic: Resultant of Two Perpendicular Vectors</a:t>
            </a:r>
            <a:endParaRPr lang="en-US" sz="3700" dirty="0"/>
          </a:p>
        </p:txBody>
      </p:sp>
      <p:sp>
        <p:nvSpPr>
          <p:cNvPr id="4" name="Text 2"/>
          <p:cNvSpPr/>
          <p:nvPr/>
        </p:nvSpPr>
        <p:spPr>
          <a:xfrm>
            <a:off x="661574" y="2212677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By the end of this lesson, you will be able to:</a:t>
            </a:r>
            <a:endParaRPr lang="en-US" sz="1300" dirty="0"/>
          </a:p>
        </p:txBody>
      </p:sp>
      <p:sp>
        <p:nvSpPr>
          <p:cNvPr id="5" name="Text 3"/>
          <p:cNvSpPr/>
          <p:nvPr/>
        </p:nvSpPr>
        <p:spPr>
          <a:xfrm>
            <a:off x="661574" y="2613720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01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61574" y="2883991"/>
            <a:ext cx="5351626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7" name="Text 5"/>
          <p:cNvSpPr/>
          <p:nvPr/>
        </p:nvSpPr>
        <p:spPr>
          <a:xfrm>
            <a:off x="661574" y="3004741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Combine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661574" y="3412927"/>
            <a:ext cx="5351626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Add two perpendicular vectors to find their resultant using correct method.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6178495" y="2613720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02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178495" y="2883991"/>
            <a:ext cx="5351626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1" name="Text 9"/>
          <p:cNvSpPr/>
          <p:nvPr/>
        </p:nvSpPr>
        <p:spPr>
          <a:xfrm>
            <a:off x="6178495" y="3004741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Draw</a:t>
            </a:r>
            <a:endParaRPr lang="en-US" sz="1850" dirty="0"/>
          </a:p>
        </p:txBody>
      </p:sp>
      <p:sp>
        <p:nvSpPr>
          <p:cNvPr id="12" name="Text 10"/>
          <p:cNvSpPr/>
          <p:nvPr/>
        </p:nvSpPr>
        <p:spPr>
          <a:xfrm>
            <a:off x="6178495" y="3412927"/>
            <a:ext cx="5351626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Construct a resultant by scale drawing, joining vectors tip to tail.</a:t>
            </a:r>
            <a:endParaRPr lang="en-US" sz="1300" dirty="0"/>
          </a:p>
        </p:txBody>
      </p:sp>
      <p:sp>
        <p:nvSpPr>
          <p:cNvPr id="13" name="Text 11"/>
          <p:cNvSpPr/>
          <p:nvPr/>
        </p:nvSpPr>
        <p:spPr>
          <a:xfrm>
            <a:off x="661574" y="4132263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03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61574" y="4402534"/>
            <a:ext cx="5351626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5" name="Text 13"/>
          <p:cNvSpPr/>
          <p:nvPr/>
        </p:nvSpPr>
        <p:spPr>
          <a:xfrm>
            <a:off x="661574" y="4523284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Calculate</a:t>
            </a:r>
            <a:endParaRPr lang="en-US" sz="1850" dirty="0"/>
          </a:p>
        </p:txBody>
      </p:sp>
      <p:sp>
        <p:nvSpPr>
          <p:cNvPr id="16" name="Text 14"/>
          <p:cNvSpPr/>
          <p:nvPr/>
        </p:nvSpPr>
        <p:spPr>
          <a:xfrm>
            <a:off x="661574" y="4931470"/>
            <a:ext cx="5351626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Find magnitude using Pythagoras and direction using the tangent ratio.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178495" y="4132263"/>
            <a:ext cx="33068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arcellus Light" pitchFamily="34" charset="0"/>
                <a:ea typeface="Marcellus Light" pitchFamily="34" charset="-122"/>
                <a:cs typeface="Marcellus Light" pitchFamily="34" charset="-120"/>
              </a:rPr>
              <a:t>04</a:t>
            </a:r>
            <a:endParaRPr lang="en-US" sz="1300" dirty="0"/>
          </a:p>
        </p:txBody>
      </p:sp>
      <p:sp>
        <p:nvSpPr>
          <p:cNvPr id="18" name="Shape 16"/>
          <p:cNvSpPr/>
          <p:nvPr/>
        </p:nvSpPr>
        <p:spPr>
          <a:xfrm>
            <a:off x="6178495" y="4402534"/>
            <a:ext cx="5351626" cy="19050"/>
          </a:xfrm>
          <a:prstGeom prst="rect">
            <a:avLst/>
          </a:prstGeom>
          <a:solidFill>
            <a:srgbClr val="FF954F"/>
          </a:solidFill>
          <a:ln/>
        </p:spPr>
      </p:sp>
      <p:sp>
        <p:nvSpPr>
          <p:cNvPr id="19" name="Text 17"/>
          <p:cNvSpPr/>
          <p:nvPr/>
        </p:nvSpPr>
        <p:spPr>
          <a:xfrm>
            <a:off x="6178495" y="4523284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State</a:t>
            </a:r>
            <a:endParaRPr lang="en-US" sz="1850" dirty="0"/>
          </a:p>
        </p:txBody>
      </p:sp>
      <p:sp>
        <p:nvSpPr>
          <p:cNvPr id="20" name="Text 18"/>
          <p:cNvSpPr/>
          <p:nvPr/>
        </p:nvSpPr>
        <p:spPr>
          <a:xfrm>
            <a:off x="6178495" y="4931470"/>
            <a:ext cx="5351626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Express a resultant correctly with both a magnitude and a direction.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1989" y="5671542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1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91215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61475" y="2164854"/>
            <a:ext cx="5364524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Vector Triangle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661475" y="3031034"/>
            <a:ext cx="6296860" cy="1261070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To combine two perpendicular vectors, we draw them </a:t>
            </a:r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tip to tail.</a:t>
            </a:r>
            <a:pPr algn="l" indent="0" marL="0">
              <a:lnSpc>
                <a:spcPct val="108000"/>
              </a:lnSpc>
              <a:spcAft>
                <a:spcPts val="1450"/>
              </a:spcAft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The resultant is the closing line of the right-angled triangle formed.</a:t>
            </a:r>
            <a:endParaRPr lang="en-US" sz="1300" dirty="0"/>
          </a:p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resultant always runs from the </a:t>
            </a:r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tail of the first vector</a:t>
            </a:r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to the </a:t>
            </a:r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tip of the last vector.</a:t>
            </a:r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Crucially, this diagonal line represents the single force that has the same effect as both original forces combined.</a:t>
            </a:r>
            <a:endParaRPr lang="en-US" sz="1300" dirty="0"/>
          </a:p>
        </p:txBody>
      </p:sp>
      <p:sp>
        <p:nvSpPr>
          <p:cNvPr id="5" name="Text 2"/>
          <p:cNvSpPr/>
          <p:nvPr/>
        </p:nvSpPr>
        <p:spPr>
          <a:xfrm>
            <a:off x="51890" y="4478139"/>
            <a:ext cx="6906444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1203424"/>
            <a:ext cx="5777066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Pythagoras and Tangent</a:t>
            </a:r>
            <a:endParaRPr lang="en-US" sz="3700" dirty="0"/>
          </a:p>
        </p:txBody>
      </p:sp>
      <p:sp>
        <p:nvSpPr>
          <p:cNvPr id="4" name="Text 1"/>
          <p:cNvSpPr/>
          <p:nvPr/>
        </p:nvSpPr>
        <p:spPr>
          <a:xfrm>
            <a:off x="5233360" y="2069604"/>
            <a:ext cx="6296860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We can calculate the exact resultant without a scale drawing. Two formulas are required:</a:t>
            </a:r>
            <a:endParaRPr lang="en-US" sz="1300" dirty="0"/>
          </a:p>
        </p:txBody>
      </p:sp>
      <p:sp>
        <p:nvSpPr>
          <p:cNvPr id="5" name="Shape 2"/>
          <p:cNvSpPr/>
          <p:nvPr/>
        </p:nvSpPr>
        <p:spPr>
          <a:xfrm>
            <a:off x="5114301" y="2685653"/>
            <a:ext cx="3184842" cy="2567880"/>
          </a:xfrm>
          <a:prstGeom prst="roundRect">
            <a:avLst>
              <a:gd name="adj" fmla="val 4637"/>
            </a:avLst>
          </a:prstGeom>
          <a:solidFill>
            <a:srgbClr val="461C11">
              <a:alpha val="9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5279595" y="2850952"/>
            <a:ext cx="298700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Magnitude</a:t>
            </a:r>
            <a:endParaRPr lang="en-US" sz="1850" dirty="0"/>
          </a:p>
        </p:txBody>
      </p:sp>
      <p:sp>
        <p:nvSpPr>
          <p:cNvPr id="7" name="Text 4"/>
          <p:cNvSpPr/>
          <p:nvPr/>
        </p:nvSpPr>
        <p:spPr>
          <a:xfrm>
            <a:off x="5279595" y="3325217"/>
            <a:ext cx="2854254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Use </a:t>
            </a:r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Pythagoras' theorem</a:t>
            </a:r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to find the size of the resultant:</a:t>
            </a:r>
            <a:endParaRPr lang="en-US" sz="1300" dirty="0"/>
          </a:p>
        </p:txBody>
      </p:sp>
      <p:sp>
        <p:nvSpPr>
          <p:cNvPr id="8" name="Text 5"/>
          <p:cNvSpPr/>
          <p:nvPr/>
        </p:nvSpPr>
        <p:spPr>
          <a:xfrm>
            <a:off x="5279595" y="3964484"/>
            <a:ext cx="3463838" cy="3250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endParaRPr lang="en-US" sz="1450" dirty="0"/>
          </a:p>
        </p:txBody>
      </p:sp>
      <p:pic>
        <p:nvPicPr>
          <p:cNvPr id="9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9595" y="3964484"/>
            <a:ext cx="2854254" cy="325041"/>
          </a:xfrm>
          <a:prstGeom prst="rect">
            <a:avLst/>
          </a:prstGeom>
        </p:spPr>
      </p:pic>
      <p:sp>
        <p:nvSpPr>
          <p:cNvPr id="10" name="Text 6"/>
          <p:cNvSpPr/>
          <p:nvPr/>
        </p:nvSpPr>
        <p:spPr>
          <a:xfrm>
            <a:off x="5279595" y="4498777"/>
            <a:ext cx="3463838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3 N and 4 N: </a:t>
            </a:r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 = 5 N</a:t>
            </a:r>
            <a:endParaRPr lang="en-US" sz="1300" dirty="0"/>
          </a:p>
        </p:txBody>
      </p:sp>
      <p:sp>
        <p:nvSpPr>
          <p:cNvPr id="11" name="Text 7"/>
          <p:cNvSpPr/>
          <p:nvPr/>
        </p:nvSpPr>
        <p:spPr>
          <a:xfrm>
            <a:off x="8589847" y="2850952"/>
            <a:ext cx="298700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Direction</a:t>
            </a:r>
            <a:endParaRPr lang="en-US" sz="1850" dirty="0"/>
          </a:p>
        </p:txBody>
      </p:sp>
      <p:sp>
        <p:nvSpPr>
          <p:cNvPr id="12" name="Text 8"/>
          <p:cNvSpPr/>
          <p:nvPr/>
        </p:nvSpPr>
        <p:spPr>
          <a:xfrm>
            <a:off x="8589847" y="3325217"/>
            <a:ext cx="2946723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Use the </a:t>
            </a:r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tangent ratio</a:t>
            </a:r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to find the angle:</a:t>
            </a:r>
            <a:endParaRPr lang="en-US" sz="1300" dirty="0"/>
          </a:p>
        </p:txBody>
      </p:sp>
      <p:sp>
        <p:nvSpPr>
          <p:cNvPr id="13" name="Text 9"/>
          <p:cNvSpPr/>
          <p:nvPr/>
        </p:nvSpPr>
        <p:spPr>
          <a:xfrm>
            <a:off x="8589847" y="3964484"/>
            <a:ext cx="2946723" cy="50095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endParaRPr lang="en-US" sz="1450" dirty="0"/>
          </a:p>
        </p:txBody>
      </p:sp>
      <p:pic>
        <p:nvPicPr>
          <p:cNvPr id="1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89847" y="3964484"/>
            <a:ext cx="2946723" cy="500955"/>
          </a:xfrm>
          <a:prstGeom prst="rect">
            <a:avLst/>
          </a:prstGeom>
        </p:spPr>
      </p:pic>
      <p:sp>
        <p:nvSpPr>
          <p:cNvPr id="15" name="Text 10"/>
          <p:cNvSpPr/>
          <p:nvPr/>
        </p:nvSpPr>
        <p:spPr>
          <a:xfrm>
            <a:off x="8589847" y="4674691"/>
            <a:ext cx="2946723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 3 N and 4 N: </a:t>
            </a:r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theta = 53 degrees</a:t>
            </a:r>
            <a:endParaRPr lang="en-US" sz="1300" dirty="0"/>
          </a:p>
        </p:txBody>
      </p:sp>
      <p:sp>
        <p:nvSpPr>
          <p:cNvPr id="16" name="Text 11"/>
          <p:cNvSpPr/>
          <p:nvPr/>
        </p:nvSpPr>
        <p:spPr>
          <a:xfrm>
            <a:off x="4623776" y="5439569"/>
            <a:ext cx="6906444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4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574" y="1345704"/>
            <a:ext cx="1623476" cy="271264"/>
          </a:xfrm>
          <a:prstGeom prst="roundRect">
            <a:avLst>
              <a:gd name="adj" fmla="val 20486"/>
            </a:avLst>
          </a:prstGeom>
          <a:solidFill>
            <a:srgbClr val="FFE0CC"/>
          </a:solidFill>
          <a:ln/>
        </p:spPr>
      </p:sp>
      <p:pic>
        <p:nvPicPr>
          <p:cNvPr id="3" name="Image 0" descr="preencoded.png">    </p:cNvPr>
          <p:cNvPicPr>
            <a:picLocks noChangeAspect="1"/>
          </p:cNvPicPr>
          <p:nvPr/>
        </p:nvPicPr>
        <p:blipFill>
          <a:blip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60790" y="1415157"/>
            <a:ext cx="132255" cy="132259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959124" y="1395313"/>
            <a:ext cx="1836295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EXAMINER'S TRAP</a:t>
            </a:r>
            <a:endParaRPr lang="en-US" sz="1000" dirty="0"/>
          </a:p>
        </p:txBody>
      </p:sp>
      <p:sp>
        <p:nvSpPr>
          <p:cNvPr id="5" name="Text 2"/>
          <p:cNvSpPr/>
          <p:nvPr/>
        </p:nvSpPr>
        <p:spPr>
          <a:xfrm>
            <a:off x="661574" y="1683048"/>
            <a:ext cx="5559980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The Magnitude Illusion</a:t>
            </a:r>
            <a:endParaRPr lang="en-US" sz="3700" dirty="0"/>
          </a:p>
        </p:txBody>
      </p:sp>
      <p:sp>
        <p:nvSpPr>
          <p:cNvPr id="6" name="Text 3"/>
          <p:cNvSpPr/>
          <p:nvPr/>
        </p:nvSpPr>
        <p:spPr>
          <a:xfrm>
            <a:off x="661574" y="2549227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Examiner Report Warning:</a:t>
            </a:r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These are the most common fatal errors at Extended level. Avoid every one of them.</a:t>
            </a:r>
            <a:endParaRPr lang="en-US" sz="130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42525" y="2950270"/>
            <a:ext cx="3531702" cy="2160885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03066" y="3134618"/>
            <a:ext cx="3086817" cy="6179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FF95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Trap 1:</a:t>
            </a:r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Adding Magnitudes Directly</a:t>
            </a:r>
            <a:endParaRPr lang="en-US" sz="1850" dirty="0"/>
          </a:p>
        </p:txBody>
      </p:sp>
      <p:sp>
        <p:nvSpPr>
          <p:cNvPr id="9" name="Text 5"/>
          <p:cNvSpPr/>
          <p:nvPr/>
        </p:nvSpPr>
        <p:spPr>
          <a:xfrm>
            <a:off x="903066" y="3851771"/>
            <a:ext cx="3086817" cy="8600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strike="sngStrike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3 + 4 = 7 N</a:t>
            </a:r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Perpendicular vectors cannot be added arithmetically. You must apply Pythagoras' theorem to find the true resultant magnitude.</a:t>
            </a:r>
            <a:endParaRPr lang="en-US" sz="1300" dirty="0"/>
          </a:p>
        </p:txBody>
      </p:sp>
      <p:pic>
        <p:nvPicPr>
          <p:cNvPr id="10" name="Image 2" descr="preencoded.png">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4320472" y="2950270"/>
            <a:ext cx="3531702" cy="2160885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4581014" y="3134618"/>
            <a:ext cx="3086817" cy="6179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FF95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Trap 2:</a:t>
            </a:r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Stating Only the Magnitude</a:t>
            </a:r>
            <a:endParaRPr lang="en-US" sz="1850" dirty="0"/>
          </a:p>
        </p:txBody>
      </p:sp>
      <p:sp>
        <p:nvSpPr>
          <p:cNvPr id="12" name="Text 7"/>
          <p:cNvSpPr/>
          <p:nvPr/>
        </p:nvSpPr>
        <p:spPr>
          <a:xfrm>
            <a:off x="4581014" y="3851771"/>
            <a:ext cx="3086817" cy="860028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 resultant is a </a:t>
            </a:r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vector quantity.</a:t>
            </a:r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Magnitude alone is incomplete. You must always state both the size </a:t>
            </a:r>
            <a:pPr algn="l" indent="0" marL="0">
              <a:lnSpc>
                <a:spcPct val="108000"/>
              </a:lnSpc>
              <a:buNone/>
            </a:pPr>
            <a:r>
              <a:rPr lang="en-US" sz="13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and</a:t>
            </a:r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the direction as an angle.</a:t>
            </a:r>
            <a:endParaRPr lang="en-US" sz="1300" dirty="0"/>
          </a:p>
        </p:txBody>
      </p:sp>
      <p:pic>
        <p:nvPicPr>
          <p:cNvPr id="13" name="Image 3" descr="preencoded.png">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98419" y="2950270"/>
            <a:ext cx="3531702" cy="2160885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8258961" y="3134618"/>
            <a:ext cx="3086817" cy="61793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FF95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Trap 3:</a:t>
            </a:r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 Misidentifying Tangent Sides</a:t>
            </a:r>
            <a:endParaRPr lang="en-US" sz="1850" dirty="0"/>
          </a:p>
        </p:txBody>
      </p:sp>
      <p:sp>
        <p:nvSpPr>
          <p:cNvPr id="15" name="Text 9"/>
          <p:cNvSpPr/>
          <p:nvPr/>
        </p:nvSpPr>
        <p:spPr>
          <a:xfrm>
            <a:off x="8258961" y="3851771"/>
            <a:ext cx="3086817" cy="1075035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Always mark your chosen angle first on the diagram. Then carefully identify which side is opposite and which is adjacent before substituting into tan(theta).</a:t>
            </a:r>
            <a:endParaRPr lang="en-US" sz="1300" dirty="0"/>
          </a:p>
        </p:txBody>
      </p:sp>
      <p:sp>
        <p:nvSpPr>
          <p:cNvPr id="16" name="Text 10"/>
          <p:cNvSpPr/>
          <p:nvPr/>
        </p:nvSpPr>
        <p:spPr>
          <a:xfrm>
            <a:off x="51989" y="5297190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9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4800480" cy="68580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233360" y="786705"/>
            <a:ext cx="6704242" cy="5871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5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Cooperative Task: Rally Coach</a:t>
            </a:r>
            <a:endParaRPr lang="en-US" sz="3550" dirty="0"/>
          </a:p>
        </p:txBody>
      </p:sp>
      <p:sp>
        <p:nvSpPr>
          <p:cNvPr id="4" name="Text 1"/>
          <p:cNvSpPr/>
          <p:nvPr/>
        </p:nvSpPr>
        <p:spPr>
          <a:xfrm>
            <a:off x="5233360" y="1597720"/>
            <a:ext cx="6296860" cy="3982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6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Work in pairs with </a:t>
            </a:r>
            <a:pPr algn="l" indent="0" marL="0">
              <a:lnSpc>
                <a:spcPct val="106000"/>
              </a:lnSpc>
              <a:buNone/>
            </a:pPr>
            <a:r>
              <a:rPr lang="en-US" sz="12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one pencil between you.</a:t>
            </a:r>
            <a:pPr algn="l" indent="0" marL="0">
              <a:lnSpc>
                <a:spcPct val="106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Follow the protocol below precisely.</a:t>
            </a:r>
            <a:endParaRPr lang="en-US" sz="1200" dirty="0"/>
          </a:p>
        </p:txBody>
      </p:sp>
      <p:sp>
        <p:nvSpPr>
          <p:cNvPr id="5" name="Shape 2"/>
          <p:cNvSpPr/>
          <p:nvPr/>
        </p:nvSpPr>
        <p:spPr>
          <a:xfrm>
            <a:off x="5233360" y="2163862"/>
            <a:ext cx="6296860" cy="2627114"/>
          </a:xfrm>
          <a:prstGeom prst="roundRect">
            <a:avLst>
              <a:gd name="adj" fmla="val 2512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6" name="Shape 3"/>
          <p:cNvSpPr/>
          <p:nvPr/>
        </p:nvSpPr>
        <p:spPr>
          <a:xfrm>
            <a:off x="5252410" y="2182912"/>
            <a:ext cx="6258761" cy="1294507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7" name="Text 4"/>
          <p:cNvSpPr/>
          <p:nvPr/>
        </p:nvSpPr>
        <p:spPr>
          <a:xfrm>
            <a:off x="5409469" y="2339975"/>
            <a:ext cx="2258559" cy="2934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Partner A: Solver</a:t>
            </a:r>
            <a:endParaRPr lang="en-US" sz="1750" dirty="0"/>
          </a:p>
        </p:txBody>
      </p:sp>
      <p:sp>
        <p:nvSpPr>
          <p:cNvPr id="8" name="Text 5"/>
          <p:cNvSpPr/>
          <p:nvPr/>
        </p:nvSpPr>
        <p:spPr>
          <a:xfrm>
            <a:off x="5409469" y="2722959"/>
            <a:ext cx="5944642" cy="5973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6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Work through the problem out loud. Calculate the magnitude using Pythagoras, then the direction using the tangent ratio. Narrate every step clearly.</a:t>
            </a:r>
            <a:endParaRPr lang="en-US" sz="1200" dirty="0"/>
          </a:p>
        </p:txBody>
      </p:sp>
      <p:sp>
        <p:nvSpPr>
          <p:cNvPr id="9" name="Shape 6"/>
          <p:cNvSpPr/>
          <p:nvPr/>
        </p:nvSpPr>
        <p:spPr>
          <a:xfrm>
            <a:off x="5252410" y="3477419"/>
            <a:ext cx="6258761" cy="1294507"/>
          </a:xfrm>
          <a:prstGeom prst="rect">
            <a:avLst/>
          </a:prstGeom>
          <a:solidFill>
            <a:srgbClr val="FFFFF4"/>
          </a:solidFill>
          <a:ln/>
        </p:spPr>
      </p:sp>
      <p:sp>
        <p:nvSpPr>
          <p:cNvPr id="10" name="Shape 7"/>
          <p:cNvSpPr/>
          <p:nvPr/>
        </p:nvSpPr>
        <p:spPr>
          <a:xfrm>
            <a:off x="5252410" y="3477419"/>
            <a:ext cx="6258761" cy="19050"/>
          </a:xfrm>
          <a:prstGeom prst="roundRect">
            <a:avLst>
              <a:gd name="adj" fmla="val 346410"/>
            </a:avLst>
          </a:prstGeom>
          <a:solidFill>
            <a:srgbClr val="FFE0CC"/>
          </a:solidFill>
          <a:ln/>
        </p:spPr>
      </p:sp>
      <p:sp>
        <p:nvSpPr>
          <p:cNvPr id="11" name="Text 8"/>
          <p:cNvSpPr/>
          <p:nvPr/>
        </p:nvSpPr>
        <p:spPr>
          <a:xfrm>
            <a:off x="5409469" y="3634482"/>
            <a:ext cx="2258559" cy="29348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7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Partner B: Coach</a:t>
            </a:r>
            <a:endParaRPr lang="en-US" sz="1750" dirty="0"/>
          </a:p>
        </p:txBody>
      </p:sp>
      <p:sp>
        <p:nvSpPr>
          <p:cNvPr id="12" name="Text 9"/>
          <p:cNvSpPr/>
          <p:nvPr/>
        </p:nvSpPr>
        <p:spPr>
          <a:xfrm>
            <a:off x="5409469" y="4017466"/>
            <a:ext cx="5944642" cy="597396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6000"/>
              </a:lnSpc>
              <a:buNone/>
            </a:pPr>
            <a:r>
              <a:rPr lang="en-US" sz="12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Watch and listen without touching the pencil. Praise correct steps. Catch and correct any errors before your partner moves on. Do not simply give answers.</a:t>
            </a:r>
            <a:endParaRPr lang="en-US" sz="1200" dirty="0"/>
          </a:p>
        </p:txBody>
      </p:sp>
      <p:sp>
        <p:nvSpPr>
          <p:cNvPr id="13" name="Shape 10"/>
          <p:cNvSpPr/>
          <p:nvPr/>
        </p:nvSpPr>
        <p:spPr>
          <a:xfrm>
            <a:off x="5233360" y="4958854"/>
            <a:ext cx="6296860" cy="745331"/>
          </a:xfrm>
          <a:prstGeom prst="roundRect">
            <a:avLst>
              <a:gd name="adj" fmla="val 8854"/>
            </a:avLst>
          </a:prstGeom>
          <a:solidFill>
            <a:srgbClr val="FFD1B3"/>
          </a:solidFill>
          <a:ln/>
        </p:spPr>
      </p:sp>
      <p:pic>
        <p:nvPicPr>
          <p:cNvPr id="14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0420" y="5157291"/>
            <a:ext cx="196349" cy="157063"/>
          </a:xfrm>
          <a:prstGeom prst="rect">
            <a:avLst/>
          </a:prstGeom>
        </p:spPr>
      </p:pic>
      <p:sp>
        <p:nvSpPr>
          <p:cNvPr id="15" name="Text 11"/>
          <p:cNvSpPr/>
          <p:nvPr/>
        </p:nvSpPr>
        <p:spPr>
          <a:xfrm>
            <a:off x="5743828" y="5132388"/>
            <a:ext cx="5629333" cy="39826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6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Swap roles for every new problem. Both partners must experience both roles.</a:t>
            </a:r>
            <a:endParaRPr lang="en-US" sz="1200" dirty="0"/>
          </a:p>
        </p:txBody>
      </p:sp>
      <p:sp>
        <p:nvSpPr>
          <p:cNvPr id="16" name="Text 12"/>
          <p:cNvSpPr/>
          <p:nvPr/>
        </p:nvSpPr>
        <p:spPr>
          <a:xfrm>
            <a:off x="4623776" y="5872063"/>
            <a:ext cx="6906444" cy="1991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6000"/>
              </a:lnSpc>
              <a:buNone/>
            </a:pPr>
            <a:r>
              <a:rPr lang="en-US" sz="12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3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574" y="1246088"/>
            <a:ext cx="809009" cy="271264"/>
          </a:xfrm>
          <a:prstGeom prst="roundRect">
            <a:avLst>
              <a:gd name="adj" fmla="val 20486"/>
            </a:avLst>
          </a:prstGeom>
          <a:solidFill>
            <a:srgbClr val="FFE0CC"/>
          </a:solidFill>
          <a:ln/>
        </p:spPr>
      </p:sp>
      <p:sp>
        <p:nvSpPr>
          <p:cNvPr id="3" name="Text 1"/>
          <p:cNvSpPr/>
          <p:nvPr/>
        </p:nvSpPr>
        <p:spPr>
          <a:xfrm>
            <a:off x="760790" y="1295698"/>
            <a:ext cx="1220162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ROUND 1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61574" y="1583432"/>
            <a:ext cx="5570200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Calculate the Resultant</a:t>
            </a:r>
            <a:endParaRPr lang="en-US" sz="3700" dirty="0"/>
          </a:p>
        </p:txBody>
      </p:sp>
      <p:sp>
        <p:nvSpPr>
          <p:cNvPr id="5" name="Text 3"/>
          <p:cNvSpPr/>
          <p:nvPr/>
        </p:nvSpPr>
        <p:spPr>
          <a:xfrm>
            <a:off x="661574" y="2449612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Partner A solves. Partner B coaches.</a:t>
            </a:r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You have 3 minutes. Show all working clearly.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61574" y="2850654"/>
            <a:ext cx="5351626" cy="1578967"/>
          </a:xfrm>
          <a:prstGeom prst="roundRect">
            <a:avLst>
              <a:gd name="adj" fmla="val 4399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45918" y="3035002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Given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845918" y="3443188"/>
            <a:ext cx="4982939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Two perpendicular forces acting on a single object: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45918" y="3757414"/>
            <a:ext cx="4982939" cy="4878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08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Force 1: </a:t>
            </a:r>
            <a:pPr algn="l" marL="342900" indent="-342900">
              <a:lnSpc>
                <a:spcPct val="108000"/>
              </a:lnSpc>
              <a:buSzPct val="100000"/>
              <a:buChar char="•"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6 N</a:t>
            </a:r>
            <a:endParaRPr lang="en-US" sz="1300" dirty="0"/>
          </a:p>
          <a:p>
            <a:pPr algn="l" marL="342900" indent="-342900">
              <a:lnSpc>
                <a:spcPct val="108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Force 2: </a:t>
            </a:r>
            <a:pPr algn="l" marL="342900" indent="-342900">
              <a:lnSpc>
                <a:spcPct val="108000"/>
              </a:lnSpc>
              <a:buSzPct val="100000"/>
              <a:buChar char="•"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8 N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178495" y="2850654"/>
            <a:ext cx="5351626" cy="1578967"/>
          </a:xfrm>
          <a:prstGeom prst="roundRect">
            <a:avLst>
              <a:gd name="adj" fmla="val 4399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362838" y="3035002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Find</a:t>
            </a:r>
            <a:endParaRPr lang="en-US" sz="1850" dirty="0"/>
          </a:p>
        </p:txBody>
      </p:sp>
      <p:sp>
        <p:nvSpPr>
          <p:cNvPr id="12" name="Text 10"/>
          <p:cNvSpPr/>
          <p:nvPr/>
        </p:nvSpPr>
        <p:spPr>
          <a:xfrm>
            <a:off x="6362838" y="3443188"/>
            <a:ext cx="4982939" cy="4878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08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resultant </a:t>
            </a:r>
            <a:pPr algn="l" marL="342900" indent="-342900">
              <a:lnSpc>
                <a:spcPct val="108000"/>
              </a:lnSpc>
              <a:buSzPct val="100000"/>
              <a:buChar char="•"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magnitude</a:t>
            </a:r>
            <a:pPr algn="l" marL="342900" indent="-342900">
              <a:lnSpc>
                <a:spcPct val="108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in Newtons.</a:t>
            </a:r>
            <a:endParaRPr lang="en-US" sz="1300" dirty="0"/>
          </a:p>
          <a:p>
            <a:pPr algn="l" marL="342900" indent="-342900">
              <a:lnSpc>
                <a:spcPct val="108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</a:t>
            </a:r>
            <a:pPr algn="l" marL="342900" indent="-342900">
              <a:lnSpc>
                <a:spcPct val="108000"/>
              </a:lnSpc>
              <a:buSzPct val="100000"/>
              <a:buChar char="•"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angle</a:t>
            </a:r>
            <a:pPr algn="l" marL="342900" indent="-342900">
              <a:lnSpc>
                <a:spcPct val="108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measured from the 6 N force.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61574" y="4615656"/>
            <a:ext cx="10868547" cy="595213"/>
          </a:xfrm>
          <a:prstGeom prst="roundRect">
            <a:avLst>
              <a:gd name="adj" fmla="val 11670"/>
            </a:avLst>
          </a:prstGeom>
          <a:solidFill>
            <a:srgbClr val="B6D6FC"/>
          </a:solidFill>
          <a:ln/>
        </p:spPr>
      </p:sp>
      <p:pic>
        <p:nvPicPr>
          <p:cNvPr id="1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6868" y="4829969"/>
            <a:ext cx="206667" cy="165298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1198830" y="4805759"/>
            <a:ext cx="1077558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Draw the vector triangle first. Label all sides before applying any formula.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51989" y="5396905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61574" y="1334492"/>
            <a:ext cx="2184345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ROUND 1: COACH'S KEY</a:t>
            </a:r>
            <a:endParaRPr lang="en-US" sz="1000" dirty="0"/>
          </a:p>
        </p:txBody>
      </p:sp>
      <p:sp>
        <p:nvSpPr>
          <p:cNvPr id="3" name="Text 1"/>
          <p:cNvSpPr/>
          <p:nvPr/>
        </p:nvSpPr>
        <p:spPr>
          <a:xfrm>
            <a:off x="661574" y="1622227"/>
            <a:ext cx="6261142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Did Your Pair Get It Right?</a:t>
            </a:r>
            <a:endParaRPr lang="en-US" sz="3700" dirty="0"/>
          </a:p>
        </p:txBody>
      </p:sp>
      <p:sp>
        <p:nvSpPr>
          <p:cNvPr id="4" name="Shape 2"/>
          <p:cNvSpPr/>
          <p:nvPr/>
        </p:nvSpPr>
        <p:spPr>
          <a:xfrm>
            <a:off x="542515" y="2488406"/>
            <a:ext cx="5470686" cy="2683570"/>
          </a:xfrm>
          <a:prstGeom prst="roundRect">
            <a:avLst>
              <a:gd name="adj" fmla="val 4437"/>
            </a:avLst>
          </a:prstGeom>
          <a:solidFill>
            <a:srgbClr val="461C11">
              <a:alpha val="9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707809" y="2653705"/>
            <a:ext cx="298700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FFFFF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Step-by-Step Working</a:t>
            </a:r>
            <a:endParaRPr lang="en-US" sz="1850" dirty="0"/>
          </a:p>
        </p:txBody>
      </p:sp>
      <p:sp>
        <p:nvSpPr>
          <p:cNvPr id="6" name="Text 4"/>
          <p:cNvSpPr/>
          <p:nvPr/>
        </p:nvSpPr>
        <p:spPr>
          <a:xfrm>
            <a:off x="707809" y="3127970"/>
            <a:ext cx="574968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Magnitude:</a:t>
            </a:r>
            <a:endParaRPr lang="en-US" sz="1300" dirty="0"/>
          </a:p>
        </p:txBody>
      </p:sp>
      <p:sp>
        <p:nvSpPr>
          <p:cNvPr id="7" name="Text 5"/>
          <p:cNvSpPr/>
          <p:nvPr/>
        </p:nvSpPr>
        <p:spPr>
          <a:xfrm>
            <a:off x="707809" y="3552230"/>
            <a:ext cx="5749682" cy="32504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endParaRPr lang="en-US" sz="1450" dirty="0"/>
          </a:p>
        </p:txBody>
      </p:sp>
      <p:pic>
        <p:nvPicPr>
          <p:cNvPr id="8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7809" y="3552230"/>
            <a:ext cx="5140097" cy="325041"/>
          </a:xfrm>
          <a:prstGeom prst="rect">
            <a:avLst/>
          </a:prstGeom>
        </p:spPr>
      </p:pic>
      <p:sp>
        <p:nvSpPr>
          <p:cNvPr id="9" name="Text 6"/>
          <p:cNvSpPr/>
          <p:nvPr/>
        </p:nvSpPr>
        <p:spPr>
          <a:xfrm>
            <a:off x="707809" y="4086523"/>
            <a:ext cx="574968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FFFFF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Direction: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707809" y="4510782"/>
            <a:ext cx="5140097" cy="451941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endParaRPr lang="en-US" sz="1450" dirty="0"/>
          </a:p>
        </p:txBody>
      </p:sp>
      <p:pic>
        <p:nvPicPr>
          <p:cNvPr id="11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809" y="4510782"/>
            <a:ext cx="5140097" cy="451941"/>
          </a:xfrm>
          <a:prstGeom prst="rect">
            <a:avLst/>
          </a:prstGeom>
        </p:spPr>
      </p:pic>
      <p:sp>
        <p:nvSpPr>
          <p:cNvPr id="12" name="Text 8"/>
          <p:cNvSpPr/>
          <p:nvPr/>
        </p:nvSpPr>
        <p:spPr>
          <a:xfrm>
            <a:off x="6303904" y="2653705"/>
            <a:ext cx="2987005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Final Answer</a:t>
            </a:r>
            <a:endParaRPr lang="en-US" sz="1850" dirty="0"/>
          </a:p>
        </p:txBody>
      </p:sp>
      <p:sp>
        <p:nvSpPr>
          <p:cNvPr id="13" name="Text 9"/>
          <p:cNvSpPr/>
          <p:nvPr/>
        </p:nvSpPr>
        <p:spPr>
          <a:xfrm>
            <a:off x="6303904" y="3127970"/>
            <a:ext cx="584215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resultant force is:</a:t>
            </a:r>
            <a:endParaRPr lang="en-US" sz="1300" dirty="0"/>
          </a:p>
        </p:txBody>
      </p:sp>
      <p:sp>
        <p:nvSpPr>
          <p:cNvPr id="14" name="Text 10"/>
          <p:cNvSpPr/>
          <p:nvPr/>
        </p:nvSpPr>
        <p:spPr>
          <a:xfrm>
            <a:off x="6303904" y="3508276"/>
            <a:ext cx="5842152" cy="85308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515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10 N at 53°</a:t>
            </a:r>
            <a:endParaRPr lang="en-US" sz="5150" dirty="0"/>
          </a:p>
        </p:txBody>
      </p:sp>
      <p:sp>
        <p:nvSpPr>
          <p:cNvPr id="15" name="Text 11"/>
          <p:cNvSpPr/>
          <p:nvPr/>
        </p:nvSpPr>
        <p:spPr>
          <a:xfrm>
            <a:off x="6303904" y="4526657"/>
            <a:ext cx="5232567" cy="430014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Both magnitude </a:t>
            </a:r>
            <a:pPr algn="l" indent="0" marL="0">
              <a:lnSpc>
                <a:spcPct val="108000"/>
              </a:lnSpc>
              <a:buNone/>
            </a:pPr>
            <a:r>
              <a:rPr lang="en-US" sz="1300" i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and</a:t>
            </a:r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direction must be stated for full marks. A number alone is insufficient for a vector quantity.</a:t>
            </a:r>
            <a:endParaRPr lang="en-US" sz="1300" dirty="0"/>
          </a:p>
        </p:txBody>
      </p:sp>
      <p:sp>
        <p:nvSpPr>
          <p:cNvPr id="16" name="Text 12"/>
          <p:cNvSpPr/>
          <p:nvPr/>
        </p:nvSpPr>
        <p:spPr>
          <a:xfrm>
            <a:off x="51989" y="5358011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3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3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61574" y="1246088"/>
            <a:ext cx="836393" cy="271264"/>
          </a:xfrm>
          <a:prstGeom prst="roundRect">
            <a:avLst>
              <a:gd name="adj" fmla="val 20486"/>
            </a:avLst>
          </a:prstGeom>
          <a:solidFill>
            <a:srgbClr val="FFE0CC"/>
          </a:solidFill>
          <a:ln/>
        </p:spPr>
      </p:sp>
      <p:sp>
        <p:nvSpPr>
          <p:cNvPr id="3" name="Text 1"/>
          <p:cNvSpPr/>
          <p:nvPr/>
        </p:nvSpPr>
        <p:spPr>
          <a:xfrm>
            <a:off x="760790" y="1295698"/>
            <a:ext cx="1247545" cy="17204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0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ROUND 2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661574" y="1583432"/>
            <a:ext cx="5570200" cy="61813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3700" dirty="0">
                <a:solidFill>
                  <a:srgbClr val="532418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Calculate the Resultant</a:t>
            </a:r>
            <a:endParaRPr lang="en-US" sz="3700" dirty="0"/>
          </a:p>
        </p:txBody>
      </p:sp>
      <p:sp>
        <p:nvSpPr>
          <p:cNvPr id="5" name="Text 3"/>
          <p:cNvSpPr/>
          <p:nvPr/>
        </p:nvSpPr>
        <p:spPr>
          <a:xfrm>
            <a:off x="661574" y="2449612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SWAP ROLES. Partner B solves. Partner A coaches.</a:t>
            </a:r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You have 3 minutes. Show all working clearly.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661574" y="2850654"/>
            <a:ext cx="5351626" cy="1578967"/>
          </a:xfrm>
          <a:prstGeom prst="roundRect">
            <a:avLst>
              <a:gd name="adj" fmla="val 4399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45918" y="3035002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Given</a:t>
            </a:r>
            <a:endParaRPr lang="en-US" sz="1850" dirty="0"/>
          </a:p>
        </p:txBody>
      </p:sp>
      <p:sp>
        <p:nvSpPr>
          <p:cNvPr id="8" name="Text 6"/>
          <p:cNvSpPr/>
          <p:nvPr/>
        </p:nvSpPr>
        <p:spPr>
          <a:xfrm>
            <a:off x="845918" y="3443188"/>
            <a:ext cx="4982939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Two perpendicular forces acting on a single object:</a:t>
            </a:r>
            <a:endParaRPr lang="en-US" sz="1300" dirty="0"/>
          </a:p>
        </p:txBody>
      </p:sp>
      <p:sp>
        <p:nvSpPr>
          <p:cNvPr id="9" name="Text 7"/>
          <p:cNvSpPr/>
          <p:nvPr/>
        </p:nvSpPr>
        <p:spPr>
          <a:xfrm>
            <a:off x="845918" y="3757414"/>
            <a:ext cx="4982939" cy="4878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08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Force 1: </a:t>
            </a:r>
            <a:pPr algn="l" marL="342900" indent="-342900">
              <a:lnSpc>
                <a:spcPct val="108000"/>
              </a:lnSpc>
              <a:buSzPct val="100000"/>
              <a:buChar char="•"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5 N</a:t>
            </a:r>
            <a:endParaRPr lang="en-US" sz="1300" dirty="0"/>
          </a:p>
          <a:p>
            <a:pPr algn="l" marL="342900" indent="-342900">
              <a:lnSpc>
                <a:spcPct val="108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Force 2: </a:t>
            </a:r>
            <a:pPr algn="l" marL="342900" indent="-342900">
              <a:lnSpc>
                <a:spcPct val="108000"/>
              </a:lnSpc>
              <a:buSzPct val="100000"/>
              <a:buChar char="•"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12 N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6178495" y="2850654"/>
            <a:ext cx="5351626" cy="1578967"/>
          </a:xfrm>
          <a:prstGeom prst="roundRect">
            <a:avLst>
              <a:gd name="adj" fmla="val 4399"/>
            </a:avLst>
          </a:prstGeom>
          <a:solidFill>
            <a:srgbClr val="FFFFF4"/>
          </a:solidFill>
          <a:ln w="19050">
            <a:solidFill>
              <a:srgbClr val="FFE0CC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362838" y="3035002"/>
            <a:ext cx="2377420" cy="30896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850" dirty="0">
                <a:solidFill>
                  <a:srgbClr val="67534F"/>
                </a:solidFill>
                <a:latin typeface="Marcellus" pitchFamily="34" charset="0"/>
                <a:ea typeface="Marcellus" pitchFamily="34" charset="-122"/>
                <a:cs typeface="Marcellus" pitchFamily="34" charset="-120"/>
              </a:rPr>
              <a:t>Find</a:t>
            </a:r>
            <a:endParaRPr lang="en-US" sz="1850" dirty="0"/>
          </a:p>
        </p:txBody>
      </p:sp>
      <p:sp>
        <p:nvSpPr>
          <p:cNvPr id="12" name="Text 10"/>
          <p:cNvSpPr/>
          <p:nvPr/>
        </p:nvSpPr>
        <p:spPr>
          <a:xfrm>
            <a:off x="6362838" y="3443188"/>
            <a:ext cx="4982939" cy="487859"/>
          </a:xfrm>
          <a:prstGeom prst="rect">
            <a:avLst/>
          </a:prstGeom>
          <a:noFill/>
          <a:ln/>
        </p:spPr>
        <p:txBody>
          <a:bodyPr wrap="square" lIns="0" tIns="0" rIns="0" bIns="0" rtlCol="0" anchor="t">
            <a:normAutofit/>
          </a:bodyPr>
          <a:lstStyle/>
          <a:p>
            <a:pPr algn="l" marL="342900" indent="-342900">
              <a:lnSpc>
                <a:spcPct val="108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resultant </a:t>
            </a:r>
            <a:pPr algn="l" marL="342900" indent="-342900">
              <a:lnSpc>
                <a:spcPct val="108000"/>
              </a:lnSpc>
              <a:buSzPct val="100000"/>
              <a:buChar char="•"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magnitude</a:t>
            </a:r>
            <a:pPr algn="l" marL="342900" indent="-342900">
              <a:lnSpc>
                <a:spcPct val="108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in Newtons.</a:t>
            </a:r>
            <a:endParaRPr lang="en-US" sz="1300" dirty="0"/>
          </a:p>
          <a:p>
            <a:pPr algn="l" marL="342900" indent="-342900">
              <a:lnSpc>
                <a:spcPct val="108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The </a:t>
            </a:r>
            <a:pPr algn="l" marL="342900" indent="-342900">
              <a:lnSpc>
                <a:spcPct val="108000"/>
              </a:lnSpc>
              <a:buSzPct val="100000"/>
              <a:buChar char="•"/>
            </a:pPr>
            <a:r>
              <a:rPr lang="en-US" sz="1300" b="1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angle</a:t>
            </a:r>
            <a:pPr algn="l" marL="342900" indent="-342900">
              <a:lnSpc>
                <a:spcPct val="108000"/>
              </a:lnSpc>
              <a:buSzPct val="100000"/>
              <a:buChar char="•"/>
            </a:pPr>
            <a:r>
              <a:rPr lang="en-US" sz="1300" dirty="0">
                <a:solidFill>
                  <a:srgbClr val="6753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measured from the 5 N force.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661574" y="4615656"/>
            <a:ext cx="10868547" cy="595213"/>
          </a:xfrm>
          <a:prstGeom prst="roundRect">
            <a:avLst>
              <a:gd name="adj" fmla="val 11670"/>
            </a:avLst>
          </a:prstGeom>
          <a:solidFill>
            <a:srgbClr val="B6D6FC"/>
          </a:solidFill>
          <a:ln/>
        </p:spPr>
      </p:sp>
      <p:pic>
        <p:nvPicPr>
          <p:cNvPr id="14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6868" y="4829969"/>
            <a:ext cx="206667" cy="165298"/>
          </a:xfrm>
          <a:prstGeom prst="rect">
            <a:avLst/>
          </a:prstGeom>
        </p:spPr>
      </p:pic>
      <p:sp>
        <p:nvSpPr>
          <p:cNvPr id="15" name="Text 12"/>
          <p:cNvSpPr/>
          <p:nvPr/>
        </p:nvSpPr>
        <p:spPr>
          <a:xfrm>
            <a:off x="1198830" y="4805759"/>
            <a:ext cx="10775581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ct val="108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Note: 5, 12, 13 is a Pythagorean triple. Do you recognise the pattern?</a:t>
            </a:r>
            <a:endParaRPr lang="en-US" sz="1300" dirty="0"/>
          </a:p>
        </p:txBody>
      </p:sp>
      <p:sp>
        <p:nvSpPr>
          <p:cNvPr id="16" name="Text 13"/>
          <p:cNvSpPr/>
          <p:nvPr/>
        </p:nvSpPr>
        <p:spPr>
          <a:xfrm>
            <a:off x="51989" y="5396905"/>
            <a:ext cx="11478132" cy="215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lnSpc>
                <a:spcPct val="108000"/>
              </a:lnSpc>
              <a:buNone/>
            </a:pPr>
            <a:r>
              <a:rPr lang="en-US" sz="1300" u="sng" dirty="0">
                <a:solidFill>
                  <a:srgbClr val="FF954F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  <a:hlinkClick r:id="rId2" invalidUrl="" action="" tgtFrame="" tooltip="" history="1" highlightClick="0" endSnd="0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@thelucidstem.com</a:t>
            </a:r>
            <a:endParaRPr lang="en-US" sz="13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FF954F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lastModifiedBy/>
  <cp:revision>1</cp:revision>
  <dcterms:created xsi:type="dcterms:W3CDTF">2026-06-21T19:11:28Z</dcterms:created>
  <dcterms:modified xsi:type="dcterms:W3CDTF">2026-06-21T19:11:28Z</dcterms:modified>
</cp:coreProperties>
</file>