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12192000"/>
  <p:embeddedFontLst>
    <p:embeddedFont>
      <p:font typeface="Marcellus" panose="020E0602050203020307" pitchFamily="34" charset="0"/>
      <p:regular r:id="rId11"/>
    </p:embeddedFont>
    <p:embeddedFont>
      <p:font typeface="Montserrat" pitchFamily="2" charset="0"/>
      <p:regular r:id="rId12"/>
      <p:bold r:id="rId13"/>
      <p:italic r:id="rId14"/>
      <p:boldItalic r:id="rId15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81329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DEC8A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4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helucidstem.co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thelucidstem.co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helucidstem.co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helucidstem.com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hyperlink" Target="http://thelucidstem.com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thelucidstem.com" TargetMode="External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helucidstem.com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thelucidstem.com" TargetMode="Externa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654050"/>
            <a:ext cx="4651259" cy="525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1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Round Trip Trap</a:t>
            </a:r>
            <a:endParaRPr lang="en-US" sz="3150" dirty="0"/>
          </a:p>
        </p:txBody>
      </p:sp>
      <p:sp>
        <p:nvSpPr>
          <p:cNvPr id="4" name="Text 1"/>
          <p:cNvSpPr/>
          <p:nvPr/>
        </p:nvSpPr>
        <p:spPr>
          <a:xfrm>
            <a:off x="5233360" y="1358702"/>
            <a:ext cx="6296860" cy="33793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car drives out along a straight road, then returns to exactly the same starting point. Watch what happens to each quantity as it completes the round trip.</a:t>
            </a:r>
            <a:endParaRPr lang="en-US" sz="1100" dirty="0"/>
          </a:p>
        </p:txBody>
      </p:sp>
      <p:sp>
        <p:nvSpPr>
          <p:cNvPr id="5" name="Shape 2"/>
          <p:cNvSpPr/>
          <p:nvPr/>
        </p:nvSpPr>
        <p:spPr>
          <a:xfrm>
            <a:off x="5233360" y="1830983"/>
            <a:ext cx="6296860" cy="809724"/>
          </a:xfrm>
          <a:prstGeom prst="roundRect">
            <a:avLst>
              <a:gd name="adj" fmla="val 7292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386550" y="1984177"/>
            <a:ext cx="2020837" cy="262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5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Distance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5386550" y="2318544"/>
            <a:ext cx="5990480" cy="1689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Keeps climbing the entire journey. Never falls back.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5233360" y="2760166"/>
            <a:ext cx="6296860" cy="809724"/>
          </a:xfrm>
          <a:prstGeom prst="roundRect">
            <a:avLst>
              <a:gd name="adj" fmla="val 7292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386550" y="2913360"/>
            <a:ext cx="2020837" cy="262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5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Average Speed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5386550" y="3247727"/>
            <a:ext cx="5990480" cy="1689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Increases throughout. Always positive.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5233360" y="3689350"/>
            <a:ext cx="6296860" cy="809724"/>
          </a:xfrm>
          <a:prstGeom prst="roundRect">
            <a:avLst>
              <a:gd name="adj" fmla="val 7292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5386550" y="3842544"/>
            <a:ext cx="2020837" cy="262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5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Displacement</a:t>
            </a:r>
            <a:endParaRPr lang="en-US" sz="1550" dirty="0"/>
          </a:p>
        </p:txBody>
      </p:sp>
      <p:sp>
        <p:nvSpPr>
          <p:cNvPr id="13" name="Text 10"/>
          <p:cNvSpPr/>
          <p:nvPr/>
        </p:nvSpPr>
        <p:spPr>
          <a:xfrm>
            <a:off x="5386550" y="4176911"/>
            <a:ext cx="5990480" cy="1689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Returns to zero at journey end.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5233360" y="4618534"/>
            <a:ext cx="6296860" cy="809724"/>
          </a:xfrm>
          <a:prstGeom prst="roundRect">
            <a:avLst>
              <a:gd name="adj" fmla="val 7292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386550" y="4771727"/>
            <a:ext cx="2020837" cy="262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5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Average Velocity</a:t>
            </a:r>
            <a:endParaRPr lang="en-US" sz="1550" dirty="0"/>
          </a:p>
        </p:txBody>
      </p:sp>
      <p:sp>
        <p:nvSpPr>
          <p:cNvPr id="16" name="Text 13"/>
          <p:cNvSpPr/>
          <p:nvPr/>
        </p:nvSpPr>
        <p:spPr>
          <a:xfrm>
            <a:off x="5386550" y="5106095"/>
            <a:ext cx="5990480" cy="1689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Also falls back to zero at the finish.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5233360" y="5562600"/>
            <a:ext cx="6296860" cy="33793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Think:</a:t>
            </a: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Which of these quantities require a direction to be fully defined, and which do not?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4623776" y="6034881"/>
            <a:ext cx="6906444" cy="1689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11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574" y="882749"/>
            <a:ext cx="1215895" cy="271264"/>
          </a:xfrm>
          <a:prstGeom prst="roundRect">
            <a:avLst>
              <a:gd name="adj" fmla="val 20486"/>
            </a:avLst>
          </a:prstGeom>
          <a:solidFill>
            <a:srgbClr val="FFE0CC"/>
          </a:solidFill>
          <a:ln/>
        </p:spPr>
      </p:sp>
      <p:sp>
        <p:nvSpPr>
          <p:cNvPr id="3" name="Text 1"/>
          <p:cNvSpPr/>
          <p:nvPr/>
        </p:nvSpPr>
        <p:spPr>
          <a:xfrm>
            <a:off x="760790" y="932359"/>
            <a:ext cx="1627048" cy="172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IGCSE PHYSICS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61574" y="1220093"/>
            <a:ext cx="6143372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Topic: Scalars and Vectors</a:t>
            </a:r>
            <a:endParaRPr lang="en-US" sz="3700" dirty="0"/>
          </a:p>
        </p:txBody>
      </p:sp>
      <p:sp>
        <p:nvSpPr>
          <p:cNvPr id="5" name="Text 3"/>
          <p:cNvSpPr/>
          <p:nvPr/>
        </p:nvSpPr>
        <p:spPr>
          <a:xfrm>
            <a:off x="661574" y="2086273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By the end of this Extended lesson, you will be able to: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61574" y="2487315"/>
            <a:ext cx="330688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01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61574" y="2757587"/>
            <a:ext cx="3512653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8" name="Text 6"/>
          <p:cNvSpPr/>
          <p:nvPr/>
        </p:nvSpPr>
        <p:spPr>
          <a:xfrm>
            <a:off x="661574" y="2878336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Define Scalar</a:t>
            </a:r>
            <a:endParaRPr lang="en-US" sz="1850" dirty="0"/>
          </a:p>
        </p:txBody>
      </p:sp>
      <p:sp>
        <p:nvSpPr>
          <p:cNvPr id="9" name="Text 7"/>
          <p:cNvSpPr/>
          <p:nvPr/>
        </p:nvSpPr>
        <p:spPr>
          <a:xfrm>
            <a:off x="661574" y="3286522"/>
            <a:ext cx="3512653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Describe a scalar as a quantity possessing magnitude only, with no directional component.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339521" y="2487315"/>
            <a:ext cx="330688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02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4339521" y="2757587"/>
            <a:ext cx="3512653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2" name="Text 10"/>
          <p:cNvSpPr/>
          <p:nvPr/>
        </p:nvSpPr>
        <p:spPr>
          <a:xfrm>
            <a:off x="4339521" y="2878336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Define Vector</a:t>
            </a:r>
            <a:endParaRPr lang="en-US" sz="1850" dirty="0"/>
          </a:p>
        </p:txBody>
      </p:sp>
      <p:sp>
        <p:nvSpPr>
          <p:cNvPr id="13" name="Text 11"/>
          <p:cNvSpPr/>
          <p:nvPr/>
        </p:nvSpPr>
        <p:spPr>
          <a:xfrm>
            <a:off x="4339521" y="3286522"/>
            <a:ext cx="3512653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Describe a vector as a quantity possessing both magnitude and a specified direction.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8017468" y="2487315"/>
            <a:ext cx="330688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03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8017468" y="2757587"/>
            <a:ext cx="3512653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6" name="Text 14"/>
          <p:cNvSpPr/>
          <p:nvPr/>
        </p:nvSpPr>
        <p:spPr>
          <a:xfrm>
            <a:off x="8017468" y="2878336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Classify Quantities</a:t>
            </a:r>
            <a:endParaRPr lang="en-US" sz="1850" dirty="0"/>
          </a:p>
        </p:txBody>
      </p:sp>
      <p:sp>
        <p:nvSpPr>
          <p:cNvPr id="17" name="Text 15"/>
          <p:cNvSpPr/>
          <p:nvPr/>
        </p:nvSpPr>
        <p:spPr>
          <a:xfrm>
            <a:off x="8017468" y="3286522"/>
            <a:ext cx="3512653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Sort common physical quantities correctly into scalar and vector categories.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61574" y="4220865"/>
            <a:ext cx="330688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04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661574" y="4491137"/>
            <a:ext cx="5351626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20" name="Text 18"/>
          <p:cNvSpPr/>
          <p:nvPr/>
        </p:nvSpPr>
        <p:spPr>
          <a:xfrm>
            <a:off x="661574" y="4611886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Contrast Key Pairs</a:t>
            </a:r>
            <a:endParaRPr lang="en-US" sz="1850" dirty="0"/>
          </a:p>
        </p:txBody>
      </p:sp>
      <p:sp>
        <p:nvSpPr>
          <p:cNvPr id="21" name="Text 19"/>
          <p:cNvSpPr/>
          <p:nvPr/>
        </p:nvSpPr>
        <p:spPr>
          <a:xfrm>
            <a:off x="661574" y="5020072"/>
            <a:ext cx="5351626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Explain the distinction between distance and displacement, and between speed and velocity.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6178495" y="4220865"/>
            <a:ext cx="330688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05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6178495" y="4491137"/>
            <a:ext cx="5351626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24" name="Text 22"/>
          <p:cNvSpPr/>
          <p:nvPr/>
        </p:nvSpPr>
        <p:spPr>
          <a:xfrm>
            <a:off x="6178495" y="4611886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Represent Vectors</a:t>
            </a:r>
            <a:endParaRPr lang="en-US" sz="1850" dirty="0"/>
          </a:p>
        </p:txBody>
      </p:sp>
      <p:sp>
        <p:nvSpPr>
          <p:cNvPr id="25" name="Text 23"/>
          <p:cNvSpPr/>
          <p:nvPr/>
        </p:nvSpPr>
        <p:spPr>
          <a:xfrm>
            <a:off x="6178495" y="5020072"/>
            <a:ext cx="5351626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Draw a vector quantity as a scaled arrow showing both magnitude and direction.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51989" y="5760145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3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467519"/>
            <a:ext cx="4175814" cy="4635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Arrow Board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61574" y="1117104"/>
            <a:ext cx="11478132" cy="1409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physics, every measurement belongs to one of two fundamental categories. Understanding this distinction is the foundation of all mechanics.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572279" y="1362670"/>
            <a:ext cx="5461558" cy="1303933"/>
          </a:xfrm>
          <a:prstGeom prst="roundRect">
            <a:avLst>
              <a:gd name="adj" fmla="val 6849"/>
            </a:avLst>
          </a:prstGeom>
          <a:solidFill>
            <a:srgbClr val="461C11">
              <a:alpha val="95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696300" y="1455638"/>
            <a:ext cx="2392700" cy="2317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Vector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96300" y="1780381"/>
            <a:ext cx="5213517" cy="2819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number with a unit </a:t>
            </a:r>
            <a:r>
              <a:rPr lang="en-US" sz="9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and</a:t>
            </a:r>
            <a:r>
              <a:rPr lang="en-US" sz="9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 direction. Represented as an arrow: the length encodes magnitude; the arrowhead encodes direction.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696300" y="2146002"/>
            <a:ext cx="5213517" cy="4880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95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 m to the right</a:t>
            </a:r>
            <a:endParaRPr lang="en-US" sz="950" dirty="0"/>
          </a:p>
          <a:p>
            <a:pPr marL="342900" indent="-342900" algn="l">
              <a:lnSpc>
                <a:spcPct val="95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12 N downwards</a:t>
            </a:r>
            <a:endParaRPr lang="en-US" sz="950" dirty="0"/>
          </a:p>
          <a:p>
            <a:pPr marL="342900" indent="-342900" algn="l">
              <a:lnSpc>
                <a:spcPct val="95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30 m/s north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6253502" y="1455638"/>
            <a:ext cx="2392700" cy="2317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Scalar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253502" y="1780381"/>
            <a:ext cx="5282969" cy="2819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number with a unit only. No directional information is needed or given. The value stands alone.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6253502" y="2146002"/>
            <a:ext cx="5282969" cy="4880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95000"/>
              </a:lnSpc>
              <a:buSzPct val="100000"/>
              <a:buChar char="•"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 kg</a:t>
            </a:r>
            <a:endParaRPr lang="en-US" sz="950" dirty="0"/>
          </a:p>
          <a:p>
            <a:pPr marL="342900" indent="-342900" algn="l">
              <a:lnSpc>
                <a:spcPct val="95000"/>
              </a:lnSpc>
              <a:buSzPct val="100000"/>
              <a:buChar char="•"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10 seconds</a:t>
            </a:r>
            <a:endParaRPr lang="en-US" sz="950" dirty="0"/>
          </a:p>
          <a:p>
            <a:pPr marL="342900" indent="-342900" algn="l">
              <a:lnSpc>
                <a:spcPct val="95000"/>
              </a:lnSpc>
              <a:buSzPct val="100000"/>
              <a:buChar char="•"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340 J</a:t>
            </a:r>
            <a:endParaRPr lang="en-US" sz="950" dirty="0"/>
          </a:p>
        </p:txBody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0142" y="2771180"/>
            <a:ext cx="8151410" cy="3373735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2213018" y="3707426"/>
            <a:ext cx="1317226" cy="27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VECTOR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2213018" y="4041760"/>
            <a:ext cx="1317226" cy="4743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91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Arrows showing magnitude and direction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8654574" y="3707426"/>
            <a:ext cx="1317226" cy="27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SCALAR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8654574" y="4041760"/>
            <a:ext cx="1317226" cy="3162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91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Numbers with units, no direction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51989" y="6249491"/>
            <a:ext cx="11478132" cy="1409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95000"/>
              </a:lnSpc>
              <a:buNone/>
            </a:pPr>
            <a:r>
              <a:rPr lang="en-US" sz="95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1258094"/>
            <a:ext cx="5369188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Pairs That Trip You Up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574" y="2206923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These three pairs are frequently confused in examinations. Study each contrast carefully.</a:t>
            </a:r>
            <a:endParaRPr lang="en-US" sz="13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2525" y="2607965"/>
            <a:ext cx="3531702" cy="259089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03066" y="2792313"/>
            <a:ext cx="3086817" cy="6179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Distance (Scalar) vs Displacement (Vector)</a:t>
            </a:r>
            <a:endParaRPr lang="en-US" sz="1850" dirty="0"/>
          </a:p>
        </p:txBody>
      </p:sp>
      <p:sp>
        <p:nvSpPr>
          <p:cNvPr id="6" name="Text 3"/>
          <p:cNvSpPr/>
          <p:nvPr/>
        </p:nvSpPr>
        <p:spPr>
          <a:xfrm>
            <a:off x="903066" y="3509466"/>
            <a:ext cx="3086817" cy="15050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Distance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is the total path length travelled, regardless of direction.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Displacement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is the straight-line separation from start to finish, stated with a direction. A runner completing one full lap has a large distance but zero displacement.</a:t>
            </a:r>
            <a:endParaRPr lang="en-US" sz="13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20472" y="2607965"/>
            <a:ext cx="3531702" cy="259089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581014" y="2792313"/>
            <a:ext cx="3086817" cy="6179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Speed (Scalar) vs Velocity (Vector)</a:t>
            </a:r>
            <a:endParaRPr lang="en-US" sz="1850" dirty="0"/>
          </a:p>
        </p:txBody>
      </p:sp>
      <p:sp>
        <p:nvSpPr>
          <p:cNvPr id="9" name="Text 5"/>
          <p:cNvSpPr/>
          <p:nvPr/>
        </p:nvSpPr>
        <p:spPr>
          <a:xfrm>
            <a:off x="4581014" y="3509466"/>
            <a:ext cx="3086817" cy="10750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Speed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tells you how fast an object is moving.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Velocity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tells you how fast and in which direction. A car travelling at 60 km/h has a speed; 60 km/h due north is a velocity.</a:t>
            </a:r>
            <a:endParaRPr lang="en-US" sz="13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98419" y="2607965"/>
            <a:ext cx="3531702" cy="2590899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258961" y="2792313"/>
            <a:ext cx="3086817" cy="6179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Mass (Scalar) vs Weight (Vector)</a:t>
            </a:r>
            <a:endParaRPr lang="en-US" sz="1850" dirty="0"/>
          </a:p>
        </p:txBody>
      </p:sp>
      <p:sp>
        <p:nvSpPr>
          <p:cNvPr id="12" name="Text 7"/>
          <p:cNvSpPr/>
          <p:nvPr/>
        </p:nvSpPr>
        <p:spPr>
          <a:xfrm>
            <a:off x="8258961" y="3509466"/>
            <a:ext cx="3086817" cy="15050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Mass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is the amount of matter in an object, measured in kilograms.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Weight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is the gravitational force acting on that mass, measured in newtons, and always acts downwards towards the centre of the Earth.</a:t>
            </a:r>
            <a:endParaRPr lang="en-US" sz="1300" dirty="0"/>
          </a:p>
        </p:txBody>
      </p:sp>
      <p:sp>
        <p:nvSpPr>
          <p:cNvPr id="13" name="Text 8"/>
          <p:cNvSpPr/>
          <p:nvPr/>
        </p:nvSpPr>
        <p:spPr>
          <a:xfrm>
            <a:off x="51989" y="5384899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3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574" y="1009551"/>
            <a:ext cx="10868547" cy="595213"/>
          </a:xfrm>
          <a:prstGeom prst="roundRect">
            <a:avLst>
              <a:gd name="adj" fmla="val 11670"/>
            </a:avLst>
          </a:prstGeom>
          <a:solidFill>
            <a:srgbClr val="FFB3B4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868" y="1223863"/>
            <a:ext cx="206667" cy="16529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98830" y="1199654"/>
            <a:ext cx="10775581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Examiner Report Warning: These errors appear repeatedly in student scripts and cost marks every year.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661574" y="1852811"/>
            <a:ext cx="5364524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Direction Illusion</a:t>
            </a:r>
            <a:endParaRPr lang="en-US" sz="3700" dirty="0"/>
          </a:p>
        </p:txBody>
      </p:sp>
      <p:sp>
        <p:nvSpPr>
          <p:cNvPr id="6" name="Text 3"/>
          <p:cNvSpPr/>
          <p:nvPr/>
        </p:nvSpPr>
        <p:spPr>
          <a:xfrm>
            <a:off x="661574" y="2718991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Three specific mistakes account for the majority of lost marks on scalar and vector questions. Eliminate them now.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661574" y="3120033"/>
            <a:ext cx="3512653" cy="2513310"/>
          </a:xfrm>
          <a:prstGeom prst="roundRect">
            <a:avLst>
              <a:gd name="adj" fmla="val 2764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845918" y="3304381"/>
            <a:ext cx="496081" cy="496094"/>
          </a:xfrm>
          <a:prstGeom prst="roundRect">
            <a:avLst>
              <a:gd name="adj" fmla="val 15358475"/>
            </a:avLst>
          </a:prstGeom>
          <a:solidFill>
            <a:srgbClr val="FF954F"/>
          </a:solidFill>
          <a:ln/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2340" y="3440708"/>
            <a:ext cx="223237" cy="223242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45918" y="3965773"/>
            <a:ext cx="2609785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Trap 1: Missing Direction</a:t>
            </a:r>
            <a:endParaRPr lang="en-US" sz="1850" dirty="0"/>
          </a:p>
        </p:txBody>
      </p:sp>
      <p:sp>
        <p:nvSpPr>
          <p:cNvPr id="11" name="Text 7"/>
          <p:cNvSpPr/>
          <p:nvPr/>
        </p:nvSpPr>
        <p:spPr>
          <a:xfrm>
            <a:off x="845918" y="4373959"/>
            <a:ext cx="3143965" cy="10750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Writing a vector answer without stating its direction is incomplete and will lose marks. Always append the direction: write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 N to the right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never just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 N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300" dirty="0"/>
          </a:p>
        </p:txBody>
      </p:sp>
      <p:sp>
        <p:nvSpPr>
          <p:cNvPr id="12" name="Shape 8"/>
          <p:cNvSpPr/>
          <p:nvPr/>
        </p:nvSpPr>
        <p:spPr>
          <a:xfrm>
            <a:off x="4339521" y="3120033"/>
            <a:ext cx="3512653" cy="2513310"/>
          </a:xfrm>
          <a:prstGeom prst="roundRect">
            <a:avLst>
              <a:gd name="adj" fmla="val 2764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13" name="Shape 9"/>
          <p:cNvSpPr/>
          <p:nvPr/>
        </p:nvSpPr>
        <p:spPr>
          <a:xfrm>
            <a:off x="4523865" y="3304381"/>
            <a:ext cx="496081" cy="496094"/>
          </a:xfrm>
          <a:prstGeom prst="roundRect">
            <a:avLst>
              <a:gd name="adj" fmla="val 15358475"/>
            </a:avLst>
          </a:prstGeom>
          <a:solidFill>
            <a:srgbClr val="FF954F"/>
          </a:solidFill>
          <a:ln/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60287" y="3440708"/>
            <a:ext cx="223237" cy="223242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523865" y="3965773"/>
            <a:ext cx="3023318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Trap 2: Negative Magnitude</a:t>
            </a:r>
            <a:endParaRPr lang="en-US" sz="1850" dirty="0"/>
          </a:p>
        </p:txBody>
      </p:sp>
      <p:sp>
        <p:nvSpPr>
          <p:cNvPr id="16" name="Text 11"/>
          <p:cNvSpPr/>
          <p:nvPr/>
        </p:nvSpPr>
        <p:spPr>
          <a:xfrm>
            <a:off x="4523865" y="4373959"/>
            <a:ext cx="3143965" cy="10750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magnitude of a vector is its size and is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positive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A negative sign indicates direction along a chosen axis. Never state that a magnitude is negative.</a:t>
            </a:r>
            <a:endParaRPr lang="en-US" sz="1300" dirty="0"/>
          </a:p>
        </p:txBody>
      </p:sp>
      <p:sp>
        <p:nvSpPr>
          <p:cNvPr id="17" name="Shape 12"/>
          <p:cNvSpPr/>
          <p:nvPr/>
        </p:nvSpPr>
        <p:spPr>
          <a:xfrm>
            <a:off x="8017468" y="3120033"/>
            <a:ext cx="3512653" cy="2513310"/>
          </a:xfrm>
          <a:prstGeom prst="roundRect">
            <a:avLst>
              <a:gd name="adj" fmla="val 2764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18" name="Shape 13"/>
          <p:cNvSpPr/>
          <p:nvPr/>
        </p:nvSpPr>
        <p:spPr>
          <a:xfrm>
            <a:off x="8201812" y="3304381"/>
            <a:ext cx="496081" cy="496094"/>
          </a:xfrm>
          <a:prstGeom prst="roundRect">
            <a:avLst>
              <a:gd name="adj" fmla="val 15358475"/>
            </a:avLst>
          </a:prstGeom>
          <a:solidFill>
            <a:srgbClr val="FF954F"/>
          </a:solidFill>
          <a:ln/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38234" y="3440708"/>
            <a:ext cx="223237" cy="223242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201812" y="3965773"/>
            <a:ext cx="2709001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Trap 3: Speed as a Vector</a:t>
            </a:r>
            <a:endParaRPr lang="en-US" sz="1850" dirty="0"/>
          </a:p>
        </p:txBody>
      </p:sp>
      <p:sp>
        <p:nvSpPr>
          <p:cNvPr id="21" name="Text 15"/>
          <p:cNvSpPr/>
          <p:nvPr/>
        </p:nvSpPr>
        <p:spPr>
          <a:xfrm>
            <a:off x="8201812" y="4373959"/>
            <a:ext cx="3143965" cy="8600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Speed is a scalar quantity. Velocity is the corresponding vector. Calling speed a vector, or confusing the two terms, is a direct error in classification.</a:t>
            </a:r>
            <a:endParaRPr lang="en-US" sz="1300" dirty="0"/>
          </a:p>
        </p:txBody>
      </p:sp>
      <p:sp>
        <p:nvSpPr>
          <p:cNvPr id="22" name="Text 16"/>
          <p:cNvSpPr/>
          <p:nvPr/>
        </p:nvSpPr>
        <p:spPr>
          <a:xfrm>
            <a:off x="51989" y="5819378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3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574477"/>
            <a:ext cx="6296860" cy="1050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1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Cooperative Task: Quiz-Quiz-Trade</a:t>
            </a:r>
            <a:endParaRPr lang="en-US" sz="3150" dirty="0"/>
          </a:p>
        </p:txBody>
      </p:sp>
      <p:sp>
        <p:nvSpPr>
          <p:cNvPr id="4" name="Text 1"/>
          <p:cNvSpPr/>
          <p:nvPr/>
        </p:nvSpPr>
        <p:spPr>
          <a:xfrm>
            <a:off x="661475" y="1804591"/>
            <a:ext cx="6296860" cy="33793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 active peer-learning protocol to consolidate your classification skills across the whole class.</a:t>
            </a:r>
            <a:endParaRPr lang="en-US" sz="11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475" y="2276872"/>
            <a:ext cx="702848" cy="953294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483779" y="2417366"/>
            <a:ext cx="2020837" cy="262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5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Receive</a:t>
            </a:r>
            <a:endParaRPr lang="en-US" sz="1550" dirty="0"/>
          </a:p>
        </p:txBody>
      </p:sp>
      <p:sp>
        <p:nvSpPr>
          <p:cNvPr id="7" name="Text 3"/>
          <p:cNvSpPr/>
          <p:nvPr/>
        </p:nvSpPr>
        <p:spPr>
          <a:xfrm>
            <a:off x="1483779" y="2751733"/>
            <a:ext cx="5474555" cy="33793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Each student is given one quantity card. Read your card and decide whether it is scalar or vector.</a:t>
            </a:r>
            <a:endParaRPr lang="en-US" sz="11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475" y="3230166"/>
            <a:ext cx="702848" cy="953294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1483779" y="3370659"/>
            <a:ext cx="2020837" cy="262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5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Quiz</a:t>
            </a:r>
            <a:endParaRPr lang="en-US" sz="1550" dirty="0"/>
          </a:p>
        </p:txBody>
      </p:sp>
      <p:sp>
        <p:nvSpPr>
          <p:cNvPr id="10" name="Text 5"/>
          <p:cNvSpPr/>
          <p:nvPr/>
        </p:nvSpPr>
        <p:spPr>
          <a:xfrm>
            <a:off x="1483779" y="3705027"/>
            <a:ext cx="5474555" cy="33793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Find a partner. Ask them: </a:t>
            </a:r>
            <a:r>
              <a:rPr lang="en-US" sz="11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"Is this a scalar or vector, and why?"</a:t>
            </a: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Listen carefully to their reasoning.</a:t>
            </a:r>
            <a:endParaRPr lang="en-US" sz="11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1475" y="4183459"/>
            <a:ext cx="702848" cy="953294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1483779" y="4323953"/>
            <a:ext cx="2020837" cy="262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5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Coach</a:t>
            </a:r>
            <a:endParaRPr lang="en-US" sz="1550" dirty="0"/>
          </a:p>
        </p:txBody>
      </p:sp>
      <p:sp>
        <p:nvSpPr>
          <p:cNvPr id="13" name="Text 7"/>
          <p:cNvSpPr/>
          <p:nvPr/>
        </p:nvSpPr>
        <p:spPr>
          <a:xfrm>
            <a:off x="1483779" y="4658320"/>
            <a:ext cx="5474555" cy="33793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If your partner is unsure, offer a targeted hint. Do not give the answer directly; guide their thinking.</a:t>
            </a:r>
            <a:endParaRPr lang="en-US" sz="110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1475" y="5136753"/>
            <a:ext cx="702848" cy="843459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1483779" y="5277247"/>
            <a:ext cx="2020837" cy="262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5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Trade</a:t>
            </a:r>
            <a:endParaRPr lang="en-US" sz="1550" dirty="0"/>
          </a:p>
        </p:txBody>
      </p:sp>
      <p:sp>
        <p:nvSpPr>
          <p:cNvPr id="16" name="Text 9"/>
          <p:cNvSpPr/>
          <p:nvPr/>
        </p:nvSpPr>
        <p:spPr>
          <a:xfrm>
            <a:off x="1483779" y="5611614"/>
            <a:ext cx="5474555" cy="1689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Swap cards and move to a new partner. Repeat until the teacher signals time.</a:t>
            </a:r>
            <a:endParaRPr lang="en-US" sz="1100" dirty="0"/>
          </a:p>
        </p:txBody>
      </p:sp>
      <p:sp>
        <p:nvSpPr>
          <p:cNvPr id="17" name="Text 10"/>
          <p:cNvSpPr/>
          <p:nvPr/>
        </p:nvSpPr>
        <p:spPr>
          <a:xfrm>
            <a:off x="51890" y="6114554"/>
            <a:ext cx="6906444" cy="1689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11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900509"/>
            <a:ext cx="5364524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Sorting Mat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574" y="1849338"/>
            <a:ext cx="10868547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Return to your groups of four. You have eight quantity cards and a sorting mat divided into two columns. Place every card on the correct side, then prepare to justify your choices.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542515" y="2465388"/>
            <a:ext cx="5470686" cy="2094805"/>
          </a:xfrm>
          <a:prstGeom prst="roundRect">
            <a:avLst>
              <a:gd name="adj" fmla="val 5685"/>
            </a:avLst>
          </a:prstGeom>
          <a:solidFill>
            <a:srgbClr val="7D3E2C">
              <a:alpha val="95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707809" y="2630686"/>
            <a:ext cx="2987005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Side 1: Scalar</a:t>
            </a:r>
            <a:endParaRPr lang="en-US" sz="1850" dirty="0"/>
          </a:p>
        </p:txBody>
      </p:sp>
      <p:sp>
        <p:nvSpPr>
          <p:cNvPr id="6" name="Text 4"/>
          <p:cNvSpPr/>
          <p:nvPr/>
        </p:nvSpPr>
        <p:spPr>
          <a:xfrm>
            <a:off x="707809" y="3104952"/>
            <a:ext cx="574968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Magnitude only. No direction needed or given.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707809" y="3468787"/>
            <a:ext cx="5140097" cy="10335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08000"/>
              </a:lnSpc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Mass</a:t>
            </a:r>
            <a:endParaRPr lang="en-US" sz="1300" dirty="0"/>
          </a:p>
          <a:p>
            <a:pPr marL="342900" indent="-342900" algn="l">
              <a:lnSpc>
                <a:spcPct val="108000"/>
              </a:lnSpc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Time</a:t>
            </a:r>
            <a:endParaRPr lang="en-US" sz="1300" dirty="0"/>
          </a:p>
          <a:p>
            <a:pPr marL="342900" indent="-342900" algn="l">
              <a:lnSpc>
                <a:spcPct val="108000"/>
              </a:lnSpc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Distance</a:t>
            </a:r>
            <a:endParaRPr lang="en-US" sz="1300" dirty="0"/>
          </a:p>
          <a:p>
            <a:pPr marL="342900" indent="-342900" algn="l">
              <a:lnSpc>
                <a:spcPct val="108000"/>
              </a:lnSpc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Speed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303904" y="2630686"/>
            <a:ext cx="2987005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Side 2: Vector</a:t>
            </a:r>
            <a:endParaRPr lang="en-US" sz="1850" dirty="0"/>
          </a:p>
        </p:txBody>
      </p:sp>
      <p:sp>
        <p:nvSpPr>
          <p:cNvPr id="9" name="Text 7"/>
          <p:cNvSpPr/>
          <p:nvPr/>
        </p:nvSpPr>
        <p:spPr>
          <a:xfrm>
            <a:off x="6303904" y="3104952"/>
            <a:ext cx="584215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Magnitude and direction. Both components are essential.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303904" y="3468787"/>
            <a:ext cx="5232567" cy="10335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08000"/>
              </a:lnSpc>
              <a:buSzPct val="100000"/>
              <a:buChar char="•"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Weight</a:t>
            </a:r>
            <a:endParaRPr lang="en-US" sz="1300" dirty="0"/>
          </a:p>
          <a:p>
            <a:pPr marL="342900" indent="-342900" algn="l">
              <a:lnSpc>
                <a:spcPct val="108000"/>
              </a:lnSpc>
              <a:buSzPct val="100000"/>
              <a:buChar char="•"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Velocity</a:t>
            </a:r>
            <a:endParaRPr lang="en-US" sz="1300" dirty="0"/>
          </a:p>
          <a:p>
            <a:pPr marL="342900" indent="-342900" algn="l">
              <a:lnSpc>
                <a:spcPct val="108000"/>
              </a:lnSpc>
              <a:buSzPct val="100000"/>
              <a:buChar char="•"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Displacement</a:t>
            </a:r>
            <a:endParaRPr lang="en-US" sz="1300" dirty="0"/>
          </a:p>
          <a:p>
            <a:pPr marL="342900" indent="-342900" algn="l">
              <a:lnSpc>
                <a:spcPct val="108000"/>
              </a:lnSpc>
              <a:buSzPct val="100000"/>
              <a:buChar char="•"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Force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61574" y="4746228"/>
            <a:ext cx="10868547" cy="810220"/>
          </a:xfrm>
          <a:prstGeom prst="roundRect">
            <a:avLst>
              <a:gd name="adj" fmla="val 8574"/>
            </a:avLst>
          </a:prstGeom>
          <a:solidFill>
            <a:srgbClr val="FCF2B5"/>
          </a:solidFill>
          <a:ln/>
        </p:spPr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868" y="4960541"/>
            <a:ext cx="206667" cy="165298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1198830" y="4936331"/>
            <a:ext cx="10165996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random group number will be called. That group must justify aloud why each card was placed on its side. Every member should be prepared to speak.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51989" y="5742484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3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694630"/>
            <a:ext cx="5364524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Prove It.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574" y="1560810"/>
            <a:ext cx="7171451" cy="8530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51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Exit Ticket</a:t>
            </a:r>
            <a:endParaRPr lang="en-US" sz="5150" dirty="0"/>
          </a:p>
        </p:txBody>
      </p:sp>
      <p:sp>
        <p:nvSpPr>
          <p:cNvPr id="4" name="Text 2"/>
          <p:cNvSpPr/>
          <p:nvPr/>
        </p:nvSpPr>
        <p:spPr>
          <a:xfrm>
            <a:off x="661574" y="2661940"/>
            <a:ext cx="10868547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Silence in the room. Complete both questions independently before you leave. This is your personal record of understanding from today's lesson.</a:t>
            </a:r>
            <a:endParaRPr lang="en-US" sz="13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574" y="3277989"/>
            <a:ext cx="5351626" cy="1702991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13317" y="3374330"/>
            <a:ext cx="248041" cy="3224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9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1</a:t>
            </a:r>
            <a:endParaRPr lang="en-US" sz="1950" dirty="0"/>
          </a:p>
        </p:txBody>
      </p:sp>
      <p:sp>
        <p:nvSpPr>
          <p:cNvPr id="7" name="Text 4"/>
          <p:cNvSpPr/>
          <p:nvPr/>
        </p:nvSpPr>
        <p:spPr>
          <a:xfrm>
            <a:off x="845918" y="3958431"/>
            <a:ext cx="2620302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Classify These Quantities</a:t>
            </a:r>
            <a:endParaRPr lang="en-US" sz="1850" dirty="0"/>
          </a:p>
        </p:txBody>
      </p:sp>
      <p:sp>
        <p:nvSpPr>
          <p:cNvPr id="8" name="Text 5"/>
          <p:cNvSpPr/>
          <p:nvPr/>
        </p:nvSpPr>
        <p:spPr>
          <a:xfrm>
            <a:off x="845918" y="4366617"/>
            <a:ext cx="4982939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State whether each of the following is a scalar or a vector, giving a reason for each: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Force, Time, Acceleration, Energy.</a:t>
            </a:r>
            <a:endParaRPr lang="en-US" sz="130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78495" y="3277989"/>
            <a:ext cx="5351626" cy="1702991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730238" y="3374330"/>
            <a:ext cx="248041" cy="3224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9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2</a:t>
            </a:r>
            <a:endParaRPr lang="en-US" sz="1950" dirty="0"/>
          </a:p>
        </p:txBody>
      </p:sp>
      <p:sp>
        <p:nvSpPr>
          <p:cNvPr id="11" name="Text 7"/>
          <p:cNvSpPr/>
          <p:nvPr/>
        </p:nvSpPr>
        <p:spPr>
          <a:xfrm>
            <a:off x="6362838" y="3958431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Speed vs Velocity</a:t>
            </a:r>
            <a:endParaRPr lang="en-US" sz="1850" dirty="0"/>
          </a:p>
        </p:txBody>
      </p:sp>
      <p:sp>
        <p:nvSpPr>
          <p:cNvPr id="12" name="Text 8"/>
          <p:cNvSpPr/>
          <p:nvPr/>
        </p:nvSpPr>
        <p:spPr>
          <a:xfrm>
            <a:off x="6362838" y="4366617"/>
            <a:ext cx="4982939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Write exactly one sentence explaining why velocity is a vector quantity but speed is a scalar quantity.</a:t>
            </a:r>
            <a:endParaRPr lang="en-US" sz="1300" dirty="0"/>
          </a:p>
        </p:txBody>
      </p:sp>
      <p:sp>
        <p:nvSpPr>
          <p:cNvPr id="13" name="Shape 9"/>
          <p:cNvSpPr/>
          <p:nvPr/>
        </p:nvSpPr>
        <p:spPr>
          <a:xfrm>
            <a:off x="661574" y="5167015"/>
            <a:ext cx="10868547" cy="595213"/>
          </a:xfrm>
          <a:prstGeom prst="roundRect">
            <a:avLst>
              <a:gd name="adj" fmla="val 11670"/>
            </a:avLst>
          </a:prstGeom>
          <a:solidFill>
            <a:srgbClr val="B6D6FC"/>
          </a:solidFill>
          <a:ln/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868" y="5381327"/>
            <a:ext cx="206667" cy="165298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198830" y="5357118"/>
            <a:ext cx="10775581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There are no notes, no partners, and no discussion. This is your individual evidence of what you have learnt today.</a:t>
            </a:r>
            <a:endParaRPr lang="en-US" sz="1300" dirty="0"/>
          </a:p>
        </p:txBody>
      </p:sp>
      <p:sp>
        <p:nvSpPr>
          <p:cNvPr id="16" name="Text 11"/>
          <p:cNvSpPr/>
          <p:nvPr/>
        </p:nvSpPr>
        <p:spPr>
          <a:xfrm>
            <a:off x="51989" y="5948263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3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FF954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964</Words>
  <Application>Microsoft Office PowerPoint</Application>
  <PresentationFormat>Widescreen</PresentationFormat>
  <Paragraphs>113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Marcellus Light</vt:lpstr>
      <vt:lpstr>Marcellus</vt:lpstr>
      <vt:lpstr>Montserrat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REJO</dc:creator>
  <cp:lastModifiedBy>Rejo Raghuvaran</cp:lastModifiedBy>
  <cp:revision>2</cp:revision>
  <dcterms:created xsi:type="dcterms:W3CDTF">2026-06-21T09:43:04Z</dcterms:created>
  <dcterms:modified xsi:type="dcterms:W3CDTF">2026-06-21T09:51:08Z</dcterms:modified>
</cp:coreProperties>
</file>