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webp" ContentType="image/webp"/>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scene: today we pin down the difference between speed and velocity, and master the v = s/t triangle plus unit conversions. Read the four objectives aloud - these are exactly what the exam tests.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Confirm the rearrangement. s = v × t gives metres; t = s ÷ v gives seconds. Praise correct units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Swap once more. Pure conversion practice - divide by 3.6 to reach m/s. Sanity check: the answer must be smaller than the km/h figure.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answers are smaller than the starting km/h figure - that is the sanity check working. 90 over 3.6 is 25; 36 over 3.6 is 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Independent, silent work on mini-whiteboards. No partner help. Collect a quick visual scan of the room: speed of the bird (20 m/s), 72 km/h converts to 20 m/s, and the one-sentence reason velocity needs a direction. This is your formative check.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Play the round-trip simulation. The key reveal: distance and average speed only ever climb, but velocity flips sign on the way back and reads zero over the whole trip. Pose the question and let them discuss for 30 seconds.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Speed is a scalar - magnitude only. Velocity is a vector - magnitude AND direction. Teach the triangle: cover the quantity you want and the layout tells you the operation. Cover s → v × t; cover v → s over t; cover t → s over v.</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Conversions are guaranteed marks if you remember one number: 3.6. Going to the smaller unit (m/s) you divide; going to the bigger number (km/h) you multiply. The sanity check - m/s is always the smaller figure - catches the direction error.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two errors appear in examiner reports every series. Trap 1: velocity with no direction loses the mark every time. Trap 2: you cannot average two speeds - average speed is total distance over total time. Drill this hard.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protocol clearly before handing out problems. The Solver does all the talking and writing. The Coach checks every line and prompts but never reveals the answer. Roles swap after each question so everyone solves and everyone coaches.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Round 1 - both partners find a speed. Partner A solves first while B coaches. Remind them: formula, substitute, calculate, unit. Give about two minutes.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Coaches confirm. Check the working shows the formula, the substitution, and the unit m/s - not just the final number. A bare 25 with no unit would drop a mark in the exam.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Swap roles - the coach now solves. This round rearranges the triangle: cover s to get v × t, cover t to get s over v. Watch that units come through correctly.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webp"/><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image" Target="../media/image-2-1.webp"/><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8003091"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CAMBRIDGE IGCSE · PHYSICS</a:t>
            </a:r>
            <a:endParaRPr lang="en-US" sz="1725" dirty="0"/>
          </a:p>
        </p:txBody>
      </p:sp>
      <p:sp>
        <p:nvSpPr>
          <p:cNvPr id="3" name="Text 1"/>
          <p:cNvSpPr/>
          <p:nvPr/>
        </p:nvSpPr>
        <p:spPr>
          <a:xfrm>
            <a:off x="876300" y="1419225"/>
            <a:ext cx="7493803" cy="1919287"/>
          </a:xfrm>
          <a:prstGeom prst="rect">
            <a:avLst/>
          </a:prstGeom>
          <a:noFill/>
          <a:ln/>
        </p:spPr>
        <p:txBody>
          <a:bodyPr wrap="square" lIns="25400" tIns="25400" rIns="25400" bIns="25400" rtlCol="0" anchor="t">
            <a:normAutofit/>
          </a:bodyPr>
          <a:lstStyle/>
          <a:p>
            <a:pPr algn="l" indent="0" marL="0">
              <a:lnSpc>
                <a:spcPct val="100000"/>
              </a:lnSpc>
              <a:buNone/>
            </a:pPr>
            <a:r>
              <a:rPr lang="en-US" sz="7350" b="1" spc="-150" kern="0" dirty="0">
                <a:solidFill>
                  <a:srgbClr val="241512"/>
                </a:solidFill>
                <a:latin typeface="Georgia" pitchFamily="34" charset="0"/>
                <a:ea typeface="Georgia" pitchFamily="34" charset="-122"/>
                <a:cs typeface="Georgia" pitchFamily="34" charset="-120"/>
              </a:rPr>
              <a:t>Speed </a:t>
            </a:r>
            <a:pPr algn="l" indent="0" marL="0">
              <a:lnSpc>
                <a:spcPct val="100000"/>
              </a:lnSpc>
              <a:buNone/>
            </a:pPr>
            <a:r>
              <a:rPr lang="en-US" sz="7350" i="1" spc="-150" kern="0" dirty="0">
                <a:solidFill>
                  <a:srgbClr val="FF954F"/>
                </a:solidFill>
                <a:latin typeface="Georgia" pitchFamily="34" charset="0"/>
                <a:ea typeface="Georgia" pitchFamily="34" charset="-122"/>
                <a:cs typeface="Georgia" pitchFamily="34" charset="-120"/>
              </a:rPr>
              <a:t>and </a:t>
            </a:r>
            <a:pPr algn="l" indent="0" marL="0">
              <a:lnSpc>
                <a:spcPct val="100000"/>
              </a:lnSpc>
              <a:buNone/>
            </a:pPr>
            <a:r>
              <a:rPr lang="en-US" sz="7350" b="1" spc="-150" kern="0" dirty="0">
                <a:solidFill>
                  <a:srgbClr val="241512"/>
                </a:solidFill>
                <a:latin typeface="Georgia" pitchFamily="34" charset="0"/>
                <a:ea typeface="Georgia" pitchFamily="34" charset="-122"/>
                <a:cs typeface="Georgia" pitchFamily="34" charset="-120"/>
              </a:rPr>
              <a:t>Velocity</a:t>
            </a:r>
            <a:endParaRPr lang="en-US" sz="7350" dirty="0"/>
          </a:p>
        </p:txBody>
      </p:sp>
      <p:sp>
        <p:nvSpPr>
          <p:cNvPr id="4" name="Text 2"/>
          <p:cNvSpPr/>
          <p:nvPr/>
        </p:nvSpPr>
        <p:spPr>
          <a:xfrm>
            <a:off x="876300" y="3548063"/>
            <a:ext cx="8003091" cy="471488"/>
          </a:xfrm>
          <a:prstGeom prst="rect">
            <a:avLst/>
          </a:prstGeom>
          <a:noFill/>
          <a:ln/>
        </p:spPr>
        <p:txBody>
          <a:bodyPr wrap="square" lIns="25400" tIns="25400" rIns="25400" bIns="25400" rtlCol="0" anchor="t">
            <a:normAutofit/>
          </a:bodyPr>
          <a:lstStyle/>
          <a:p>
            <a:pPr algn="l" indent="0" marL="0">
              <a:buNone/>
            </a:pPr>
            <a:r>
              <a:rPr lang="en-US" sz="3000" i="1" dirty="0">
                <a:solidFill>
                  <a:srgbClr val="7D3E2C"/>
                </a:solidFill>
                <a:latin typeface="Georgia" pitchFamily="34" charset="0"/>
                <a:ea typeface="Georgia" pitchFamily="34" charset="-122"/>
                <a:cs typeface="Georgia" pitchFamily="34" charset="-120"/>
              </a:rPr>
              <a:t>How fast, and which way?</a:t>
            </a:r>
            <a:endParaRPr lang="en-US" sz="3000" dirty="0"/>
          </a:p>
        </p:txBody>
      </p:sp>
      <p:sp>
        <p:nvSpPr>
          <p:cNvPr id="5" name="Shape 3"/>
          <p:cNvSpPr/>
          <p:nvPr/>
        </p:nvSpPr>
        <p:spPr>
          <a:xfrm>
            <a:off x="876300" y="6267450"/>
            <a:ext cx="7275537" cy="3143250"/>
          </a:xfrm>
          <a:prstGeom prst="roundRect">
            <a:avLst>
              <a:gd name="adj" fmla="val 5455"/>
            </a:avLst>
          </a:prstGeom>
          <a:solidFill>
            <a:srgbClr val="000000">
              <a:alpha val="4000"/>
            </a:srgbClr>
          </a:solidFill>
          <a:ln/>
        </p:spPr>
      </p:sp>
      <p:pic>
        <p:nvPicPr>
          <p:cNvPr id="6" name="Image 0" descr="preencoded.png">    </p:cNvPr>
          <p:cNvPicPr>
            <a:picLocks noChangeAspect="1"/>
          </p:cNvPicPr>
          <p:nvPr/>
        </p:nvPicPr>
        <p:blipFill>
          <a:blip r:embed="rId1"/>
          <a:srcRect l="0" r="0" t="33853" b="33853"/>
          <a:stretch/>
        </p:blipFill>
        <p:spPr>
          <a:xfrm>
            <a:off x="876300" y="6267450"/>
            <a:ext cx="7275537" cy="3143250"/>
          </a:xfrm>
          <a:prstGeom prst="rect">
            <a:avLst/>
          </a:prstGeom>
        </p:spPr>
      </p:pic>
      <p:sp>
        <p:nvSpPr>
          <p:cNvPr id="7" name="Shape 4"/>
          <p:cNvSpPr/>
          <p:nvPr/>
        </p:nvSpPr>
        <p:spPr>
          <a:xfrm>
            <a:off x="8723337" y="2618556"/>
            <a:ext cx="8688363" cy="5049887"/>
          </a:xfrm>
          <a:prstGeom prst="roundRect">
            <a:avLst>
              <a:gd name="adj" fmla="val 3772"/>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5000"/>
              </a:srgbClr>
            </a:outerShdw>
          </a:effectLst>
        </p:spPr>
      </p:sp>
      <p:sp>
        <p:nvSpPr>
          <p:cNvPr id="8" name="Text 5"/>
          <p:cNvSpPr/>
          <p:nvPr/>
        </p:nvSpPr>
        <p:spPr>
          <a:xfrm>
            <a:off x="9285312" y="3142431"/>
            <a:ext cx="8320854" cy="314325"/>
          </a:xfrm>
          <a:prstGeom prst="rect">
            <a:avLst/>
          </a:prstGeom>
          <a:noFill/>
          <a:ln/>
        </p:spPr>
        <p:txBody>
          <a:bodyPr wrap="square" lIns="25400" tIns="25400" rIns="25400" bIns="25400" rtlCol="0" anchor="t">
            <a:normAutofit/>
          </a:bodyPr>
          <a:lstStyle/>
          <a:p>
            <a:pPr algn="l" indent="0" marL="0">
              <a:buNone/>
            </a:pPr>
            <a:r>
              <a:rPr lang="en-US" sz="1875" b="1" dirty="0">
                <a:solidFill>
                  <a:srgbClr val="7D3E2C"/>
                </a:solidFill>
                <a:latin typeface="Arial" pitchFamily="34" charset="0"/>
                <a:ea typeface="Arial" pitchFamily="34" charset="-122"/>
                <a:cs typeface="Arial" pitchFamily="34" charset="-120"/>
              </a:rPr>
              <a:t>By the end of this lesson, you will be able to:</a:t>
            </a:r>
            <a:endParaRPr lang="en-US" sz="1875" dirty="0"/>
          </a:p>
        </p:txBody>
      </p:sp>
      <p:sp>
        <p:nvSpPr>
          <p:cNvPr id="9" name="Shape 6"/>
          <p:cNvSpPr/>
          <p:nvPr/>
        </p:nvSpPr>
        <p:spPr>
          <a:xfrm>
            <a:off x="9285312" y="3761556"/>
            <a:ext cx="400050" cy="400050"/>
          </a:xfrm>
          <a:prstGeom prst="ellipse">
            <a:avLst/>
          </a:prstGeom>
          <a:solidFill>
            <a:srgbClr val="FF954F"/>
          </a:solidFill>
          <a:ln/>
        </p:spPr>
      </p:sp>
      <p:sp>
        <p:nvSpPr>
          <p:cNvPr id="10" name="Text 7"/>
          <p:cNvSpPr/>
          <p:nvPr/>
        </p:nvSpPr>
        <p:spPr>
          <a:xfrm>
            <a:off x="9247212" y="3761556"/>
            <a:ext cx="476250" cy="438150"/>
          </a:xfrm>
          <a:prstGeom prst="rect">
            <a:avLst/>
          </a:prstGeom>
          <a:noFill/>
          <a:ln/>
        </p:spPr>
        <p:txBody>
          <a:bodyPr wrap="square" lIns="25400" tIns="25400" rIns="25400" bIns="25400" rtlCol="0" anchor="ctr">
            <a:normAutofit/>
          </a:bodyPr>
          <a:lstStyle/>
          <a:p>
            <a:pPr algn="ctr" indent="0" marL="0">
              <a:lnSpc>
                <a:spcPct val="140000"/>
              </a:lnSpc>
              <a:buNone/>
            </a:pPr>
            <a:r>
              <a:rPr lang="en-US" sz="1800" b="1" dirty="0">
                <a:solidFill>
                  <a:srgbClr val="FFFFF5"/>
                </a:solidFill>
                <a:latin typeface="Georgia" pitchFamily="34" charset="0"/>
                <a:ea typeface="Georgia" pitchFamily="34" charset="-122"/>
                <a:cs typeface="Georgia" pitchFamily="34" charset="-120"/>
              </a:rPr>
              <a:t>1</a:t>
            </a:r>
            <a:endParaRPr lang="en-US" sz="1800" dirty="0"/>
          </a:p>
        </p:txBody>
      </p:sp>
      <p:sp>
        <p:nvSpPr>
          <p:cNvPr id="11" name="Text 8"/>
          <p:cNvSpPr/>
          <p:nvPr/>
        </p:nvSpPr>
        <p:spPr>
          <a:xfrm>
            <a:off x="9894912" y="3742506"/>
            <a:ext cx="7163457" cy="922883"/>
          </a:xfrm>
          <a:prstGeom prst="rect">
            <a:avLst/>
          </a:prstGeom>
          <a:noFill/>
          <a:ln/>
        </p:spPr>
        <p:txBody>
          <a:bodyPr wrap="square" lIns="25400" tIns="25400" rIns="25400" bIns="25400" rtlCol="0" anchor="t">
            <a:normAutofit/>
          </a:bodyPr>
          <a:lstStyle/>
          <a:p>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Define </a:t>
            </a:r>
            <a:pPr algn="l" indent="0" marL="0">
              <a:lnSpc>
                <a:spcPct val="140000"/>
              </a:lnSpc>
              <a:buNone/>
            </a:pPr>
            <a:r>
              <a:rPr lang="en-US" sz="2475" b="1" dirty="0">
                <a:solidFill>
                  <a:srgbClr val="461C11"/>
                </a:solidFill>
                <a:latin typeface="Arial" pitchFamily="34" charset="0"/>
                <a:ea typeface="Arial" pitchFamily="34" charset="-122"/>
                <a:cs typeface="Arial" pitchFamily="34" charset="-120"/>
              </a:rPr>
              <a:t>speed </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and use average speed = distance ÷ time </a:t>
            </a:r>
            <a:pPr algn="l" indent="0" marL="0">
              <a:lnSpc>
                <a:spcPct val="140000"/>
              </a:lnSpc>
              <a:buNone/>
            </a:pPr>
            <a:r>
              <a:rPr lang="en-US" sz="2228" dirty="0">
                <a:solidFill>
                  <a:srgbClr val="7D3E2C"/>
                </a:solidFill>
                <a:latin typeface="Courier New" pitchFamily="34" charset="0"/>
                <a:ea typeface="Courier New" pitchFamily="34" charset="-122"/>
                <a:cs typeface="Courier New" pitchFamily="34" charset="-120"/>
              </a:rPr>
              <a:t>(v = s / t)</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a:t>
            </a:r>
            <a:endParaRPr lang="en-US" sz="2475" dirty="0"/>
          </a:p>
        </p:txBody>
      </p:sp>
      <p:sp>
        <p:nvSpPr>
          <p:cNvPr id="12" name="Shape 9"/>
          <p:cNvSpPr/>
          <p:nvPr/>
        </p:nvSpPr>
        <p:spPr>
          <a:xfrm>
            <a:off x="9285312" y="4893990"/>
            <a:ext cx="400050" cy="400050"/>
          </a:xfrm>
          <a:prstGeom prst="ellipse">
            <a:avLst/>
          </a:prstGeom>
          <a:solidFill>
            <a:srgbClr val="FF954F"/>
          </a:solidFill>
          <a:ln/>
        </p:spPr>
      </p:sp>
      <p:sp>
        <p:nvSpPr>
          <p:cNvPr id="13" name="Text 10"/>
          <p:cNvSpPr/>
          <p:nvPr/>
        </p:nvSpPr>
        <p:spPr>
          <a:xfrm>
            <a:off x="9247212" y="4893990"/>
            <a:ext cx="476250" cy="438150"/>
          </a:xfrm>
          <a:prstGeom prst="rect">
            <a:avLst/>
          </a:prstGeom>
          <a:noFill/>
          <a:ln/>
        </p:spPr>
        <p:txBody>
          <a:bodyPr wrap="square" lIns="25400" tIns="25400" rIns="25400" bIns="25400" rtlCol="0" anchor="ctr">
            <a:normAutofit/>
          </a:bodyPr>
          <a:lstStyle/>
          <a:p>
            <a:pPr algn="ctr" indent="0" marL="0">
              <a:lnSpc>
                <a:spcPct val="140000"/>
              </a:lnSpc>
              <a:buNone/>
            </a:pPr>
            <a:r>
              <a:rPr lang="en-US" sz="1800" b="1" dirty="0">
                <a:solidFill>
                  <a:srgbClr val="FFFFF5"/>
                </a:solidFill>
                <a:latin typeface="Georgia" pitchFamily="34" charset="0"/>
                <a:ea typeface="Georgia" pitchFamily="34" charset="-122"/>
                <a:cs typeface="Georgia" pitchFamily="34" charset="-120"/>
              </a:rPr>
              <a:t>2</a:t>
            </a:r>
            <a:endParaRPr lang="en-US" sz="1800" dirty="0"/>
          </a:p>
        </p:txBody>
      </p:sp>
      <p:sp>
        <p:nvSpPr>
          <p:cNvPr id="14" name="Text 11"/>
          <p:cNvSpPr/>
          <p:nvPr/>
        </p:nvSpPr>
        <p:spPr>
          <a:xfrm>
            <a:off x="9894912" y="4874940"/>
            <a:ext cx="7410212" cy="482873"/>
          </a:xfrm>
          <a:prstGeom prst="rect">
            <a:avLst/>
          </a:prstGeom>
          <a:noFill/>
          <a:ln/>
        </p:spPr>
        <p:txBody>
          <a:bodyPr wrap="square" lIns="25400" tIns="25400" rIns="25400" bIns="25400" rtlCol="0" anchor="t">
            <a:normAutofit/>
          </a:bodyPr>
          <a:lstStyle/>
          <a:p>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Define </a:t>
            </a:r>
            <a:pPr algn="l" indent="0" marL="0">
              <a:lnSpc>
                <a:spcPct val="140000"/>
              </a:lnSpc>
              <a:buNone/>
            </a:pPr>
            <a:r>
              <a:rPr lang="en-US" sz="2475" b="1" dirty="0">
                <a:solidFill>
                  <a:srgbClr val="461C11"/>
                </a:solidFill>
                <a:latin typeface="Arial" pitchFamily="34" charset="0"/>
                <a:ea typeface="Arial" pitchFamily="34" charset="-122"/>
                <a:cs typeface="Arial" pitchFamily="34" charset="-120"/>
              </a:rPr>
              <a:t>velocity </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as speed in a given direction.</a:t>
            </a:r>
            <a:endParaRPr lang="en-US" sz="2475" dirty="0"/>
          </a:p>
        </p:txBody>
      </p:sp>
      <p:sp>
        <p:nvSpPr>
          <p:cNvPr id="15" name="Shape 12"/>
          <p:cNvSpPr/>
          <p:nvPr/>
        </p:nvSpPr>
        <p:spPr>
          <a:xfrm>
            <a:off x="9285312" y="5586413"/>
            <a:ext cx="400050" cy="400050"/>
          </a:xfrm>
          <a:prstGeom prst="ellipse">
            <a:avLst/>
          </a:prstGeom>
          <a:solidFill>
            <a:srgbClr val="FF954F"/>
          </a:solidFill>
          <a:ln/>
        </p:spPr>
      </p:sp>
      <p:sp>
        <p:nvSpPr>
          <p:cNvPr id="16" name="Text 13"/>
          <p:cNvSpPr/>
          <p:nvPr/>
        </p:nvSpPr>
        <p:spPr>
          <a:xfrm>
            <a:off x="9247212" y="5586413"/>
            <a:ext cx="476250" cy="438150"/>
          </a:xfrm>
          <a:prstGeom prst="rect">
            <a:avLst/>
          </a:prstGeom>
          <a:noFill/>
          <a:ln/>
        </p:spPr>
        <p:txBody>
          <a:bodyPr wrap="square" lIns="25400" tIns="25400" rIns="25400" bIns="25400" rtlCol="0" anchor="ctr">
            <a:normAutofit/>
          </a:bodyPr>
          <a:lstStyle/>
          <a:p>
            <a:pPr algn="ctr" indent="0" marL="0">
              <a:lnSpc>
                <a:spcPct val="140000"/>
              </a:lnSpc>
              <a:buNone/>
            </a:pPr>
            <a:r>
              <a:rPr lang="en-US" sz="1800" b="1" dirty="0">
                <a:solidFill>
                  <a:srgbClr val="FFFFF5"/>
                </a:solidFill>
                <a:latin typeface="Georgia" pitchFamily="34" charset="0"/>
                <a:ea typeface="Georgia" pitchFamily="34" charset="-122"/>
                <a:cs typeface="Georgia" pitchFamily="34" charset="-120"/>
              </a:rPr>
              <a:t>3</a:t>
            </a:r>
            <a:endParaRPr lang="en-US" sz="1800" dirty="0"/>
          </a:p>
        </p:txBody>
      </p:sp>
      <p:sp>
        <p:nvSpPr>
          <p:cNvPr id="17" name="Text 14"/>
          <p:cNvSpPr/>
          <p:nvPr/>
        </p:nvSpPr>
        <p:spPr>
          <a:xfrm>
            <a:off x="9894912" y="5567363"/>
            <a:ext cx="7163457" cy="922883"/>
          </a:xfrm>
          <a:prstGeom prst="rect">
            <a:avLst/>
          </a:prstGeom>
          <a:noFill/>
          <a:ln/>
        </p:spPr>
        <p:txBody>
          <a:bodyPr wrap="square" lIns="25400" tIns="25400" rIns="25400" bIns="25400" rtlCol="0" anchor="t">
            <a:normAutofit/>
          </a:bodyPr>
          <a:lstStyle/>
          <a:p>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Rearrange </a:t>
            </a:r>
            <a:pPr algn="l" indent="0" marL="0">
              <a:lnSpc>
                <a:spcPct val="140000"/>
              </a:lnSpc>
              <a:buNone/>
            </a:pPr>
            <a:r>
              <a:rPr lang="en-US" sz="2228" dirty="0">
                <a:solidFill>
                  <a:srgbClr val="7D3E2C"/>
                </a:solidFill>
                <a:latin typeface="Courier New" pitchFamily="34" charset="0"/>
                <a:ea typeface="Courier New" pitchFamily="34" charset="-122"/>
                <a:cs typeface="Courier New" pitchFamily="34" charset="-120"/>
              </a:rPr>
              <a:t>v = s / t </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to find </a:t>
            </a:r>
            <a:pPr algn="l" indent="0" marL="0">
              <a:lnSpc>
                <a:spcPct val="140000"/>
              </a:lnSpc>
              <a:buNone/>
            </a:pPr>
            <a:r>
              <a:rPr lang="en-US" sz="2475" i="1" dirty="0">
                <a:solidFill>
                  <a:srgbClr val="241512"/>
                </a:solidFill>
                <a:latin typeface="Arial" pitchFamily="34" charset="0"/>
                <a:ea typeface="Arial" pitchFamily="34" charset="-122"/>
                <a:cs typeface="Arial" pitchFamily="34" charset="-120"/>
              </a:rPr>
              <a:t>s</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 </a:t>
            </a:r>
            <a:pPr algn="l" indent="0" marL="0">
              <a:lnSpc>
                <a:spcPct val="140000"/>
              </a:lnSpc>
              <a:buNone/>
            </a:pPr>
            <a:r>
              <a:rPr lang="en-US" sz="2475" i="1" dirty="0">
                <a:solidFill>
                  <a:srgbClr val="241512"/>
                </a:solidFill>
                <a:latin typeface="Arial" pitchFamily="34" charset="0"/>
                <a:ea typeface="Arial" pitchFamily="34" charset="-122"/>
                <a:cs typeface="Arial" pitchFamily="34" charset="-120"/>
              </a:rPr>
              <a:t>v</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 or </a:t>
            </a:r>
            <a:pPr algn="l" indent="0" marL="0">
              <a:lnSpc>
                <a:spcPct val="140000"/>
              </a:lnSpc>
              <a:buNone/>
            </a:pPr>
            <a:r>
              <a:rPr lang="en-US" sz="2475" i="1" dirty="0">
                <a:solidFill>
                  <a:srgbClr val="241512"/>
                </a:solidFill>
                <a:latin typeface="Arial" pitchFamily="34" charset="0"/>
                <a:ea typeface="Arial" pitchFamily="34" charset="-122"/>
                <a:cs typeface="Arial" pitchFamily="34" charset="-120"/>
              </a:rPr>
              <a:t>t </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with correct units.</a:t>
            </a:r>
            <a:endParaRPr lang="en-US" sz="2475" dirty="0"/>
          </a:p>
        </p:txBody>
      </p:sp>
      <p:sp>
        <p:nvSpPr>
          <p:cNvPr id="18" name="Shape 15"/>
          <p:cNvSpPr/>
          <p:nvPr/>
        </p:nvSpPr>
        <p:spPr>
          <a:xfrm>
            <a:off x="9285312" y="6718846"/>
            <a:ext cx="400050" cy="400050"/>
          </a:xfrm>
          <a:prstGeom prst="ellipse">
            <a:avLst/>
          </a:prstGeom>
          <a:solidFill>
            <a:srgbClr val="FF954F"/>
          </a:solidFill>
          <a:ln/>
        </p:spPr>
      </p:sp>
      <p:sp>
        <p:nvSpPr>
          <p:cNvPr id="19" name="Text 16"/>
          <p:cNvSpPr/>
          <p:nvPr/>
        </p:nvSpPr>
        <p:spPr>
          <a:xfrm>
            <a:off x="9247212" y="6718846"/>
            <a:ext cx="476250" cy="438150"/>
          </a:xfrm>
          <a:prstGeom prst="rect">
            <a:avLst/>
          </a:prstGeom>
          <a:noFill/>
          <a:ln/>
        </p:spPr>
        <p:txBody>
          <a:bodyPr wrap="square" lIns="25400" tIns="25400" rIns="25400" bIns="25400" rtlCol="0" anchor="ctr">
            <a:normAutofit/>
          </a:bodyPr>
          <a:lstStyle/>
          <a:p>
            <a:pPr algn="ctr" indent="0" marL="0">
              <a:lnSpc>
                <a:spcPct val="140000"/>
              </a:lnSpc>
              <a:buNone/>
            </a:pPr>
            <a:r>
              <a:rPr lang="en-US" sz="1800" b="1" dirty="0">
                <a:solidFill>
                  <a:srgbClr val="FFFFF5"/>
                </a:solidFill>
                <a:latin typeface="Georgia" pitchFamily="34" charset="0"/>
                <a:ea typeface="Georgia" pitchFamily="34" charset="-122"/>
                <a:cs typeface="Georgia" pitchFamily="34" charset="-120"/>
              </a:rPr>
              <a:t>4</a:t>
            </a:r>
            <a:endParaRPr lang="en-US" sz="1800" dirty="0"/>
          </a:p>
        </p:txBody>
      </p:sp>
      <p:sp>
        <p:nvSpPr>
          <p:cNvPr id="20" name="Text 17"/>
          <p:cNvSpPr/>
          <p:nvPr/>
        </p:nvSpPr>
        <p:spPr>
          <a:xfrm>
            <a:off x="9894912" y="6699796"/>
            <a:ext cx="5258068" cy="482873"/>
          </a:xfrm>
          <a:prstGeom prst="rect">
            <a:avLst/>
          </a:prstGeom>
          <a:noFill/>
          <a:ln/>
        </p:spPr>
        <p:txBody>
          <a:bodyPr wrap="square" lIns="25400" tIns="25400" rIns="25400" bIns="25400" rtlCol="0" anchor="t">
            <a:normAutofit/>
          </a:bodyPr>
          <a:lstStyle/>
          <a:p>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Convert between </a:t>
            </a:r>
            <a:pPr algn="l" indent="0" marL="0">
              <a:lnSpc>
                <a:spcPct val="140000"/>
              </a:lnSpc>
              <a:buNone/>
            </a:pPr>
            <a:r>
              <a:rPr lang="en-US" sz="2475" b="1" dirty="0">
                <a:solidFill>
                  <a:srgbClr val="461C11"/>
                </a:solidFill>
                <a:latin typeface="Arial" pitchFamily="34" charset="0"/>
                <a:ea typeface="Arial" pitchFamily="34" charset="-122"/>
                <a:cs typeface="Arial" pitchFamily="34" charset="-120"/>
              </a:rPr>
              <a:t>km/h </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and </a:t>
            </a:r>
            <a:pPr algn="l" indent="0" marL="0">
              <a:lnSpc>
                <a:spcPct val="140000"/>
              </a:lnSpc>
              <a:buNone/>
            </a:pPr>
            <a:r>
              <a:rPr lang="en-US" sz="2475" b="1" dirty="0">
                <a:solidFill>
                  <a:srgbClr val="461C11"/>
                </a:solidFill>
                <a:latin typeface="Arial" pitchFamily="34" charset="0"/>
                <a:ea typeface="Arial" pitchFamily="34" charset="-122"/>
                <a:cs typeface="Arial" pitchFamily="34" charset="-120"/>
              </a:rPr>
              <a:t>m/s</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a:t>
            </a:r>
            <a:endParaRPr lang="en-US" sz="2475" dirty="0"/>
          </a:p>
        </p:txBody>
      </p:sp>
      <p:sp>
        <p:nvSpPr>
          <p:cNvPr id="21" name="Text 18"/>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ANSWER KEY · ROUND 2</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Coach's Key</a:t>
            </a:r>
            <a:endParaRPr lang="en-US" sz="5100" dirty="0"/>
          </a:p>
        </p:txBody>
      </p:sp>
      <p:sp>
        <p:nvSpPr>
          <p:cNvPr id="4" name="Shape 2"/>
          <p:cNvSpPr/>
          <p:nvPr/>
        </p:nvSpPr>
        <p:spPr>
          <a:xfrm>
            <a:off x="876300"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43025" y="5156448"/>
            <a:ext cx="438150" cy="438150"/>
          </a:xfrm>
          <a:prstGeom prst="rect">
            <a:avLst/>
          </a:prstGeom>
        </p:spPr>
      </p:pic>
      <p:sp>
        <p:nvSpPr>
          <p:cNvPr id="6" name="Text 3"/>
          <p:cNvSpPr/>
          <p:nvPr/>
        </p:nvSpPr>
        <p:spPr>
          <a:xfrm>
            <a:off x="1952625" y="5237411"/>
            <a:ext cx="1569251"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B</a:t>
            </a:r>
            <a:endParaRPr lang="en-US" sz="1875" dirty="0"/>
          </a:p>
        </p:txBody>
      </p:sp>
      <p:sp>
        <p:nvSpPr>
          <p:cNvPr id="7" name="Text 4"/>
          <p:cNvSpPr/>
          <p:nvPr/>
        </p:nvSpPr>
        <p:spPr>
          <a:xfrm>
            <a:off x="1343025" y="5937498"/>
            <a:ext cx="7826692" cy="619125"/>
          </a:xfrm>
          <a:prstGeom prst="rect">
            <a:avLst/>
          </a:prstGeom>
          <a:noFill/>
          <a:ln/>
        </p:spPr>
        <p:txBody>
          <a:bodyPr wrap="square" lIns="25400" tIns="25400" rIns="25400" bIns="2540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s = 4 × 30 = </a:t>
            </a:r>
            <a:pPr algn="l" indent="0" marL="0">
              <a:buNone/>
            </a:pPr>
            <a:r>
              <a:rPr lang="en-US" sz="3450" dirty="0">
                <a:solidFill>
                  <a:srgbClr val="FF954F"/>
                </a:solidFill>
                <a:latin typeface="Courier New" pitchFamily="34" charset="0"/>
                <a:ea typeface="Courier New" pitchFamily="34" charset="-122"/>
                <a:cs typeface="Courier New" pitchFamily="34" charset="-120"/>
              </a:rPr>
              <a:t>120 m</a:t>
            </a:r>
            <a:endParaRPr lang="en-US" sz="3450" dirty="0"/>
          </a:p>
        </p:txBody>
      </p:sp>
      <p:sp>
        <p:nvSpPr>
          <p:cNvPr id="8" name="Shape 5"/>
          <p:cNvSpPr/>
          <p:nvPr/>
        </p:nvSpPr>
        <p:spPr>
          <a:xfrm>
            <a:off x="9363075"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29800" y="4963120"/>
            <a:ext cx="438150" cy="438150"/>
          </a:xfrm>
          <a:prstGeom prst="rect">
            <a:avLst/>
          </a:prstGeom>
        </p:spPr>
      </p:pic>
      <p:sp>
        <p:nvSpPr>
          <p:cNvPr id="10" name="Text 6"/>
          <p:cNvSpPr/>
          <p:nvPr/>
        </p:nvSpPr>
        <p:spPr>
          <a:xfrm>
            <a:off x="10439400" y="5044083"/>
            <a:ext cx="1554845"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A</a:t>
            </a:r>
            <a:endParaRPr lang="en-US" sz="1875" dirty="0"/>
          </a:p>
        </p:txBody>
      </p:sp>
      <p:sp>
        <p:nvSpPr>
          <p:cNvPr id="11" name="Text 7"/>
          <p:cNvSpPr/>
          <p:nvPr/>
        </p:nvSpPr>
        <p:spPr>
          <a:xfrm>
            <a:off x="9829800" y="5937498"/>
            <a:ext cx="864915"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t =</a:t>
            </a:r>
            <a:endParaRPr lang="en-US" sz="3450" dirty="0"/>
          </a:p>
        </p:txBody>
      </p:sp>
      <p:sp>
        <p:nvSpPr>
          <p:cNvPr id="12" name="Text 8"/>
          <p:cNvSpPr/>
          <p:nvPr/>
        </p:nvSpPr>
        <p:spPr>
          <a:xfrm>
            <a:off x="10885215" y="5744170"/>
            <a:ext cx="890446" cy="498128"/>
          </a:xfrm>
          <a:prstGeom prst="rect">
            <a:avLst/>
          </a:prstGeom>
          <a:noFill/>
          <a:ln/>
        </p:spPr>
        <p:txBody>
          <a:bodyPr wrap="square" lIns="25400" tIns="25400" rIns="25400" bIns="25400" rtlCol="0" anchor="t">
            <a:normAutofit/>
          </a:bodyPr>
          <a:lstStyle/>
          <a:p>
            <a:pPr algn="l" indent="0" marL="0">
              <a:lnSpc>
                <a:spcPct val="105000"/>
              </a:lnSpc>
              <a:buNone/>
            </a:pPr>
            <a:r>
              <a:rPr lang="en-US" sz="3450" dirty="0">
                <a:solidFill>
                  <a:srgbClr val="241512"/>
                </a:solidFill>
                <a:latin typeface="Courier New" pitchFamily="34" charset="0"/>
                <a:ea typeface="Courier New" pitchFamily="34" charset="-122"/>
                <a:cs typeface="Courier New" pitchFamily="34" charset="-120"/>
              </a:rPr>
              <a:t>200</a:t>
            </a:r>
            <a:endParaRPr lang="en-US" sz="3450" dirty="0"/>
          </a:p>
        </p:txBody>
      </p:sp>
      <p:sp>
        <p:nvSpPr>
          <p:cNvPr id="13" name="Shape 9"/>
          <p:cNvSpPr/>
          <p:nvPr/>
        </p:nvSpPr>
        <p:spPr>
          <a:xfrm>
            <a:off x="11033820" y="6204198"/>
            <a:ext cx="491505" cy="28575"/>
          </a:xfrm>
          <a:prstGeom prst="rect">
            <a:avLst/>
          </a:prstGeom>
          <a:solidFill>
            <a:srgbClr val="241512"/>
          </a:solidFill>
          <a:ln/>
        </p:spPr>
      </p:sp>
      <p:sp>
        <p:nvSpPr>
          <p:cNvPr id="14" name="Text 10"/>
          <p:cNvSpPr/>
          <p:nvPr/>
        </p:nvSpPr>
        <p:spPr>
          <a:xfrm>
            <a:off x="11148120" y="6251823"/>
            <a:ext cx="312055" cy="498128"/>
          </a:xfrm>
          <a:prstGeom prst="rect">
            <a:avLst/>
          </a:prstGeom>
          <a:noFill/>
          <a:ln/>
        </p:spPr>
        <p:txBody>
          <a:bodyPr wrap="square" lIns="25400" tIns="25400" rIns="25400" bIns="25400" rtlCol="0" anchor="t">
            <a:normAutofit/>
          </a:bodyPr>
          <a:lstStyle/>
          <a:p>
            <a:pPr algn="l" indent="0" marL="0">
              <a:lnSpc>
                <a:spcPct val="105000"/>
              </a:lnSpc>
              <a:buNone/>
            </a:pPr>
            <a:r>
              <a:rPr lang="en-US" sz="3450" dirty="0">
                <a:solidFill>
                  <a:srgbClr val="241512"/>
                </a:solidFill>
                <a:latin typeface="Courier New" pitchFamily="34" charset="0"/>
                <a:ea typeface="Courier New" pitchFamily="34" charset="-122"/>
                <a:cs typeface="Courier New" pitchFamily="34" charset="-120"/>
              </a:rPr>
              <a:t>8</a:t>
            </a:r>
            <a:endParaRPr lang="en-US" sz="3450" dirty="0"/>
          </a:p>
        </p:txBody>
      </p:sp>
      <p:sp>
        <p:nvSpPr>
          <p:cNvPr id="15" name="Text 11"/>
          <p:cNvSpPr/>
          <p:nvPr/>
        </p:nvSpPr>
        <p:spPr>
          <a:xfrm>
            <a:off x="11940629" y="5937498"/>
            <a:ext cx="339105"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a:t>
            </a:r>
            <a:endParaRPr lang="en-US" sz="3450" dirty="0"/>
          </a:p>
        </p:txBody>
      </p:sp>
      <p:sp>
        <p:nvSpPr>
          <p:cNvPr id="16" name="Text 12"/>
          <p:cNvSpPr/>
          <p:nvPr/>
        </p:nvSpPr>
        <p:spPr>
          <a:xfrm>
            <a:off x="12355934" y="5937498"/>
            <a:ext cx="1127820" cy="619125"/>
          </a:xfrm>
          <a:prstGeom prst="rect">
            <a:avLst/>
          </a:prstGeom>
          <a:noFill/>
          <a:ln/>
        </p:spPr>
        <p:txBody>
          <a:bodyPr wrap="square" lIns="25400" tIns="25400" rIns="25400" bIns="25400" rtlCol="0" anchor="t">
            <a:normAutofit/>
          </a:bodyPr>
          <a:lstStyle/>
          <a:p>
            <a:pPr algn="l" indent="0" marL="0">
              <a:buNone/>
            </a:pPr>
            <a:r>
              <a:rPr lang="en-US" sz="3450" dirty="0">
                <a:solidFill>
                  <a:srgbClr val="FF954F"/>
                </a:solidFill>
                <a:latin typeface="Courier New" pitchFamily="34" charset="0"/>
                <a:ea typeface="Courier New" pitchFamily="34" charset="-122"/>
                <a:cs typeface="Courier New" pitchFamily="34" charset="-120"/>
              </a:rPr>
              <a:t>25 s</a:t>
            </a:r>
            <a:endParaRPr lang="en-US" sz="3450" dirty="0"/>
          </a:p>
        </p:txBody>
      </p:sp>
      <p:sp>
        <p:nvSpPr>
          <p:cNvPr id="17" name="Text 13"/>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923925"/>
            <a:ext cx="3271518"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PRACTICE · ROUND 3</a:t>
            </a:r>
            <a:endParaRPr lang="en-US" sz="1725" dirty="0"/>
          </a:p>
        </p:txBody>
      </p:sp>
      <p:sp>
        <p:nvSpPr>
          <p:cNvPr id="3" name="Shape 1"/>
          <p:cNvSpPr/>
          <p:nvPr/>
        </p:nvSpPr>
        <p:spPr>
          <a:xfrm>
            <a:off x="4040907" y="876300"/>
            <a:ext cx="1953667" cy="352425"/>
          </a:xfrm>
          <a:prstGeom prst="roundRect">
            <a:avLst>
              <a:gd name="adj" fmla="val 50000"/>
            </a:avLst>
          </a:prstGeom>
          <a:solidFill>
            <a:srgbClr val="461C11"/>
          </a:solidFill>
          <a:ln/>
        </p:spPr>
      </p:sp>
      <p:sp>
        <p:nvSpPr>
          <p:cNvPr id="4" name="Text 2"/>
          <p:cNvSpPr/>
          <p:nvPr/>
        </p:nvSpPr>
        <p:spPr>
          <a:xfrm>
            <a:off x="4212357" y="942975"/>
            <a:ext cx="1686967" cy="257175"/>
          </a:xfrm>
          <a:prstGeom prst="rect">
            <a:avLst/>
          </a:prstGeom>
          <a:noFill/>
          <a:ln/>
        </p:spPr>
        <p:txBody>
          <a:bodyPr wrap="square" lIns="25400" tIns="25400" rIns="25400" bIns="25400" rtlCol="0" anchor="t">
            <a:normAutofit/>
          </a:bodyPr>
          <a:lstStyle/>
          <a:p>
            <a:pPr algn="l" indent="0" marL="0">
              <a:buNone/>
            </a:pPr>
            <a:r>
              <a:rPr lang="en-US" sz="1425" b="1" spc="150" kern="0" dirty="0">
                <a:solidFill>
                  <a:srgbClr val="FAF1DC"/>
                </a:solidFill>
                <a:latin typeface="Arial" pitchFamily="34" charset="0"/>
                <a:ea typeface="Arial" pitchFamily="34" charset="-122"/>
                <a:cs typeface="Arial" pitchFamily="34" charset="-120"/>
              </a:rPr>
              <a:t>↻ SWAP ROLES</a:t>
            </a:r>
            <a:endParaRPr lang="en-US" sz="1425" dirty="0"/>
          </a:p>
        </p:txBody>
      </p:sp>
      <p:sp>
        <p:nvSpPr>
          <p:cNvPr id="5" name="Text 3"/>
          <p:cNvSpPr/>
          <p:nvPr/>
        </p:nvSpPr>
        <p:spPr>
          <a:xfrm>
            <a:off x="876300" y="136207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The 3.6 Rule</a:t>
            </a:r>
            <a:endParaRPr lang="en-US" sz="5100" dirty="0"/>
          </a:p>
        </p:txBody>
      </p:sp>
      <p:sp>
        <p:nvSpPr>
          <p:cNvPr id="6" name="Shape 4"/>
          <p:cNvSpPr/>
          <p:nvPr/>
        </p:nvSpPr>
        <p:spPr>
          <a:xfrm>
            <a:off x="876300" y="2359521"/>
            <a:ext cx="8048625" cy="7051179"/>
          </a:xfrm>
          <a:prstGeom prst="roundRect">
            <a:avLst>
              <a:gd name="adj" fmla="val 2702"/>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7" name="Shape 5"/>
          <p:cNvSpPr/>
          <p:nvPr/>
        </p:nvSpPr>
        <p:spPr>
          <a:xfrm>
            <a:off x="1343025" y="2826246"/>
            <a:ext cx="476250" cy="476250"/>
          </a:xfrm>
          <a:prstGeom prst="ellipse">
            <a:avLst/>
          </a:prstGeom>
          <a:solidFill>
            <a:srgbClr val="FF954F"/>
          </a:solidFill>
          <a:ln/>
        </p:spPr>
      </p:sp>
      <p:sp>
        <p:nvSpPr>
          <p:cNvPr id="8" name="Text 6"/>
          <p:cNvSpPr/>
          <p:nvPr/>
        </p:nvSpPr>
        <p:spPr>
          <a:xfrm>
            <a:off x="1304925" y="2826246"/>
            <a:ext cx="552450" cy="51435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A</a:t>
            </a:r>
            <a:endParaRPr lang="en-US" sz="1950" dirty="0"/>
          </a:p>
        </p:txBody>
      </p:sp>
      <p:sp>
        <p:nvSpPr>
          <p:cNvPr id="9" name="Text 7"/>
          <p:cNvSpPr/>
          <p:nvPr/>
        </p:nvSpPr>
        <p:spPr>
          <a:xfrm>
            <a:off x="1971675" y="2926259"/>
            <a:ext cx="2910699"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A · SOLVER</a:t>
            </a:r>
            <a:endParaRPr lang="en-US" sz="1875" dirty="0"/>
          </a:p>
        </p:txBody>
      </p:sp>
      <p:sp>
        <p:nvSpPr>
          <p:cNvPr id="10" name="Text 8"/>
          <p:cNvSpPr/>
          <p:nvPr/>
        </p:nvSpPr>
        <p:spPr>
          <a:xfrm>
            <a:off x="1343025" y="3569196"/>
            <a:ext cx="7826692" cy="535260"/>
          </a:xfrm>
          <a:prstGeom prst="rect">
            <a:avLst/>
          </a:prstGeom>
          <a:noFill/>
          <a:ln/>
        </p:spPr>
        <p:txBody>
          <a:bodyPr wrap="square" lIns="25400" tIns="25400" rIns="25400" bIns="25400" rtlCol="0" anchor="t">
            <a:normAutofit/>
          </a:bodyPr>
          <a:lstStyle/>
          <a:p>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Change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90 km/h </a:t>
            </a:r>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into m/s.</a:t>
            </a:r>
            <a:endParaRPr lang="en-US" sz="2700" dirty="0"/>
          </a:p>
        </p:txBody>
      </p:sp>
      <p:sp>
        <p:nvSpPr>
          <p:cNvPr id="11" name="Text 9"/>
          <p:cNvSpPr/>
          <p:nvPr/>
        </p:nvSpPr>
        <p:spPr>
          <a:xfrm>
            <a:off x="1343025" y="8577263"/>
            <a:ext cx="7826692" cy="404813"/>
          </a:xfrm>
          <a:prstGeom prst="rect">
            <a:avLst/>
          </a:prstGeom>
          <a:noFill/>
          <a:ln/>
        </p:spPr>
        <p:txBody>
          <a:bodyPr wrap="square" lIns="25400" tIns="25400" rIns="25400" bIns="25400" rtlCol="0" anchor="t">
            <a:normAutofit/>
          </a:bodyPr>
          <a:lstStyle/>
          <a:p>
            <a:pPr algn="l" indent="0" marL="0">
              <a:buNone/>
            </a:pPr>
            <a:r>
              <a:rPr lang="en-US" sz="2550" i="1" dirty="0">
                <a:solidFill>
                  <a:srgbClr val="FF954F"/>
                </a:solidFill>
                <a:latin typeface="Georgia" pitchFamily="34" charset="0"/>
                <a:ea typeface="Georgia" pitchFamily="34" charset="-122"/>
                <a:cs typeface="Georgia" pitchFamily="34" charset="-120"/>
              </a:rPr>
              <a:t>Convert the units.</a:t>
            </a:r>
            <a:endParaRPr lang="en-US" sz="2550" dirty="0"/>
          </a:p>
        </p:txBody>
      </p:sp>
      <p:sp>
        <p:nvSpPr>
          <p:cNvPr id="12" name="Shape 10"/>
          <p:cNvSpPr/>
          <p:nvPr/>
        </p:nvSpPr>
        <p:spPr>
          <a:xfrm>
            <a:off x="9363075" y="2359521"/>
            <a:ext cx="8048625" cy="7051179"/>
          </a:xfrm>
          <a:prstGeom prst="roundRect">
            <a:avLst>
              <a:gd name="adj" fmla="val 2702"/>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13" name="Shape 11"/>
          <p:cNvSpPr/>
          <p:nvPr/>
        </p:nvSpPr>
        <p:spPr>
          <a:xfrm>
            <a:off x="9829800" y="2826246"/>
            <a:ext cx="476250" cy="476250"/>
          </a:xfrm>
          <a:prstGeom prst="ellipse">
            <a:avLst/>
          </a:prstGeom>
          <a:solidFill>
            <a:srgbClr val="FF954F"/>
          </a:solidFill>
          <a:ln/>
        </p:spPr>
      </p:sp>
      <p:sp>
        <p:nvSpPr>
          <p:cNvPr id="14" name="Text 12"/>
          <p:cNvSpPr/>
          <p:nvPr/>
        </p:nvSpPr>
        <p:spPr>
          <a:xfrm>
            <a:off x="9791700" y="2826246"/>
            <a:ext cx="552450" cy="51435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B</a:t>
            </a:r>
            <a:endParaRPr lang="en-US" sz="1950" dirty="0"/>
          </a:p>
        </p:txBody>
      </p:sp>
      <p:sp>
        <p:nvSpPr>
          <p:cNvPr id="15" name="Text 13"/>
          <p:cNvSpPr/>
          <p:nvPr/>
        </p:nvSpPr>
        <p:spPr>
          <a:xfrm>
            <a:off x="10458450" y="2926259"/>
            <a:ext cx="2939594"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B · SOLVER</a:t>
            </a:r>
            <a:endParaRPr lang="en-US" sz="1875" dirty="0"/>
          </a:p>
        </p:txBody>
      </p:sp>
      <p:sp>
        <p:nvSpPr>
          <p:cNvPr id="16" name="Text 14"/>
          <p:cNvSpPr/>
          <p:nvPr/>
        </p:nvSpPr>
        <p:spPr>
          <a:xfrm>
            <a:off x="9829800" y="3569196"/>
            <a:ext cx="7826692" cy="535260"/>
          </a:xfrm>
          <a:prstGeom prst="rect">
            <a:avLst/>
          </a:prstGeom>
          <a:noFill/>
          <a:ln/>
        </p:spPr>
        <p:txBody>
          <a:bodyPr wrap="square" lIns="25400" tIns="25400" rIns="25400" bIns="25400" rtlCol="0" anchor="t">
            <a:normAutofit/>
          </a:bodyPr>
          <a:lstStyle/>
          <a:p>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Change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36 km/h </a:t>
            </a:r>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into m/s.</a:t>
            </a:r>
            <a:endParaRPr lang="en-US" sz="2700" dirty="0"/>
          </a:p>
        </p:txBody>
      </p:sp>
      <p:sp>
        <p:nvSpPr>
          <p:cNvPr id="17" name="Text 15"/>
          <p:cNvSpPr/>
          <p:nvPr/>
        </p:nvSpPr>
        <p:spPr>
          <a:xfrm>
            <a:off x="9829800" y="8577263"/>
            <a:ext cx="7826692" cy="404813"/>
          </a:xfrm>
          <a:prstGeom prst="rect">
            <a:avLst/>
          </a:prstGeom>
          <a:noFill/>
          <a:ln/>
        </p:spPr>
        <p:txBody>
          <a:bodyPr wrap="square" lIns="25400" tIns="25400" rIns="25400" bIns="25400" rtlCol="0" anchor="t">
            <a:normAutofit/>
          </a:bodyPr>
          <a:lstStyle/>
          <a:p>
            <a:pPr algn="l" indent="0" marL="0">
              <a:buNone/>
            </a:pPr>
            <a:r>
              <a:rPr lang="en-US" sz="2550" i="1" dirty="0">
                <a:solidFill>
                  <a:srgbClr val="FF954F"/>
                </a:solidFill>
                <a:latin typeface="Georgia" pitchFamily="34" charset="0"/>
                <a:ea typeface="Georgia" pitchFamily="34" charset="-122"/>
                <a:cs typeface="Georgia" pitchFamily="34" charset="-120"/>
              </a:rPr>
              <a:t>Convert the units.</a:t>
            </a:r>
            <a:endParaRPr lang="en-US" sz="2550" dirty="0"/>
          </a:p>
        </p:txBody>
      </p:sp>
      <p:sp>
        <p:nvSpPr>
          <p:cNvPr id="18" name="Text 16"/>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ANSWER KEY · ROUND 3</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Coach's Key</a:t>
            </a:r>
            <a:endParaRPr lang="en-US" sz="5100" dirty="0"/>
          </a:p>
        </p:txBody>
      </p:sp>
      <p:sp>
        <p:nvSpPr>
          <p:cNvPr id="4" name="Shape 2"/>
          <p:cNvSpPr/>
          <p:nvPr/>
        </p:nvSpPr>
        <p:spPr>
          <a:xfrm>
            <a:off x="876300"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43025" y="5156448"/>
            <a:ext cx="438150" cy="438150"/>
          </a:xfrm>
          <a:prstGeom prst="rect">
            <a:avLst/>
          </a:prstGeom>
        </p:spPr>
      </p:pic>
      <p:sp>
        <p:nvSpPr>
          <p:cNvPr id="6" name="Text 3"/>
          <p:cNvSpPr/>
          <p:nvPr/>
        </p:nvSpPr>
        <p:spPr>
          <a:xfrm>
            <a:off x="1952625" y="5237411"/>
            <a:ext cx="1554845"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A</a:t>
            </a:r>
            <a:endParaRPr lang="en-US" sz="1875" dirty="0"/>
          </a:p>
        </p:txBody>
      </p:sp>
      <p:sp>
        <p:nvSpPr>
          <p:cNvPr id="7" name="Text 4"/>
          <p:cNvSpPr/>
          <p:nvPr/>
        </p:nvSpPr>
        <p:spPr>
          <a:xfrm>
            <a:off x="1343025" y="5937498"/>
            <a:ext cx="2707767"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90 ÷ 3.6 =</a:t>
            </a:r>
            <a:endParaRPr lang="en-US" sz="3450" dirty="0"/>
          </a:p>
        </p:txBody>
      </p:sp>
      <p:sp>
        <p:nvSpPr>
          <p:cNvPr id="8" name="Text 5"/>
          <p:cNvSpPr/>
          <p:nvPr/>
        </p:nvSpPr>
        <p:spPr>
          <a:xfrm>
            <a:off x="4124325" y="5937498"/>
            <a:ext cx="1735090" cy="619125"/>
          </a:xfrm>
          <a:prstGeom prst="rect">
            <a:avLst/>
          </a:prstGeom>
          <a:noFill/>
          <a:ln/>
        </p:spPr>
        <p:txBody>
          <a:bodyPr wrap="square" lIns="25400" tIns="25400" rIns="25400" bIns="25400" rtlCol="0" anchor="t">
            <a:normAutofit/>
          </a:bodyPr>
          <a:lstStyle/>
          <a:p>
            <a:pPr algn="l" indent="0" marL="0">
              <a:buNone/>
            </a:pPr>
            <a:r>
              <a:rPr lang="en-US" sz="3450" dirty="0">
                <a:solidFill>
                  <a:srgbClr val="FF954F"/>
                </a:solidFill>
                <a:latin typeface="Courier New" pitchFamily="34" charset="0"/>
                <a:ea typeface="Courier New" pitchFamily="34" charset="-122"/>
                <a:cs typeface="Courier New" pitchFamily="34" charset="-120"/>
              </a:rPr>
              <a:t>25 m/s</a:t>
            </a:r>
            <a:endParaRPr lang="en-US" sz="3450" dirty="0"/>
          </a:p>
        </p:txBody>
      </p:sp>
      <p:sp>
        <p:nvSpPr>
          <p:cNvPr id="9" name="Shape 6"/>
          <p:cNvSpPr/>
          <p:nvPr/>
        </p:nvSpPr>
        <p:spPr>
          <a:xfrm>
            <a:off x="9363075"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10"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29800" y="5156448"/>
            <a:ext cx="438150" cy="438150"/>
          </a:xfrm>
          <a:prstGeom prst="rect">
            <a:avLst/>
          </a:prstGeom>
        </p:spPr>
      </p:pic>
      <p:sp>
        <p:nvSpPr>
          <p:cNvPr id="11" name="Text 7"/>
          <p:cNvSpPr/>
          <p:nvPr/>
        </p:nvSpPr>
        <p:spPr>
          <a:xfrm>
            <a:off x="10439400" y="5237411"/>
            <a:ext cx="1569251"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B</a:t>
            </a:r>
            <a:endParaRPr lang="en-US" sz="1875" dirty="0"/>
          </a:p>
        </p:txBody>
      </p:sp>
      <p:sp>
        <p:nvSpPr>
          <p:cNvPr id="12" name="Text 8"/>
          <p:cNvSpPr/>
          <p:nvPr/>
        </p:nvSpPr>
        <p:spPr>
          <a:xfrm>
            <a:off x="9829800" y="5937498"/>
            <a:ext cx="2707767"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36 ÷ 3.6 =</a:t>
            </a:r>
            <a:endParaRPr lang="en-US" sz="3450" dirty="0"/>
          </a:p>
        </p:txBody>
      </p:sp>
      <p:sp>
        <p:nvSpPr>
          <p:cNvPr id="13" name="Text 9"/>
          <p:cNvSpPr/>
          <p:nvPr/>
        </p:nvSpPr>
        <p:spPr>
          <a:xfrm>
            <a:off x="12611100" y="5937498"/>
            <a:ext cx="1735090" cy="619125"/>
          </a:xfrm>
          <a:prstGeom prst="rect">
            <a:avLst/>
          </a:prstGeom>
          <a:noFill/>
          <a:ln/>
        </p:spPr>
        <p:txBody>
          <a:bodyPr wrap="square" lIns="25400" tIns="25400" rIns="25400" bIns="25400" rtlCol="0" anchor="t">
            <a:normAutofit/>
          </a:bodyPr>
          <a:lstStyle/>
          <a:p>
            <a:pPr algn="l" indent="0" marL="0">
              <a:buNone/>
            </a:pPr>
            <a:r>
              <a:rPr lang="en-US" sz="3450" dirty="0">
                <a:solidFill>
                  <a:srgbClr val="FF954F"/>
                </a:solidFill>
                <a:latin typeface="Courier New" pitchFamily="34" charset="0"/>
                <a:ea typeface="Courier New" pitchFamily="34" charset="-122"/>
                <a:cs typeface="Courier New" pitchFamily="34" charset="-120"/>
              </a:rPr>
              <a:t>10 m/s</a:t>
            </a:r>
            <a:endParaRPr lang="en-US" sz="3450" dirty="0"/>
          </a:p>
        </p:txBody>
      </p:sp>
      <p:sp>
        <p:nvSpPr>
          <p:cNvPr id="14" name="Text 10"/>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3866778"/>
            <a:ext cx="6911794"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EXIT TICKET</a:t>
            </a:r>
            <a:endParaRPr lang="en-US" sz="1725" dirty="0"/>
          </a:p>
        </p:txBody>
      </p:sp>
      <p:sp>
        <p:nvSpPr>
          <p:cNvPr id="3" name="Text 1"/>
          <p:cNvSpPr/>
          <p:nvPr/>
        </p:nvSpPr>
        <p:spPr>
          <a:xfrm>
            <a:off x="876300" y="4352553"/>
            <a:ext cx="6911794" cy="934194"/>
          </a:xfrm>
          <a:prstGeom prst="rect">
            <a:avLst/>
          </a:prstGeom>
          <a:noFill/>
          <a:ln/>
        </p:spPr>
        <p:txBody>
          <a:bodyPr wrap="square" lIns="25400" tIns="25400" rIns="25400" bIns="25400" rtlCol="0" anchor="t">
            <a:normAutofit/>
          </a:bodyPr>
          <a:lstStyle/>
          <a:p>
            <a:pPr algn="l" indent="0" marL="0">
              <a:lnSpc>
                <a:spcPct val="98000"/>
              </a:lnSpc>
              <a:buNone/>
            </a:pPr>
            <a:r>
              <a:rPr lang="en-US" sz="7200" b="1" spc="-150" kern="0" dirty="0">
                <a:solidFill>
                  <a:srgbClr val="241512"/>
                </a:solidFill>
                <a:latin typeface="Georgia" pitchFamily="34" charset="0"/>
                <a:ea typeface="Georgia" pitchFamily="34" charset="-122"/>
                <a:cs typeface="Georgia" pitchFamily="34" charset="-120"/>
              </a:rPr>
              <a:t>Prove It.</a:t>
            </a:r>
            <a:endParaRPr lang="en-US" sz="7200" dirty="0"/>
          </a:p>
        </p:txBody>
      </p:sp>
      <p:sp>
        <p:nvSpPr>
          <p:cNvPr id="4" name="Shape 2"/>
          <p:cNvSpPr/>
          <p:nvPr/>
        </p:nvSpPr>
        <p:spPr>
          <a:xfrm>
            <a:off x="876300" y="5572497"/>
            <a:ext cx="6283449" cy="847725"/>
          </a:xfrm>
          <a:prstGeom prst="roundRect">
            <a:avLst>
              <a:gd name="adj" fmla="val 50000"/>
            </a:avLst>
          </a:prstGeom>
          <a:solidFill>
            <a:srgbClr val="FFFFF5"/>
          </a:solidFill>
          <a:ln w="9525">
            <a:solidFill>
              <a:srgbClr val="7D3E2C">
                <a:alpha val="16000"/>
              </a:srgbClr>
            </a:solidFill>
            <a:prstDash val="solid"/>
          </a:ln>
        </p:spPr>
      </p:sp>
      <p:sp>
        <p:nvSpPr>
          <p:cNvPr id="5" name="Shape 3"/>
          <p:cNvSpPr/>
          <p:nvPr/>
        </p:nvSpPr>
        <p:spPr>
          <a:xfrm>
            <a:off x="1133475" y="5939210"/>
            <a:ext cx="103510" cy="114300"/>
          </a:xfrm>
          <a:prstGeom prst="ellipse">
            <a:avLst/>
          </a:prstGeom>
          <a:solidFill>
            <a:srgbClr val="FF954F"/>
          </a:solidFill>
          <a:ln/>
        </p:spPr>
      </p:sp>
      <p:sp>
        <p:nvSpPr>
          <p:cNvPr id="6" name="Text 4"/>
          <p:cNvSpPr/>
          <p:nvPr/>
        </p:nvSpPr>
        <p:spPr>
          <a:xfrm>
            <a:off x="1370335" y="5715372"/>
            <a:ext cx="5698206" cy="600075"/>
          </a:xfrm>
          <a:prstGeom prst="rect">
            <a:avLst/>
          </a:prstGeom>
          <a:noFill/>
          <a:ln/>
        </p:spPr>
        <p:txBody>
          <a:bodyPr wrap="square" lIns="25400" tIns="25400" rIns="25400" bIns="25400" rtlCol="0" anchor="t">
            <a:normAutofit/>
          </a:bodyPr>
          <a:lstStyle/>
          <a:p>
            <a:pPr algn="l" indent="0" marL="0">
              <a:buNone/>
            </a:pPr>
            <a:r>
              <a:rPr lang="en-US" sz="1875" dirty="0">
                <a:solidFill>
                  <a:srgbClr val="7D3E2C"/>
                </a:solidFill>
                <a:latin typeface="Arial" pitchFamily="34" charset="0"/>
                <a:ea typeface="Arial" pitchFamily="34" charset="-122"/>
                <a:cs typeface="Arial" pitchFamily="34" charset="-120"/>
              </a:rPr>
              <a:t>Silence in the room. Mini-whiteboards, on your own.</a:t>
            </a:r>
            <a:endParaRPr lang="en-US" sz="1875" dirty="0"/>
          </a:p>
        </p:txBody>
      </p:sp>
      <p:sp>
        <p:nvSpPr>
          <p:cNvPr id="7" name="Shape 5"/>
          <p:cNvSpPr/>
          <p:nvPr/>
        </p:nvSpPr>
        <p:spPr>
          <a:xfrm>
            <a:off x="7845549" y="3030885"/>
            <a:ext cx="9566151" cy="1123950"/>
          </a:xfrm>
          <a:prstGeom prst="roundRect">
            <a:avLst>
              <a:gd name="adj" fmla="val 15254"/>
            </a:avLst>
          </a:prstGeom>
          <a:solidFill>
            <a:srgbClr val="FFFFF5"/>
          </a:solidFill>
          <a:ln w="9525">
            <a:solidFill>
              <a:srgbClr val="7D3E2C">
                <a:alpha val="16000"/>
              </a:srgbClr>
            </a:solidFill>
            <a:prstDash val="solid"/>
          </a:ln>
          <a:effectLst>
            <a:outerShdw sx="100000" sy="100000" kx="0" ky="0" algn="bl" rotWithShape="0" blurRad="514350" dist="209550" dir="5400000">
              <a:srgbClr val="461C11">
                <a:alpha val="40000"/>
              </a:srgbClr>
            </a:outerShdw>
          </a:effectLst>
        </p:spPr>
      </p:sp>
      <p:sp>
        <p:nvSpPr>
          <p:cNvPr id="8" name="Shape 6"/>
          <p:cNvSpPr/>
          <p:nvPr/>
        </p:nvSpPr>
        <p:spPr>
          <a:xfrm>
            <a:off x="8236074" y="3364260"/>
            <a:ext cx="457200" cy="457200"/>
          </a:xfrm>
          <a:prstGeom prst="ellipse">
            <a:avLst/>
          </a:prstGeom>
          <a:solidFill>
            <a:srgbClr val="FF954F"/>
          </a:solidFill>
          <a:ln/>
        </p:spPr>
      </p:sp>
      <p:sp>
        <p:nvSpPr>
          <p:cNvPr id="9" name="Text 7"/>
          <p:cNvSpPr/>
          <p:nvPr/>
        </p:nvSpPr>
        <p:spPr>
          <a:xfrm>
            <a:off x="8197974" y="3364260"/>
            <a:ext cx="533400" cy="49530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1</a:t>
            </a:r>
            <a:endParaRPr lang="en-US" sz="1950" dirty="0"/>
          </a:p>
        </p:txBody>
      </p:sp>
      <p:sp>
        <p:nvSpPr>
          <p:cNvPr id="10" name="Text 8"/>
          <p:cNvSpPr/>
          <p:nvPr/>
        </p:nvSpPr>
        <p:spPr>
          <a:xfrm>
            <a:off x="8921874" y="3379515"/>
            <a:ext cx="8047211" cy="464790"/>
          </a:xfrm>
          <a:prstGeom prst="rect">
            <a:avLst/>
          </a:prstGeom>
          <a:noFill/>
          <a:ln/>
        </p:spPr>
        <p:txBody>
          <a:bodyPr wrap="square" lIns="25400" tIns="25400" rIns="25400" bIns="25400" rtlCol="0" anchor="t">
            <a:normAutofit/>
          </a:bodyPr>
          <a:lstStyle/>
          <a:p>
            <a:pPr algn="l" indent="0" marL="0">
              <a:lnSpc>
                <a:spcPct val="140000"/>
              </a:lnSpc>
              <a:buNone/>
            </a:pPr>
            <a:r>
              <a:rPr lang="en-US" sz="2400" dirty="0">
                <a:solidFill>
                  <a:srgbClr val="241512"/>
                </a:solidFill>
                <a:latin typeface="Arial" pitchFamily="34" charset="0"/>
                <a:ea typeface="Arial" pitchFamily="34" charset="-122"/>
                <a:cs typeface="Arial" pitchFamily="34" charset="-120"/>
              </a:rPr>
              <a:t>Calculate the speed of a bird flying </a:t>
            </a:r>
            <a:pPr algn="l" indent="0" marL="0">
              <a:lnSpc>
                <a:spcPct val="140000"/>
              </a:lnSpc>
              <a:buNone/>
            </a:pPr>
            <a:r>
              <a:rPr lang="en-US" sz="2400" b="1" dirty="0">
                <a:solidFill>
                  <a:srgbClr val="461C11"/>
                </a:solidFill>
                <a:latin typeface="Arial" pitchFamily="34" charset="0"/>
                <a:ea typeface="Arial" pitchFamily="34" charset="-122"/>
                <a:cs typeface="Arial" pitchFamily="34" charset="-120"/>
              </a:rPr>
              <a:t>400 m </a:t>
            </a:r>
            <a:pPr algn="l" indent="0" marL="0">
              <a:lnSpc>
                <a:spcPct val="140000"/>
              </a:lnSpc>
              <a:buNone/>
            </a:pPr>
            <a:r>
              <a:rPr lang="en-US" sz="2400" dirty="0">
                <a:solidFill>
                  <a:srgbClr val="241512"/>
                </a:solidFill>
                <a:latin typeface="Arial" pitchFamily="34" charset="0"/>
                <a:ea typeface="Arial" pitchFamily="34" charset="-122"/>
                <a:cs typeface="Arial" pitchFamily="34" charset="-120"/>
              </a:rPr>
              <a:t>in </a:t>
            </a:r>
            <a:pPr algn="l" indent="0" marL="0">
              <a:lnSpc>
                <a:spcPct val="140000"/>
              </a:lnSpc>
              <a:buNone/>
            </a:pPr>
            <a:r>
              <a:rPr lang="en-US" sz="2400" b="1" dirty="0">
                <a:solidFill>
                  <a:srgbClr val="461C11"/>
                </a:solidFill>
                <a:latin typeface="Arial" pitchFamily="34" charset="0"/>
                <a:ea typeface="Arial" pitchFamily="34" charset="-122"/>
                <a:cs typeface="Arial" pitchFamily="34" charset="-120"/>
              </a:rPr>
              <a:t>20 s.</a:t>
            </a:r>
            <a:endParaRPr lang="en-US" sz="2400" dirty="0"/>
          </a:p>
        </p:txBody>
      </p:sp>
      <p:sp>
        <p:nvSpPr>
          <p:cNvPr id="11" name="Shape 9"/>
          <p:cNvSpPr/>
          <p:nvPr/>
        </p:nvSpPr>
        <p:spPr>
          <a:xfrm>
            <a:off x="7845549" y="4383435"/>
            <a:ext cx="9566151" cy="1123950"/>
          </a:xfrm>
          <a:prstGeom prst="roundRect">
            <a:avLst>
              <a:gd name="adj" fmla="val 15254"/>
            </a:avLst>
          </a:prstGeom>
          <a:solidFill>
            <a:srgbClr val="FFFFF5"/>
          </a:solidFill>
          <a:ln w="9525">
            <a:solidFill>
              <a:srgbClr val="7D3E2C">
                <a:alpha val="16000"/>
              </a:srgbClr>
            </a:solidFill>
            <a:prstDash val="solid"/>
          </a:ln>
          <a:effectLst>
            <a:outerShdw sx="100000" sy="100000" kx="0" ky="0" algn="bl" rotWithShape="0" blurRad="514350" dist="209550" dir="5400000">
              <a:srgbClr val="461C11">
                <a:alpha val="40000"/>
              </a:srgbClr>
            </a:outerShdw>
          </a:effectLst>
        </p:spPr>
      </p:sp>
      <p:sp>
        <p:nvSpPr>
          <p:cNvPr id="12" name="Shape 10"/>
          <p:cNvSpPr/>
          <p:nvPr/>
        </p:nvSpPr>
        <p:spPr>
          <a:xfrm>
            <a:off x="8236074" y="4716810"/>
            <a:ext cx="457200" cy="457200"/>
          </a:xfrm>
          <a:prstGeom prst="ellipse">
            <a:avLst/>
          </a:prstGeom>
          <a:solidFill>
            <a:srgbClr val="FF954F"/>
          </a:solidFill>
          <a:ln/>
        </p:spPr>
      </p:sp>
      <p:sp>
        <p:nvSpPr>
          <p:cNvPr id="13" name="Text 11"/>
          <p:cNvSpPr/>
          <p:nvPr/>
        </p:nvSpPr>
        <p:spPr>
          <a:xfrm>
            <a:off x="8197974" y="4716810"/>
            <a:ext cx="533400" cy="49530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2</a:t>
            </a:r>
            <a:endParaRPr lang="en-US" sz="1950" dirty="0"/>
          </a:p>
        </p:txBody>
      </p:sp>
      <p:sp>
        <p:nvSpPr>
          <p:cNvPr id="14" name="Text 12"/>
          <p:cNvSpPr/>
          <p:nvPr/>
        </p:nvSpPr>
        <p:spPr>
          <a:xfrm>
            <a:off x="8921874" y="4732065"/>
            <a:ext cx="4161286" cy="464790"/>
          </a:xfrm>
          <a:prstGeom prst="rect">
            <a:avLst/>
          </a:prstGeom>
          <a:noFill/>
          <a:ln/>
        </p:spPr>
        <p:txBody>
          <a:bodyPr wrap="square" lIns="25400" tIns="25400" rIns="25400" bIns="25400" rtlCol="0" anchor="t">
            <a:normAutofit/>
          </a:bodyPr>
          <a:lstStyle/>
          <a:p>
            <a:pPr algn="l" indent="0" marL="0">
              <a:lnSpc>
                <a:spcPct val="140000"/>
              </a:lnSpc>
              <a:buNone/>
            </a:pPr>
            <a:r>
              <a:rPr lang="en-US" sz="2400" dirty="0">
                <a:solidFill>
                  <a:srgbClr val="241512"/>
                </a:solidFill>
                <a:latin typeface="Arial" pitchFamily="34" charset="0"/>
                <a:ea typeface="Arial" pitchFamily="34" charset="-122"/>
                <a:cs typeface="Arial" pitchFamily="34" charset="-120"/>
              </a:rPr>
              <a:t>Convert </a:t>
            </a:r>
            <a:pPr algn="l" indent="0" marL="0">
              <a:lnSpc>
                <a:spcPct val="140000"/>
              </a:lnSpc>
              <a:buNone/>
            </a:pPr>
            <a:r>
              <a:rPr lang="en-US" sz="2400" b="1" dirty="0">
                <a:solidFill>
                  <a:srgbClr val="461C11"/>
                </a:solidFill>
                <a:latin typeface="Arial" pitchFamily="34" charset="0"/>
                <a:ea typeface="Arial" pitchFamily="34" charset="-122"/>
                <a:cs typeface="Arial" pitchFamily="34" charset="-120"/>
              </a:rPr>
              <a:t>72 km/h </a:t>
            </a:r>
            <a:pPr algn="l" indent="0" marL="0">
              <a:lnSpc>
                <a:spcPct val="140000"/>
              </a:lnSpc>
              <a:buNone/>
            </a:pPr>
            <a:r>
              <a:rPr lang="en-US" sz="2400" dirty="0">
                <a:solidFill>
                  <a:srgbClr val="241512"/>
                </a:solidFill>
                <a:latin typeface="Arial" pitchFamily="34" charset="0"/>
                <a:ea typeface="Arial" pitchFamily="34" charset="-122"/>
                <a:cs typeface="Arial" pitchFamily="34" charset="-120"/>
              </a:rPr>
              <a:t>into m/s.</a:t>
            </a:r>
            <a:endParaRPr lang="en-US" sz="2400" dirty="0"/>
          </a:p>
        </p:txBody>
      </p:sp>
      <p:sp>
        <p:nvSpPr>
          <p:cNvPr id="15" name="Shape 13"/>
          <p:cNvSpPr/>
          <p:nvPr/>
        </p:nvSpPr>
        <p:spPr>
          <a:xfrm>
            <a:off x="7845549" y="5735985"/>
            <a:ext cx="9566151" cy="1520130"/>
          </a:xfrm>
          <a:prstGeom prst="roundRect">
            <a:avLst>
              <a:gd name="adj" fmla="val 11279"/>
            </a:avLst>
          </a:prstGeom>
          <a:solidFill>
            <a:srgbClr val="FFFFF5"/>
          </a:solidFill>
          <a:ln w="9525">
            <a:solidFill>
              <a:srgbClr val="7D3E2C">
                <a:alpha val="16000"/>
              </a:srgbClr>
            </a:solidFill>
            <a:prstDash val="solid"/>
          </a:ln>
          <a:effectLst>
            <a:outerShdw sx="100000" sy="100000" kx="0" ky="0" algn="bl" rotWithShape="0" blurRad="514350" dist="209550" dir="5400000">
              <a:srgbClr val="461C11">
                <a:alpha val="40000"/>
              </a:srgbClr>
            </a:outerShdw>
          </a:effectLst>
        </p:spPr>
      </p:sp>
      <p:sp>
        <p:nvSpPr>
          <p:cNvPr id="16" name="Shape 14"/>
          <p:cNvSpPr/>
          <p:nvPr/>
        </p:nvSpPr>
        <p:spPr>
          <a:xfrm>
            <a:off x="8236074" y="6267450"/>
            <a:ext cx="457200" cy="457200"/>
          </a:xfrm>
          <a:prstGeom prst="ellipse">
            <a:avLst/>
          </a:prstGeom>
          <a:solidFill>
            <a:srgbClr val="FF954F"/>
          </a:solidFill>
          <a:ln/>
        </p:spPr>
      </p:sp>
      <p:sp>
        <p:nvSpPr>
          <p:cNvPr id="17" name="Text 15"/>
          <p:cNvSpPr/>
          <p:nvPr/>
        </p:nvSpPr>
        <p:spPr>
          <a:xfrm>
            <a:off x="8197974" y="6267450"/>
            <a:ext cx="533400" cy="49530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3</a:t>
            </a:r>
            <a:endParaRPr lang="en-US" sz="1950" dirty="0"/>
          </a:p>
        </p:txBody>
      </p:sp>
      <p:sp>
        <p:nvSpPr>
          <p:cNvPr id="18" name="Text 16"/>
          <p:cNvSpPr/>
          <p:nvPr/>
        </p:nvSpPr>
        <p:spPr>
          <a:xfrm>
            <a:off x="8921874" y="6069360"/>
            <a:ext cx="8342280" cy="891480"/>
          </a:xfrm>
          <a:prstGeom prst="rect">
            <a:avLst/>
          </a:prstGeom>
          <a:noFill/>
          <a:ln/>
        </p:spPr>
        <p:txBody>
          <a:bodyPr wrap="square" lIns="25400" tIns="25400" rIns="25400" bIns="25400" rtlCol="0" anchor="t">
            <a:normAutofit/>
          </a:bodyPr>
          <a:lstStyle/>
          <a:p>
            <a:pPr algn="l" indent="0" marL="0">
              <a:lnSpc>
                <a:spcPct val="140000"/>
              </a:lnSpc>
              <a:buNone/>
            </a:pPr>
            <a:r>
              <a:rPr lang="en-US" sz="2400" dirty="0">
                <a:solidFill>
                  <a:srgbClr val="241512"/>
                </a:solidFill>
                <a:latin typeface="Arial" pitchFamily="34" charset="0"/>
                <a:ea typeface="Arial" pitchFamily="34" charset="-122"/>
                <a:cs typeface="Arial" pitchFamily="34" charset="-120"/>
              </a:rPr>
              <a:t>In one sentence: why does </a:t>
            </a:r>
            <a:pPr algn="l" indent="0" marL="0">
              <a:lnSpc>
                <a:spcPct val="140000"/>
              </a:lnSpc>
              <a:buNone/>
            </a:pPr>
            <a:r>
              <a:rPr lang="en-US" sz="2400" b="1" dirty="0">
                <a:solidFill>
                  <a:srgbClr val="461C11"/>
                </a:solidFill>
                <a:latin typeface="Arial" pitchFamily="34" charset="0"/>
                <a:ea typeface="Arial" pitchFamily="34" charset="-122"/>
                <a:cs typeface="Arial" pitchFamily="34" charset="-120"/>
              </a:rPr>
              <a:t>velocity </a:t>
            </a:r>
            <a:pPr algn="l" indent="0" marL="0">
              <a:lnSpc>
                <a:spcPct val="140000"/>
              </a:lnSpc>
              <a:buNone/>
            </a:pPr>
            <a:r>
              <a:rPr lang="en-US" sz="2400" dirty="0">
                <a:solidFill>
                  <a:srgbClr val="241512"/>
                </a:solidFill>
                <a:latin typeface="Arial" pitchFamily="34" charset="0"/>
                <a:ea typeface="Arial" pitchFamily="34" charset="-122"/>
                <a:cs typeface="Arial" pitchFamily="34" charset="-120"/>
              </a:rPr>
              <a:t>always require a direction?</a:t>
            </a:r>
            <a:endParaRPr lang="en-US" sz="2400" dirty="0"/>
          </a:p>
        </p:txBody>
      </p:sp>
      <p:sp>
        <p:nvSpPr>
          <p:cNvPr id="19" name="Text 17"/>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DO NOW</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The Round Trip Trap</a:t>
            </a:r>
            <a:endParaRPr lang="en-US" sz="5100" dirty="0"/>
          </a:p>
        </p:txBody>
      </p:sp>
      <p:sp>
        <p:nvSpPr>
          <p:cNvPr id="4" name="Text 2"/>
          <p:cNvSpPr/>
          <p:nvPr/>
        </p:nvSpPr>
        <p:spPr>
          <a:xfrm>
            <a:off x="876300" y="3658195"/>
            <a:ext cx="6812569" cy="981075"/>
          </a:xfrm>
          <a:prstGeom prst="rect">
            <a:avLst/>
          </a:prstGeom>
          <a:noFill/>
          <a:ln/>
        </p:spPr>
        <p:txBody>
          <a:bodyPr wrap="square" lIns="25400" tIns="25400" rIns="25400" bIns="25400" rtlCol="0" anchor="t">
            <a:normAutofit/>
          </a:bodyPr>
          <a:lstStyle/>
          <a:p>
            <a:pPr algn="l" indent="0" marL="0">
              <a:lnSpc>
                <a:spcPct val="150000"/>
              </a:lnSpc>
              <a:buNone/>
            </a:pPr>
            <a:r>
              <a:rPr lang="en-US" sz="2475" dirty="0">
                <a:solidFill>
                  <a:srgbClr val="7D3E2C"/>
                </a:solidFill>
                <a:latin typeface="Arial" pitchFamily="34" charset="0"/>
                <a:ea typeface="Arial" pitchFamily="34" charset="-122"/>
                <a:cs typeface="Arial" pitchFamily="34" charset="-120"/>
              </a:rPr>
              <a:t>A car drives out, turns around, and drives back. Watch what each quantity does:</a:t>
            </a:r>
            <a:endParaRPr lang="en-US" sz="2475" dirty="0"/>
          </a:p>
        </p:txBody>
      </p:sp>
      <p:sp>
        <p:nvSpPr>
          <p:cNvPr id="5" name="Text 3"/>
          <p:cNvSpPr/>
          <p:nvPr/>
        </p:nvSpPr>
        <p:spPr>
          <a:xfrm>
            <a:off x="876300" y="4867870"/>
            <a:ext cx="233362" cy="400050"/>
          </a:xfrm>
          <a:prstGeom prst="rect">
            <a:avLst/>
          </a:prstGeom>
          <a:noFill/>
          <a:ln/>
        </p:spPr>
        <p:txBody>
          <a:bodyPr wrap="square" lIns="25400" tIns="25400" rIns="25400" bIns="25400" rtlCol="0" anchor="t">
            <a:normAutofit/>
          </a:bodyPr>
          <a:lstStyle/>
          <a:p>
            <a:pPr algn="l" indent="0" marL="0">
              <a:buNone/>
            </a:pPr>
            <a:r>
              <a:rPr lang="en-US" sz="2475" b="1" dirty="0">
                <a:solidFill>
                  <a:srgbClr val="FF954F"/>
                </a:solidFill>
                <a:latin typeface="Arial" pitchFamily="34" charset="0"/>
                <a:ea typeface="Arial" pitchFamily="34" charset="-122"/>
                <a:cs typeface="Arial" pitchFamily="34" charset="-120"/>
              </a:rPr>
              <a:t>↑</a:t>
            </a:r>
            <a:endParaRPr lang="en-US" sz="2475" dirty="0"/>
          </a:p>
        </p:txBody>
      </p:sp>
      <p:sp>
        <p:nvSpPr>
          <p:cNvPr id="6" name="Text 4"/>
          <p:cNvSpPr/>
          <p:nvPr/>
        </p:nvSpPr>
        <p:spPr>
          <a:xfrm>
            <a:off x="1185863" y="4867870"/>
            <a:ext cx="4083278" cy="404813"/>
          </a:xfrm>
          <a:prstGeom prst="rect">
            <a:avLst/>
          </a:prstGeom>
          <a:noFill/>
          <a:ln/>
        </p:spPr>
        <p:txBody>
          <a:bodyPr wrap="square" lIns="25400" tIns="25400" rIns="25400" bIns="25400" rtlCol="0" anchor="t">
            <a:normAutofit/>
          </a:bodyPr>
          <a:lstStyle/>
          <a:p>
            <a:pPr algn="l" indent="0" marL="0">
              <a:buNone/>
            </a:pPr>
            <a:r>
              <a:rPr lang="en-US" sz="2475" b="1" dirty="0">
                <a:solidFill>
                  <a:srgbClr val="461C11"/>
                </a:solidFill>
                <a:latin typeface="Arial" pitchFamily="34" charset="0"/>
                <a:ea typeface="Arial" pitchFamily="34" charset="-122"/>
                <a:cs typeface="Arial" pitchFamily="34" charset="-120"/>
              </a:rPr>
              <a:t>Distance </a:t>
            </a:r>
            <a:pPr algn="l" indent="0" marL="0">
              <a:buNone/>
            </a:pPr>
            <a:r>
              <a:rPr lang="en-US" sz="2475" dirty="0">
                <a:solidFill>
                  <a:srgbClr val="241512"/>
                </a:solidFill>
                <a:latin typeface="Arial" pitchFamily="34" charset="0"/>
                <a:ea typeface="Arial" pitchFamily="34" charset="-122"/>
                <a:cs typeface="Arial" pitchFamily="34" charset="-120"/>
              </a:rPr>
              <a:t>keeps going up.</a:t>
            </a:r>
            <a:endParaRPr lang="en-US" sz="2475" dirty="0"/>
          </a:p>
        </p:txBody>
      </p:sp>
      <p:sp>
        <p:nvSpPr>
          <p:cNvPr id="7" name="Text 5"/>
          <p:cNvSpPr/>
          <p:nvPr/>
        </p:nvSpPr>
        <p:spPr>
          <a:xfrm>
            <a:off x="876300" y="5406033"/>
            <a:ext cx="233362" cy="400050"/>
          </a:xfrm>
          <a:prstGeom prst="rect">
            <a:avLst/>
          </a:prstGeom>
          <a:noFill/>
          <a:ln/>
        </p:spPr>
        <p:txBody>
          <a:bodyPr wrap="square" lIns="25400" tIns="25400" rIns="25400" bIns="25400" rtlCol="0" anchor="t">
            <a:normAutofit/>
          </a:bodyPr>
          <a:lstStyle/>
          <a:p>
            <a:pPr algn="l" indent="0" marL="0">
              <a:buNone/>
            </a:pPr>
            <a:r>
              <a:rPr lang="en-US" sz="2475" b="1" dirty="0">
                <a:solidFill>
                  <a:srgbClr val="FF954F"/>
                </a:solidFill>
                <a:latin typeface="Arial" pitchFamily="34" charset="0"/>
                <a:ea typeface="Arial" pitchFamily="34" charset="-122"/>
                <a:cs typeface="Arial" pitchFamily="34" charset="-120"/>
              </a:rPr>
              <a:t>↑</a:t>
            </a:r>
            <a:endParaRPr lang="en-US" sz="2475" dirty="0"/>
          </a:p>
        </p:txBody>
      </p:sp>
      <p:sp>
        <p:nvSpPr>
          <p:cNvPr id="8" name="Text 6"/>
          <p:cNvSpPr/>
          <p:nvPr/>
        </p:nvSpPr>
        <p:spPr>
          <a:xfrm>
            <a:off x="1185863" y="5406033"/>
            <a:ext cx="5057768" cy="404813"/>
          </a:xfrm>
          <a:prstGeom prst="rect">
            <a:avLst/>
          </a:prstGeom>
          <a:noFill/>
          <a:ln/>
        </p:spPr>
        <p:txBody>
          <a:bodyPr wrap="square" lIns="25400" tIns="25400" rIns="25400" bIns="25400" rtlCol="0" anchor="t">
            <a:normAutofit/>
          </a:bodyPr>
          <a:lstStyle/>
          <a:p>
            <a:pPr algn="l" indent="0" marL="0">
              <a:buNone/>
            </a:pPr>
            <a:r>
              <a:rPr lang="en-US" sz="2475" b="1" dirty="0">
                <a:solidFill>
                  <a:srgbClr val="461C11"/>
                </a:solidFill>
                <a:latin typeface="Arial" pitchFamily="34" charset="0"/>
                <a:ea typeface="Arial" pitchFamily="34" charset="-122"/>
                <a:cs typeface="Arial" pitchFamily="34" charset="-120"/>
              </a:rPr>
              <a:t>Average speed </a:t>
            </a:r>
            <a:pPr algn="l" indent="0" marL="0">
              <a:buNone/>
            </a:pPr>
            <a:r>
              <a:rPr lang="en-US" sz="2475" dirty="0">
                <a:solidFill>
                  <a:srgbClr val="241512"/>
                </a:solidFill>
                <a:latin typeface="Arial" pitchFamily="34" charset="0"/>
                <a:ea typeface="Arial" pitchFamily="34" charset="-122"/>
                <a:cs typeface="Arial" pitchFamily="34" charset="-120"/>
              </a:rPr>
              <a:t>keeps going up.</a:t>
            </a:r>
            <a:endParaRPr lang="en-US" sz="2475" dirty="0"/>
          </a:p>
        </p:txBody>
      </p:sp>
      <p:sp>
        <p:nvSpPr>
          <p:cNvPr id="9" name="Text 7"/>
          <p:cNvSpPr/>
          <p:nvPr/>
        </p:nvSpPr>
        <p:spPr>
          <a:xfrm>
            <a:off x="876300" y="5944195"/>
            <a:ext cx="328836" cy="428625"/>
          </a:xfrm>
          <a:prstGeom prst="rect">
            <a:avLst/>
          </a:prstGeom>
          <a:noFill/>
          <a:ln/>
        </p:spPr>
        <p:txBody>
          <a:bodyPr wrap="square" lIns="25400" tIns="25400" rIns="25400" bIns="25400" rtlCol="0" anchor="t">
            <a:normAutofit/>
          </a:bodyPr>
          <a:lstStyle/>
          <a:p>
            <a:pPr algn="l" indent="0" marL="0">
              <a:buNone/>
            </a:pPr>
            <a:r>
              <a:rPr lang="en-US" sz="2475" b="1" dirty="0">
                <a:solidFill>
                  <a:srgbClr val="FF954F"/>
                </a:solidFill>
                <a:latin typeface="Arial" pitchFamily="34" charset="0"/>
                <a:ea typeface="Arial" pitchFamily="34" charset="-122"/>
                <a:cs typeface="Arial" pitchFamily="34" charset="-120"/>
              </a:rPr>
              <a:t>⇅</a:t>
            </a:r>
            <a:endParaRPr lang="en-US" sz="2475" dirty="0"/>
          </a:p>
        </p:txBody>
      </p:sp>
      <p:sp>
        <p:nvSpPr>
          <p:cNvPr id="10" name="Text 8"/>
          <p:cNvSpPr/>
          <p:nvPr/>
        </p:nvSpPr>
        <p:spPr>
          <a:xfrm>
            <a:off x="1281336" y="5944195"/>
            <a:ext cx="5937550" cy="404813"/>
          </a:xfrm>
          <a:prstGeom prst="rect">
            <a:avLst/>
          </a:prstGeom>
          <a:noFill/>
          <a:ln/>
        </p:spPr>
        <p:txBody>
          <a:bodyPr wrap="square" lIns="25400" tIns="25400" rIns="25400" bIns="25400" rtlCol="0" anchor="t">
            <a:normAutofit/>
          </a:bodyPr>
          <a:lstStyle/>
          <a:p>
            <a:pPr algn="l" indent="0" marL="0">
              <a:buNone/>
            </a:pPr>
            <a:r>
              <a:rPr lang="en-US" sz="2475" b="1" dirty="0">
                <a:solidFill>
                  <a:srgbClr val="461C11"/>
                </a:solidFill>
                <a:latin typeface="Arial" pitchFamily="34" charset="0"/>
                <a:ea typeface="Arial" pitchFamily="34" charset="-122"/>
                <a:cs typeface="Arial" pitchFamily="34" charset="-120"/>
              </a:rPr>
              <a:t>Velocity </a:t>
            </a:r>
            <a:pPr algn="l" indent="0" marL="0">
              <a:buNone/>
            </a:pPr>
            <a:r>
              <a:rPr lang="en-US" sz="2475" dirty="0">
                <a:solidFill>
                  <a:srgbClr val="241512"/>
                </a:solidFill>
                <a:latin typeface="Arial" pitchFamily="34" charset="0"/>
                <a:ea typeface="Arial" pitchFamily="34" charset="-122"/>
                <a:cs typeface="Arial" pitchFamily="34" charset="-120"/>
              </a:rPr>
              <a:t>drops to zero and reverses!</a:t>
            </a:r>
            <a:endParaRPr lang="en-US" sz="2475" dirty="0"/>
          </a:p>
        </p:txBody>
      </p:sp>
      <p:sp>
        <p:nvSpPr>
          <p:cNvPr id="11" name="Shape 9"/>
          <p:cNvSpPr/>
          <p:nvPr/>
        </p:nvSpPr>
        <p:spPr>
          <a:xfrm>
            <a:off x="876300" y="6658570"/>
            <a:ext cx="6614145" cy="1320105"/>
          </a:xfrm>
          <a:prstGeom prst="roundRect">
            <a:avLst>
              <a:gd name="adj" fmla="val 11545"/>
            </a:avLst>
          </a:prstGeom>
          <a:solidFill>
            <a:srgbClr val="FFFFF5"/>
          </a:solidFill>
          <a:ln w="9525">
            <a:solidFill>
              <a:srgbClr val="7D3E2C">
                <a:alpha val="16000"/>
              </a:srgbClr>
            </a:solidFill>
            <a:prstDash val="solid"/>
          </a:ln>
          <a:effectLst>
            <a:outerShdw sx="100000" sy="100000" kx="0" ky="0" algn="bl" rotWithShape="0" blurRad="476250" dist="190500" dir="5400000">
              <a:srgbClr val="461C11">
                <a:alpha val="40000"/>
              </a:srgbClr>
            </a:outerShdw>
          </a:effectLst>
        </p:spPr>
      </p:sp>
      <p:sp>
        <p:nvSpPr>
          <p:cNvPr id="12" name="Text 10"/>
          <p:cNvSpPr/>
          <p:nvPr/>
        </p:nvSpPr>
        <p:spPr>
          <a:xfrm>
            <a:off x="1190625" y="6934795"/>
            <a:ext cx="6584045"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FF954F"/>
                </a:solidFill>
                <a:latin typeface="Arial" pitchFamily="34" charset="0"/>
                <a:ea typeface="Arial" pitchFamily="34" charset="-122"/>
                <a:cs typeface="Arial" pitchFamily="34" charset="-120"/>
              </a:rPr>
              <a:t>QUESTION</a:t>
            </a:r>
            <a:endParaRPr lang="en-US" sz="1875" dirty="0"/>
          </a:p>
        </p:txBody>
      </p:sp>
      <p:sp>
        <p:nvSpPr>
          <p:cNvPr id="13" name="Text 11"/>
          <p:cNvSpPr/>
          <p:nvPr/>
        </p:nvSpPr>
        <p:spPr>
          <a:xfrm>
            <a:off x="1190625" y="7306270"/>
            <a:ext cx="6584045" cy="434280"/>
          </a:xfrm>
          <a:prstGeom prst="rect">
            <a:avLst/>
          </a:prstGeom>
          <a:noFill/>
          <a:ln/>
        </p:spPr>
        <p:txBody>
          <a:bodyPr wrap="square" lIns="25400" tIns="25400" rIns="25400" bIns="25400" rtlCol="0" anchor="t">
            <a:normAutofit/>
          </a:bodyPr>
          <a:lstStyle/>
          <a:p>
            <a:pPr algn="l" indent="0" marL="0">
              <a:lnSpc>
                <a:spcPct val="130000"/>
              </a:lnSpc>
              <a:buNone/>
            </a:pPr>
            <a:r>
              <a:rPr lang="en-US" sz="2400" dirty="0">
                <a:solidFill>
                  <a:srgbClr val="241512"/>
                </a:solidFill>
                <a:latin typeface="Georgia" pitchFamily="34" charset="0"/>
                <a:ea typeface="Georgia" pitchFamily="34" charset="-122"/>
                <a:cs typeface="Georgia" pitchFamily="34" charset="-120"/>
              </a:rPr>
              <a:t>How is velocity different from speed?</a:t>
            </a:r>
            <a:endParaRPr lang="en-US" sz="2400" dirty="0"/>
          </a:p>
        </p:txBody>
      </p:sp>
      <p:sp>
        <p:nvSpPr>
          <p:cNvPr id="14" name="Shape 12"/>
          <p:cNvSpPr/>
          <p:nvPr/>
        </p:nvSpPr>
        <p:spPr>
          <a:xfrm>
            <a:off x="8100045" y="3081784"/>
            <a:ext cx="9311655" cy="5473303"/>
          </a:xfrm>
          <a:prstGeom prst="roundRect">
            <a:avLst>
              <a:gd name="adj" fmla="val 3481"/>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15" name="Shape 13"/>
          <p:cNvSpPr/>
          <p:nvPr/>
        </p:nvSpPr>
        <p:spPr>
          <a:xfrm>
            <a:off x="8471520" y="3415159"/>
            <a:ext cx="8568705" cy="2190750"/>
          </a:xfrm>
          <a:prstGeom prst="roundRect">
            <a:avLst>
              <a:gd name="adj" fmla="val 6087"/>
            </a:avLst>
          </a:prstGeom>
          <a:solidFill>
            <a:srgbClr val="000000">
              <a:alpha val="4000"/>
            </a:srgbClr>
          </a:solidFill>
          <a:ln/>
        </p:spPr>
      </p:sp>
      <p:pic>
        <p:nvPicPr>
          <p:cNvPr id="16" name="Image 0" descr="preencoded.png">    </p:cNvPr>
          <p:cNvPicPr>
            <a:picLocks noChangeAspect="1"/>
          </p:cNvPicPr>
          <p:nvPr/>
        </p:nvPicPr>
        <p:blipFill>
          <a:blip r:embed="rId1"/>
          <a:srcRect l="0" r="0" t="40444" b="40444"/>
          <a:stretch/>
        </p:blipFill>
        <p:spPr>
          <a:xfrm>
            <a:off x="8471520" y="3415159"/>
            <a:ext cx="8568705" cy="2190750"/>
          </a:xfrm>
          <a:prstGeom prst="rect">
            <a:avLst/>
          </a:prstGeom>
        </p:spPr>
      </p:pic>
      <p:pic>
        <p:nvPicPr>
          <p:cNvPr id="1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98335" y="5815459"/>
            <a:ext cx="5715000" cy="2406253"/>
          </a:xfrm>
          <a:prstGeom prst="rect">
            <a:avLst/>
          </a:prstGeom>
        </p:spPr>
      </p:pic>
      <p:sp>
        <p:nvSpPr>
          <p:cNvPr id="18" name="Text 14"/>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CORE CONCEPT</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The Equation Triangle</a:t>
            </a:r>
            <a:endParaRPr lang="en-US" sz="5100" dirty="0"/>
          </a:p>
        </p:txBody>
      </p:sp>
      <p:sp>
        <p:nvSpPr>
          <p:cNvPr id="4" name="Text 2"/>
          <p:cNvSpPr/>
          <p:nvPr/>
        </p:nvSpPr>
        <p:spPr>
          <a:xfrm>
            <a:off x="876300" y="4525938"/>
            <a:ext cx="1466850" cy="361950"/>
          </a:xfrm>
          <a:prstGeom prst="rect">
            <a:avLst/>
          </a:prstGeom>
          <a:noFill/>
          <a:ln/>
        </p:spPr>
        <p:txBody>
          <a:bodyPr wrap="square" lIns="25400" tIns="25400" rIns="25400" bIns="25400" rtlCol="0" anchor="t">
            <a:normAutofit/>
          </a:bodyPr>
          <a:lstStyle/>
          <a:p>
            <a:pPr algn="l" indent="0" marL="0">
              <a:buNone/>
            </a:pPr>
            <a:r>
              <a:rPr lang="en-US" sz="2250" b="1" dirty="0">
                <a:solidFill>
                  <a:srgbClr val="FF954F"/>
                </a:solidFill>
                <a:latin typeface="Georgia" pitchFamily="34" charset="0"/>
                <a:ea typeface="Georgia" pitchFamily="34" charset="-122"/>
                <a:cs typeface="Georgia" pitchFamily="34" charset="-120"/>
              </a:rPr>
              <a:t>Speed</a:t>
            </a:r>
            <a:endParaRPr lang="en-US" sz="2250" dirty="0"/>
          </a:p>
        </p:txBody>
      </p:sp>
      <p:sp>
        <p:nvSpPr>
          <p:cNvPr id="5" name="Text 3"/>
          <p:cNvSpPr/>
          <p:nvPr/>
        </p:nvSpPr>
        <p:spPr>
          <a:xfrm>
            <a:off x="2419350" y="4525938"/>
            <a:ext cx="3350508" cy="478110"/>
          </a:xfrm>
          <a:prstGeom prst="rect">
            <a:avLst/>
          </a:prstGeom>
          <a:noFill/>
          <a:ln/>
        </p:spPr>
        <p:txBody>
          <a:bodyPr wrap="square" lIns="25400" tIns="25400" rIns="25400" bIns="25400" rtlCol="0" anchor="t">
            <a:normAutofit/>
          </a:bodyPr>
          <a:lstStyle/>
          <a:p>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How fast. </a:t>
            </a:r>
            <a:pPr algn="l" indent="0" marL="0">
              <a:lnSpc>
                <a:spcPct val="140000"/>
              </a:lnSpc>
              <a:buNone/>
            </a:pPr>
            <a:r>
              <a:rPr lang="en-US" sz="2475" dirty="0">
                <a:solidFill>
                  <a:srgbClr val="7D3E2C"/>
                </a:solidFill>
                <a:latin typeface="Arial" pitchFamily="34" charset="0"/>
                <a:ea typeface="Arial" pitchFamily="34" charset="-122"/>
                <a:cs typeface="Arial" pitchFamily="34" charset="-120"/>
              </a:rPr>
              <a:t>e.g. </a:t>
            </a:r>
            <a:pPr algn="l" indent="0" marL="0">
              <a:lnSpc>
                <a:spcPct val="140000"/>
              </a:lnSpc>
              <a:buNone/>
            </a:pPr>
            <a:r>
              <a:rPr lang="en-US" sz="2277" dirty="0">
                <a:solidFill>
                  <a:srgbClr val="7D3E2C"/>
                </a:solidFill>
                <a:latin typeface="Courier New" pitchFamily="34" charset="0"/>
                <a:ea typeface="Courier New" pitchFamily="34" charset="-122"/>
                <a:cs typeface="Courier New" pitchFamily="34" charset="-120"/>
              </a:rPr>
              <a:t>8 m/s</a:t>
            </a:r>
            <a:endParaRPr lang="en-US" sz="2475" dirty="0"/>
          </a:p>
        </p:txBody>
      </p:sp>
      <p:sp>
        <p:nvSpPr>
          <p:cNvPr id="6" name="Shape 4"/>
          <p:cNvSpPr/>
          <p:nvPr/>
        </p:nvSpPr>
        <p:spPr>
          <a:xfrm>
            <a:off x="876300" y="5251698"/>
            <a:ext cx="11639550" cy="9525"/>
          </a:xfrm>
          <a:prstGeom prst="rect">
            <a:avLst/>
          </a:prstGeom>
          <a:solidFill>
            <a:srgbClr val="7D3E2C">
              <a:alpha val="18000"/>
            </a:srgbClr>
          </a:solidFill>
          <a:ln/>
        </p:spPr>
      </p:sp>
      <p:sp>
        <p:nvSpPr>
          <p:cNvPr id="7" name="Text 5"/>
          <p:cNvSpPr/>
          <p:nvPr/>
        </p:nvSpPr>
        <p:spPr>
          <a:xfrm>
            <a:off x="876300" y="5546973"/>
            <a:ext cx="1466850" cy="361950"/>
          </a:xfrm>
          <a:prstGeom prst="rect">
            <a:avLst/>
          </a:prstGeom>
          <a:noFill/>
          <a:ln/>
        </p:spPr>
        <p:txBody>
          <a:bodyPr wrap="square" lIns="25400" tIns="25400" rIns="25400" bIns="25400" rtlCol="0" anchor="t">
            <a:normAutofit/>
          </a:bodyPr>
          <a:lstStyle/>
          <a:p>
            <a:pPr algn="l" indent="0" marL="0">
              <a:buNone/>
            </a:pPr>
            <a:r>
              <a:rPr lang="en-US" sz="2250" b="1" dirty="0">
                <a:solidFill>
                  <a:srgbClr val="FF954F"/>
                </a:solidFill>
                <a:latin typeface="Georgia" pitchFamily="34" charset="0"/>
                <a:ea typeface="Georgia" pitchFamily="34" charset="-122"/>
                <a:cs typeface="Georgia" pitchFamily="34" charset="-120"/>
              </a:rPr>
              <a:t>Velocity</a:t>
            </a:r>
            <a:endParaRPr lang="en-US" sz="2250" dirty="0"/>
          </a:p>
        </p:txBody>
      </p:sp>
      <p:sp>
        <p:nvSpPr>
          <p:cNvPr id="8" name="Text 6"/>
          <p:cNvSpPr/>
          <p:nvPr/>
        </p:nvSpPr>
        <p:spPr>
          <a:xfrm>
            <a:off x="2419350" y="5546973"/>
            <a:ext cx="7079107" cy="482873"/>
          </a:xfrm>
          <a:prstGeom prst="rect">
            <a:avLst/>
          </a:prstGeom>
          <a:noFill/>
          <a:ln/>
        </p:spPr>
        <p:txBody>
          <a:bodyPr wrap="square" lIns="25400" tIns="25400" rIns="25400" bIns="25400" rtlCol="0" anchor="t">
            <a:normAutofit/>
          </a:bodyPr>
          <a:lstStyle/>
          <a:p>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How fast </a:t>
            </a:r>
            <a:pPr algn="l" indent="0" marL="0">
              <a:lnSpc>
                <a:spcPct val="140000"/>
              </a:lnSpc>
              <a:buNone/>
            </a:pPr>
            <a:r>
              <a:rPr lang="en-US" sz="2475" b="1" dirty="0">
                <a:solidFill>
                  <a:srgbClr val="461C11"/>
                </a:solidFill>
                <a:latin typeface="Arial" pitchFamily="34" charset="0"/>
                <a:ea typeface="Arial" pitchFamily="34" charset="-122"/>
                <a:cs typeface="Arial" pitchFamily="34" charset="-120"/>
              </a:rPr>
              <a:t>+ which way</a:t>
            </a:r>
            <a:pPr algn="l" indent="0" marL="0">
              <a:lnSpc>
                <a:spcPct val="140000"/>
              </a:lnSpc>
              <a:buNone/>
            </a:pPr>
            <a:r>
              <a:rPr lang="en-US" sz="2475" dirty="0">
                <a:solidFill>
                  <a:srgbClr val="241512"/>
                </a:solidFill>
                <a:latin typeface="Arial" pitchFamily="34" charset="0"/>
                <a:ea typeface="Arial" pitchFamily="34" charset="-122"/>
                <a:cs typeface="Arial" pitchFamily="34" charset="-120"/>
              </a:rPr>
              <a:t>. </a:t>
            </a:r>
            <a:pPr algn="l" indent="0" marL="0">
              <a:lnSpc>
                <a:spcPct val="140000"/>
              </a:lnSpc>
              <a:buNone/>
            </a:pPr>
            <a:r>
              <a:rPr lang="en-US" sz="2475" dirty="0">
                <a:solidFill>
                  <a:srgbClr val="7D3E2C"/>
                </a:solidFill>
                <a:latin typeface="Arial" pitchFamily="34" charset="0"/>
                <a:ea typeface="Arial" pitchFamily="34" charset="-122"/>
                <a:cs typeface="Arial" pitchFamily="34" charset="-120"/>
              </a:rPr>
              <a:t>e.g. </a:t>
            </a:r>
            <a:pPr algn="l" indent="0" marL="0">
              <a:lnSpc>
                <a:spcPct val="140000"/>
              </a:lnSpc>
              <a:buNone/>
            </a:pPr>
            <a:r>
              <a:rPr lang="en-US" sz="2277" dirty="0">
                <a:solidFill>
                  <a:srgbClr val="7D3E2C"/>
                </a:solidFill>
                <a:latin typeface="Courier New" pitchFamily="34" charset="0"/>
                <a:ea typeface="Courier New" pitchFamily="34" charset="-122"/>
                <a:cs typeface="Courier New" pitchFamily="34" charset="-120"/>
              </a:rPr>
              <a:t>8 m/s due East</a:t>
            </a:r>
            <a:endParaRPr lang="en-US" sz="2475" dirty="0"/>
          </a:p>
        </p:txBody>
      </p:sp>
      <p:sp>
        <p:nvSpPr>
          <p:cNvPr id="9" name="Shape 7"/>
          <p:cNvSpPr/>
          <p:nvPr/>
        </p:nvSpPr>
        <p:spPr>
          <a:xfrm>
            <a:off x="876300" y="6277496"/>
            <a:ext cx="11639550" cy="9525"/>
          </a:xfrm>
          <a:prstGeom prst="rect">
            <a:avLst/>
          </a:prstGeom>
          <a:solidFill>
            <a:srgbClr val="7D3E2C">
              <a:alpha val="18000"/>
            </a:srgbClr>
          </a:solidFill>
          <a:ln/>
        </p:spPr>
      </p:sp>
      <p:sp>
        <p:nvSpPr>
          <p:cNvPr id="10" name="Text 8"/>
          <p:cNvSpPr/>
          <p:nvPr/>
        </p:nvSpPr>
        <p:spPr>
          <a:xfrm>
            <a:off x="876300" y="6651352"/>
            <a:ext cx="1466850" cy="361950"/>
          </a:xfrm>
          <a:prstGeom prst="rect">
            <a:avLst/>
          </a:prstGeom>
          <a:noFill/>
          <a:ln/>
        </p:spPr>
        <p:txBody>
          <a:bodyPr wrap="square" lIns="25400" tIns="25400" rIns="25400" bIns="25400" rtlCol="0" anchor="t">
            <a:normAutofit/>
          </a:bodyPr>
          <a:lstStyle/>
          <a:p>
            <a:pPr algn="l" indent="0" marL="0">
              <a:buNone/>
            </a:pPr>
            <a:r>
              <a:rPr lang="en-US" sz="2250" b="1" dirty="0">
                <a:solidFill>
                  <a:srgbClr val="FF954F"/>
                </a:solidFill>
                <a:latin typeface="Georgia" pitchFamily="34" charset="0"/>
                <a:ea typeface="Georgia" pitchFamily="34" charset="-122"/>
                <a:cs typeface="Georgia" pitchFamily="34" charset="-120"/>
              </a:rPr>
              <a:t>Formula</a:t>
            </a:r>
            <a:endParaRPr lang="en-US" sz="2250" dirty="0"/>
          </a:p>
        </p:txBody>
      </p:sp>
      <p:sp>
        <p:nvSpPr>
          <p:cNvPr id="11" name="Text 9"/>
          <p:cNvSpPr/>
          <p:nvPr/>
        </p:nvSpPr>
        <p:spPr>
          <a:xfrm>
            <a:off x="2419350" y="6572771"/>
            <a:ext cx="2150016" cy="519112"/>
          </a:xfrm>
          <a:prstGeom prst="rect">
            <a:avLst/>
          </a:prstGeom>
          <a:noFill/>
          <a:ln/>
        </p:spPr>
        <p:txBody>
          <a:bodyPr wrap="square" lIns="25400" tIns="25400" rIns="25400" bIns="25400" rtlCol="0" anchor="t">
            <a:normAutofit/>
          </a:bodyPr>
          <a:lstStyle/>
          <a:p>
            <a:pPr algn="l" indent="0" marL="0">
              <a:buNone/>
            </a:pPr>
            <a:r>
              <a:rPr lang="en-US" sz="2850" dirty="0">
                <a:solidFill>
                  <a:srgbClr val="461C11"/>
                </a:solidFill>
                <a:latin typeface="Courier New" pitchFamily="34" charset="0"/>
                <a:ea typeface="Courier New" pitchFamily="34" charset="-122"/>
                <a:cs typeface="Courier New" pitchFamily="34" charset="-120"/>
              </a:rPr>
              <a:t>v = s / t</a:t>
            </a:r>
            <a:endParaRPr lang="en-US" sz="2850" dirty="0"/>
          </a:p>
        </p:txBody>
      </p:sp>
      <p:sp>
        <p:nvSpPr>
          <p:cNvPr id="12" name="Shape 10"/>
          <p:cNvSpPr/>
          <p:nvPr/>
        </p:nvSpPr>
        <p:spPr>
          <a:xfrm>
            <a:off x="13277850" y="3903911"/>
            <a:ext cx="4133850" cy="3771900"/>
          </a:xfrm>
          <a:prstGeom prst="roundRect">
            <a:avLst>
              <a:gd name="adj" fmla="val 5051"/>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820775" y="4351586"/>
            <a:ext cx="3048000" cy="2838450"/>
          </a:xfrm>
          <a:prstGeom prst="rect">
            <a:avLst/>
          </a:prstGeom>
        </p:spPr>
      </p:pic>
      <p:sp>
        <p:nvSpPr>
          <p:cNvPr id="14" name="Text 11"/>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KEY SKILL · CONVERSIONS</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The 3.6 Rule</a:t>
            </a:r>
            <a:endParaRPr lang="en-US" sz="5100" dirty="0"/>
          </a:p>
        </p:txBody>
      </p:sp>
      <p:sp>
        <p:nvSpPr>
          <p:cNvPr id="4" name="Text 2"/>
          <p:cNvSpPr/>
          <p:nvPr/>
        </p:nvSpPr>
        <p:spPr>
          <a:xfrm>
            <a:off x="876300" y="2111871"/>
            <a:ext cx="10791825" cy="771525"/>
          </a:xfrm>
          <a:prstGeom prst="rect">
            <a:avLst/>
          </a:prstGeom>
          <a:noFill/>
          <a:ln/>
        </p:spPr>
        <p:txBody>
          <a:bodyPr wrap="square" lIns="25400" tIns="25400" rIns="25400" bIns="25400" rtlCol="0" anchor="t">
            <a:normAutofit/>
          </a:bodyPr>
          <a:lstStyle/>
          <a:p>
            <a:pPr algn="l" indent="0" marL="0">
              <a:buNone/>
            </a:pPr>
            <a:r>
              <a:rPr lang="en-US" sz="2475" dirty="0">
                <a:solidFill>
                  <a:srgbClr val="7D3E2C"/>
                </a:solidFill>
                <a:latin typeface="Arial" pitchFamily="34" charset="0"/>
                <a:ea typeface="Arial" pitchFamily="34" charset="-122"/>
                <a:cs typeface="Arial" pitchFamily="34" charset="-120"/>
              </a:rPr>
              <a:t>Cambridge exams love to test your unit conversions, so make them automatic.</a:t>
            </a:r>
            <a:endParaRPr lang="en-US" sz="2475"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53000" y="4090467"/>
            <a:ext cx="8382000" cy="2793950"/>
          </a:xfrm>
          <a:prstGeom prst="rect">
            <a:avLst/>
          </a:prstGeom>
        </p:spPr>
      </p:pic>
      <p:sp>
        <p:nvSpPr>
          <p:cNvPr id="6" name="Shape 3"/>
          <p:cNvSpPr/>
          <p:nvPr/>
        </p:nvSpPr>
        <p:spPr>
          <a:xfrm>
            <a:off x="4891534" y="7322567"/>
            <a:ext cx="8504932" cy="842963"/>
          </a:xfrm>
          <a:prstGeom prst="roundRect">
            <a:avLst>
              <a:gd name="adj" fmla="val 15819"/>
            </a:avLst>
          </a:prstGeom>
          <a:solidFill>
            <a:srgbClr val="FF954F">
              <a:alpha val="14000"/>
            </a:srgbClr>
          </a:solidFill>
          <a:ln w="19050">
            <a:solidFill>
              <a:srgbClr val="FF954F"/>
            </a:solidFill>
            <a:prstDash val="solid"/>
          </a:ln>
        </p:spPr>
      </p:sp>
      <p:sp>
        <p:nvSpPr>
          <p:cNvPr id="7" name="Text 4"/>
          <p:cNvSpPr/>
          <p:nvPr/>
        </p:nvSpPr>
        <p:spPr>
          <a:xfrm>
            <a:off x="5253484" y="7603554"/>
            <a:ext cx="443508" cy="319088"/>
          </a:xfrm>
          <a:prstGeom prst="rect">
            <a:avLst/>
          </a:prstGeom>
          <a:noFill/>
          <a:ln/>
        </p:spPr>
        <p:txBody>
          <a:bodyPr wrap="square" lIns="25400" tIns="25400" rIns="25400" bIns="25400" rtlCol="0" anchor="t">
            <a:normAutofit/>
          </a:bodyPr>
          <a:lstStyle/>
          <a:p>
            <a:pPr algn="l" indent="0" marL="0">
              <a:buNone/>
            </a:pPr>
            <a:r>
              <a:rPr lang="en-US" sz="1950" b="1" dirty="0">
                <a:solidFill>
                  <a:srgbClr val="FF954F"/>
                </a:solidFill>
                <a:latin typeface="Georgia" pitchFamily="34" charset="0"/>
                <a:ea typeface="Georgia" pitchFamily="34" charset="-122"/>
                <a:cs typeface="Georgia" pitchFamily="34" charset="-120"/>
              </a:rPr>
              <a:t>Tip</a:t>
            </a:r>
            <a:endParaRPr lang="en-US" sz="1950" dirty="0"/>
          </a:p>
        </p:txBody>
      </p:sp>
      <p:sp>
        <p:nvSpPr>
          <p:cNvPr id="8" name="Text 5"/>
          <p:cNvSpPr/>
          <p:nvPr/>
        </p:nvSpPr>
        <p:spPr>
          <a:xfrm>
            <a:off x="5792242" y="7551167"/>
            <a:ext cx="7966502" cy="423863"/>
          </a:xfrm>
          <a:prstGeom prst="rect">
            <a:avLst/>
          </a:prstGeom>
          <a:noFill/>
          <a:ln/>
        </p:spPr>
        <p:txBody>
          <a:bodyPr wrap="square" lIns="25400" tIns="25400" rIns="25400" bIns="25400" rtlCol="0" anchor="t">
            <a:normAutofit/>
          </a:bodyPr>
          <a:lstStyle/>
          <a:p>
            <a:pPr algn="l" indent="0" marL="0">
              <a:lnSpc>
                <a:spcPct val="135000"/>
              </a:lnSpc>
              <a:buNone/>
            </a:pPr>
            <a:r>
              <a:rPr lang="en-US" sz="2250" dirty="0">
                <a:solidFill>
                  <a:srgbClr val="241512"/>
                </a:solidFill>
                <a:latin typeface="Arial" pitchFamily="34" charset="0"/>
                <a:ea typeface="Arial" pitchFamily="34" charset="-122"/>
                <a:cs typeface="Arial" pitchFamily="34" charset="-120"/>
              </a:rPr>
              <a:t>The </a:t>
            </a:r>
            <a:pPr algn="l" indent="0" marL="0">
              <a:lnSpc>
                <a:spcPct val="135000"/>
              </a:lnSpc>
              <a:buNone/>
            </a:pPr>
            <a:r>
              <a:rPr lang="en-US" sz="2025" dirty="0">
                <a:solidFill>
                  <a:srgbClr val="241512"/>
                </a:solidFill>
                <a:latin typeface="Courier New" pitchFamily="34" charset="0"/>
                <a:ea typeface="Courier New" pitchFamily="34" charset="-122"/>
                <a:cs typeface="Courier New" pitchFamily="34" charset="-120"/>
              </a:rPr>
              <a:t>m/s </a:t>
            </a:r>
            <a:pPr algn="l" indent="0" marL="0">
              <a:lnSpc>
                <a:spcPct val="135000"/>
              </a:lnSpc>
              <a:buNone/>
            </a:pPr>
            <a:r>
              <a:rPr lang="en-US" sz="2250" dirty="0">
                <a:solidFill>
                  <a:srgbClr val="241512"/>
                </a:solidFill>
                <a:latin typeface="Arial" pitchFamily="34" charset="0"/>
                <a:ea typeface="Arial" pitchFamily="34" charset="-122"/>
                <a:cs typeface="Arial" pitchFamily="34" charset="-120"/>
              </a:rPr>
              <a:t>number should </a:t>
            </a:r>
            <a:pPr algn="l" indent="0" marL="0">
              <a:lnSpc>
                <a:spcPct val="135000"/>
              </a:lnSpc>
              <a:buNone/>
            </a:pPr>
            <a:r>
              <a:rPr lang="en-US" sz="2250" b="1" dirty="0">
                <a:solidFill>
                  <a:srgbClr val="461C11"/>
                </a:solidFill>
                <a:latin typeface="Arial" pitchFamily="34" charset="0"/>
                <a:ea typeface="Arial" pitchFamily="34" charset="-122"/>
                <a:cs typeface="Arial" pitchFamily="34" charset="-120"/>
              </a:rPr>
              <a:t>always be the smaller number.</a:t>
            </a:r>
            <a:endParaRPr lang="en-US" sz="2250" dirty="0"/>
          </a:p>
        </p:txBody>
      </p:sp>
      <p:sp>
        <p:nvSpPr>
          <p:cNvPr id="9" name="Text 6"/>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EXAMINER REPORT</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The Fatal Errors</a:t>
            </a:r>
            <a:endParaRPr lang="en-US" sz="5100" dirty="0"/>
          </a:p>
        </p:txBody>
      </p:sp>
      <p:sp>
        <p:nvSpPr>
          <p:cNvPr id="4" name="Shape 2"/>
          <p:cNvSpPr/>
          <p:nvPr/>
        </p:nvSpPr>
        <p:spPr>
          <a:xfrm>
            <a:off x="876300" y="3834705"/>
            <a:ext cx="16535400" cy="3681710"/>
          </a:xfrm>
          <a:prstGeom prst="roundRect">
            <a:avLst>
              <a:gd name="adj" fmla="val 5692"/>
            </a:avLst>
          </a:prstGeom>
          <a:solidFill>
            <a:srgbClr val="FF954F">
              <a:alpha val="12000"/>
            </a:srgbClr>
          </a:solidFill>
          <a:ln w="28575">
            <a:solidFill>
              <a:srgbClr val="FF954F"/>
            </a:solidFill>
            <a:prstDash val="solid"/>
          </a:ln>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419225" y="4301430"/>
            <a:ext cx="476250" cy="476250"/>
          </a:xfrm>
          <a:prstGeom prst="rect">
            <a:avLst/>
          </a:prstGeom>
        </p:spPr>
      </p:pic>
      <p:sp>
        <p:nvSpPr>
          <p:cNvPr id="6" name="Text 3"/>
          <p:cNvSpPr/>
          <p:nvPr/>
        </p:nvSpPr>
        <p:spPr>
          <a:xfrm>
            <a:off x="2085975" y="4356199"/>
            <a:ext cx="4142132" cy="404813"/>
          </a:xfrm>
          <a:prstGeom prst="rect">
            <a:avLst/>
          </a:prstGeom>
          <a:noFill/>
          <a:ln/>
        </p:spPr>
        <p:txBody>
          <a:bodyPr wrap="square" lIns="25400" tIns="25400" rIns="25400" bIns="25400" rtlCol="0" anchor="t">
            <a:normAutofit/>
          </a:bodyPr>
          <a:lstStyle/>
          <a:p>
            <a:pPr algn="l" indent="0" marL="0">
              <a:buNone/>
            </a:pPr>
            <a:r>
              <a:rPr lang="en-US" sz="2550" b="1" dirty="0">
                <a:solidFill>
                  <a:srgbClr val="461C11"/>
                </a:solidFill>
                <a:latin typeface="Georgia" pitchFamily="34" charset="0"/>
                <a:ea typeface="Georgia" pitchFamily="34" charset="-122"/>
                <a:cs typeface="Georgia" pitchFamily="34" charset="-120"/>
              </a:rPr>
              <a:t>Examiner report warnings</a:t>
            </a:r>
            <a:endParaRPr lang="en-US" sz="2550" dirty="0"/>
          </a:p>
        </p:txBody>
      </p:sp>
      <p:sp>
        <p:nvSpPr>
          <p:cNvPr id="7" name="Shape 4"/>
          <p:cNvSpPr/>
          <p:nvPr/>
        </p:nvSpPr>
        <p:spPr>
          <a:xfrm>
            <a:off x="1419225" y="5139630"/>
            <a:ext cx="939031" cy="376238"/>
          </a:xfrm>
          <a:prstGeom prst="roundRect">
            <a:avLst>
              <a:gd name="adj" fmla="val 25316"/>
            </a:avLst>
          </a:prstGeom>
          <a:solidFill>
            <a:srgbClr val="FF954F"/>
          </a:solidFill>
          <a:ln/>
        </p:spPr>
      </p:sp>
      <p:sp>
        <p:nvSpPr>
          <p:cNvPr id="8" name="Text 5"/>
          <p:cNvSpPr/>
          <p:nvPr/>
        </p:nvSpPr>
        <p:spPr>
          <a:xfrm>
            <a:off x="1571625" y="5196780"/>
            <a:ext cx="710431" cy="300038"/>
          </a:xfrm>
          <a:prstGeom prst="rect">
            <a:avLst/>
          </a:prstGeom>
          <a:noFill/>
          <a:ln/>
        </p:spPr>
        <p:txBody>
          <a:bodyPr wrap="square" lIns="25400" tIns="25400" rIns="25400" bIns="25400" rtlCol="0" anchor="t">
            <a:normAutofit/>
          </a:bodyPr>
          <a:lstStyle/>
          <a:p>
            <a:pPr algn="l" indent="0" marL="0">
              <a:buNone/>
            </a:pPr>
            <a:r>
              <a:rPr lang="en-US" sz="1800" b="1" dirty="0">
                <a:solidFill>
                  <a:srgbClr val="FFFFF5"/>
                </a:solidFill>
                <a:latin typeface="Georgia" pitchFamily="34" charset="0"/>
                <a:ea typeface="Georgia" pitchFamily="34" charset="-122"/>
                <a:cs typeface="Georgia" pitchFamily="34" charset="-120"/>
              </a:rPr>
              <a:t>Trap 1</a:t>
            </a:r>
            <a:endParaRPr lang="en-US" sz="1800" dirty="0"/>
          </a:p>
        </p:txBody>
      </p:sp>
      <p:sp>
        <p:nvSpPr>
          <p:cNvPr id="9" name="Text 6"/>
          <p:cNvSpPr/>
          <p:nvPr/>
        </p:nvSpPr>
        <p:spPr>
          <a:xfrm>
            <a:off x="2586856" y="5101530"/>
            <a:ext cx="14710377" cy="949523"/>
          </a:xfrm>
          <a:prstGeom prst="rect">
            <a:avLst/>
          </a:prstGeom>
          <a:noFill/>
          <a:ln/>
        </p:spPr>
        <p:txBody>
          <a:bodyPr wrap="square" lIns="25400" tIns="25400" rIns="25400" bIns="25400" rtlCol="0" anchor="t">
            <a:normAutofit/>
          </a:bodyPr>
          <a:lstStyle/>
          <a:p>
            <a:pPr algn="l" indent="0" marL="0">
              <a:lnSpc>
                <a:spcPct val="145000"/>
              </a:lnSpc>
              <a:buNone/>
            </a:pPr>
            <a:r>
              <a:rPr lang="en-US" sz="2475" dirty="0">
                <a:solidFill>
                  <a:srgbClr val="241512"/>
                </a:solidFill>
                <a:latin typeface="Arial" pitchFamily="34" charset="0"/>
                <a:ea typeface="Arial" pitchFamily="34" charset="-122"/>
                <a:cs typeface="Arial" pitchFamily="34" charset="-120"/>
              </a:rPr>
              <a:t>Giving a velocity </a:t>
            </a:r>
            <a:pPr algn="l" indent="0" marL="0">
              <a:lnSpc>
                <a:spcPct val="145000"/>
              </a:lnSpc>
              <a:buNone/>
            </a:pPr>
            <a:r>
              <a:rPr lang="en-US" sz="2475" b="1" dirty="0">
                <a:solidFill>
                  <a:srgbClr val="461C11"/>
                </a:solidFill>
                <a:latin typeface="Arial" pitchFamily="34" charset="0"/>
                <a:ea typeface="Arial" pitchFamily="34" charset="-122"/>
                <a:cs typeface="Arial" pitchFamily="34" charset="-120"/>
              </a:rPr>
              <a:t>without a direction. </a:t>
            </a:r>
            <a:pPr algn="l" indent="0" marL="0">
              <a:lnSpc>
                <a:spcPct val="145000"/>
              </a:lnSpc>
              <a:buNone/>
            </a:pPr>
            <a:r>
              <a:rPr lang="en-US" sz="2475" dirty="0">
                <a:solidFill>
                  <a:srgbClr val="241512"/>
                </a:solidFill>
                <a:latin typeface="Arial" pitchFamily="34" charset="0"/>
                <a:ea typeface="Arial" pitchFamily="34" charset="-122"/>
                <a:cs typeface="Arial" pitchFamily="34" charset="-120"/>
              </a:rPr>
              <a:t>If they ask for velocity, </a:t>
            </a:r>
            <a:pPr algn="l" indent="0" marL="0">
              <a:lnSpc>
                <a:spcPct val="145000"/>
              </a:lnSpc>
              <a:buNone/>
            </a:pPr>
            <a:r>
              <a:rPr lang="en-US" sz="2129" dirty="0">
                <a:solidFill>
                  <a:srgbClr val="7D3E2C"/>
                </a:solidFill>
                <a:latin typeface="Courier New" pitchFamily="34" charset="0"/>
                <a:ea typeface="Courier New" pitchFamily="34" charset="-122"/>
                <a:cs typeface="Courier New" pitchFamily="34" charset="-120"/>
              </a:rPr>
              <a:t>“8 m/s” </a:t>
            </a:r>
            <a:pPr algn="l" indent="0" marL="0">
              <a:lnSpc>
                <a:spcPct val="145000"/>
              </a:lnSpc>
              <a:buNone/>
            </a:pPr>
            <a:r>
              <a:rPr lang="en-US" sz="2475" dirty="0">
                <a:solidFill>
                  <a:srgbClr val="241512"/>
                </a:solidFill>
                <a:latin typeface="Arial" pitchFamily="34" charset="0"/>
                <a:ea typeface="Arial" pitchFamily="34" charset="-122"/>
                <a:cs typeface="Arial" pitchFamily="34" charset="-120"/>
              </a:rPr>
              <a:t>loses a mark - </a:t>
            </a:r>
            <a:pPr algn="l" indent="0" marL="0">
              <a:lnSpc>
                <a:spcPct val="145000"/>
              </a:lnSpc>
              <a:buNone/>
            </a:pPr>
            <a:r>
              <a:rPr lang="en-US" sz="2129" dirty="0">
                <a:solidFill>
                  <a:srgbClr val="4E9A6B"/>
                </a:solidFill>
                <a:latin typeface="Courier New" pitchFamily="34" charset="0"/>
                <a:ea typeface="Courier New" pitchFamily="34" charset="-122"/>
                <a:cs typeface="Courier New" pitchFamily="34" charset="-120"/>
              </a:rPr>
              <a:t>“8 m/s North” </a:t>
            </a:r>
            <a:pPr algn="l" indent="0" marL="0">
              <a:lnSpc>
                <a:spcPct val="145000"/>
              </a:lnSpc>
              <a:buNone/>
            </a:pPr>
            <a:r>
              <a:rPr lang="en-US" sz="2475" dirty="0">
                <a:solidFill>
                  <a:srgbClr val="241512"/>
                </a:solidFill>
                <a:latin typeface="Arial" pitchFamily="34" charset="0"/>
                <a:ea typeface="Arial" pitchFamily="34" charset="-122"/>
                <a:cs typeface="Arial" pitchFamily="34" charset="-120"/>
              </a:rPr>
              <a:t>gets the mark.</a:t>
            </a:r>
            <a:endParaRPr lang="en-US" sz="2475" dirty="0"/>
          </a:p>
        </p:txBody>
      </p:sp>
      <p:sp>
        <p:nvSpPr>
          <p:cNvPr id="10" name="Shape 7"/>
          <p:cNvSpPr/>
          <p:nvPr/>
        </p:nvSpPr>
        <p:spPr>
          <a:xfrm>
            <a:off x="1419225" y="6298704"/>
            <a:ext cx="15449550" cy="9525"/>
          </a:xfrm>
          <a:prstGeom prst="rect">
            <a:avLst/>
          </a:prstGeom>
          <a:solidFill>
            <a:srgbClr val="7D3E2C">
              <a:alpha val="18000"/>
            </a:srgbClr>
          </a:solidFill>
          <a:ln/>
        </p:spPr>
      </p:sp>
      <p:sp>
        <p:nvSpPr>
          <p:cNvPr id="11" name="Shape 8"/>
          <p:cNvSpPr/>
          <p:nvPr/>
        </p:nvSpPr>
        <p:spPr>
          <a:xfrm>
            <a:off x="1419225" y="6632079"/>
            <a:ext cx="968499" cy="376238"/>
          </a:xfrm>
          <a:prstGeom prst="roundRect">
            <a:avLst>
              <a:gd name="adj" fmla="val 25316"/>
            </a:avLst>
          </a:prstGeom>
          <a:solidFill>
            <a:srgbClr val="FF954F"/>
          </a:solidFill>
          <a:ln/>
        </p:spPr>
      </p:sp>
      <p:sp>
        <p:nvSpPr>
          <p:cNvPr id="12" name="Text 9"/>
          <p:cNvSpPr/>
          <p:nvPr/>
        </p:nvSpPr>
        <p:spPr>
          <a:xfrm>
            <a:off x="1571625" y="6689229"/>
            <a:ext cx="739899" cy="300038"/>
          </a:xfrm>
          <a:prstGeom prst="rect">
            <a:avLst/>
          </a:prstGeom>
          <a:noFill/>
          <a:ln/>
        </p:spPr>
        <p:txBody>
          <a:bodyPr wrap="square" lIns="25400" tIns="25400" rIns="25400" bIns="25400" rtlCol="0" anchor="t">
            <a:normAutofit/>
          </a:bodyPr>
          <a:lstStyle/>
          <a:p>
            <a:pPr algn="l" indent="0" marL="0">
              <a:buNone/>
            </a:pPr>
            <a:r>
              <a:rPr lang="en-US" sz="1800" b="1" dirty="0">
                <a:solidFill>
                  <a:srgbClr val="FFFFF5"/>
                </a:solidFill>
                <a:latin typeface="Georgia" pitchFamily="34" charset="0"/>
                <a:ea typeface="Georgia" pitchFamily="34" charset="-122"/>
                <a:cs typeface="Georgia" pitchFamily="34" charset="-120"/>
              </a:rPr>
              <a:t>Trap 2</a:t>
            </a:r>
            <a:endParaRPr lang="en-US" sz="1800" dirty="0"/>
          </a:p>
        </p:txBody>
      </p:sp>
      <p:sp>
        <p:nvSpPr>
          <p:cNvPr id="13" name="Text 10"/>
          <p:cNvSpPr/>
          <p:nvPr/>
        </p:nvSpPr>
        <p:spPr>
          <a:xfrm>
            <a:off x="2616324" y="6593979"/>
            <a:ext cx="11972672" cy="493812"/>
          </a:xfrm>
          <a:prstGeom prst="rect">
            <a:avLst/>
          </a:prstGeom>
          <a:noFill/>
          <a:ln/>
        </p:spPr>
        <p:txBody>
          <a:bodyPr wrap="square" lIns="25400" tIns="25400" rIns="25400" bIns="25400" rtlCol="0" anchor="t">
            <a:normAutofit/>
          </a:bodyPr>
          <a:lstStyle/>
          <a:p>
            <a:pPr algn="l" indent="0" marL="0">
              <a:lnSpc>
                <a:spcPct val="145000"/>
              </a:lnSpc>
              <a:buNone/>
            </a:pPr>
            <a:r>
              <a:rPr lang="en-US" sz="2475" dirty="0">
                <a:solidFill>
                  <a:srgbClr val="241512"/>
                </a:solidFill>
                <a:latin typeface="Arial" pitchFamily="34" charset="0"/>
                <a:ea typeface="Arial" pitchFamily="34" charset="-122"/>
                <a:cs typeface="Arial" pitchFamily="34" charset="-120"/>
              </a:rPr>
              <a:t>Averaging two speeds. Average speed is always </a:t>
            </a:r>
            <a:pPr algn="l" indent="0" marL="0">
              <a:lnSpc>
                <a:spcPct val="145000"/>
              </a:lnSpc>
              <a:buNone/>
            </a:pPr>
            <a:r>
              <a:rPr lang="en-US" sz="2475" b="1" dirty="0">
                <a:solidFill>
                  <a:srgbClr val="461C11"/>
                </a:solidFill>
                <a:latin typeface="Arial" pitchFamily="34" charset="0"/>
                <a:ea typeface="Arial" pitchFamily="34" charset="-122"/>
                <a:cs typeface="Arial" pitchFamily="34" charset="-120"/>
              </a:rPr>
              <a:t>total distance ÷ total time.</a:t>
            </a:r>
            <a:endParaRPr lang="en-US" sz="2475" dirty="0"/>
          </a:p>
        </p:txBody>
      </p:sp>
      <p:sp>
        <p:nvSpPr>
          <p:cNvPr id="14" name="Text 11"/>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COOPERATIVE TASK</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Rally Coach Protocol</a:t>
            </a:r>
            <a:endParaRPr lang="en-US" sz="5100" dirty="0"/>
          </a:p>
        </p:txBody>
      </p:sp>
      <p:sp>
        <p:nvSpPr>
          <p:cNvPr id="4" name="Shape 2"/>
          <p:cNvSpPr/>
          <p:nvPr/>
        </p:nvSpPr>
        <p:spPr>
          <a:xfrm>
            <a:off x="876300" y="2226171"/>
            <a:ext cx="8048625" cy="6446341"/>
          </a:xfrm>
          <a:prstGeom prst="roundRect">
            <a:avLst>
              <a:gd name="adj" fmla="val 2955"/>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5" name="Text 3"/>
          <p:cNvSpPr/>
          <p:nvPr/>
        </p:nvSpPr>
        <p:spPr>
          <a:xfrm>
            <a:off x="1343025" y="2673846"/>
            <a:ext cx="7826692" cy="452438"/>
          </a:xfrm>
          <a:prstGeom prst="rect">
            <a:avLst/>
          </a:prstGeom>
          <a:noFill/>
          <a:ln/>
        </p:spPr>
        <p:txBody>
          <a:bodyPr wrap="square" lIns="25400" tIns="25400" rIns="25400" bIns="25400" rtlCol="0" anchor="t">
            <a:normAutofit/>
          </a:bodyPr>
          <a:lstStyle/>
          <a:p>
            <a:pPr algn="l" indent="0" marL="0">
              <a:buNone/>
            </a:pPr>
            <a:r>
              <a:rPr lang="en-US" sz="2850" b="1" dirty="0">
                <a:solidFill>
                  <a:srgbClr val="FF954F"/>
                </a:solidFill>
                <a:latin typeface="Georgia" pitchFamily="34" charset="0"/>
                <a:ea typeface="Georgia" pitchFamily="34" charset="-122"/>
                <a:cs typeface="Georgia" pitchFamily="34" charset="-120"/>
              </a:rPr>
              <a:t>The Solver</a:t>
            </a:r>
            <a:endParaRPr lang="en-US" sz="2850" dirty="0"/>
          </a:p>
        </p:txBody>
      </p:sp>
      <p:sp>
        <p:nvSpPr>
          <p:cNvPr id="6" name="Text 4"/>
          <p:cNvSpPr/>
          <p:nvPr/>
        </p:nvSpPr>
        <p:spPr>
          <a:xfrm>
            <a:off x="1343025" y="3183434"/>
            <a:ext cx="7826692" cy="319088"/>
          </a:xfrm>
          <a:prstGeom prst="rect">
            <a:avLst/>
          </a:prstGeom>
          <a:noFill/>
          <a:ln/>
        </p:spPr>
        <p:txBody>
          <a:bodyPr wrap="square" lIns="25400" tIns="25400" rIns="25400" bIns="25400" rtlCol="0" anchor="t">
            <a:normAutofit/>
          </a:bodyPr>
          <a:lstStyle/>
          <a:p>
            <a:pPr algn="l" indent="0" marL="0">
              <a:buNone/>
            </a:pPr>
            <a:r>
              <a:rPr lang="en-US" sz="1875" dirty="0">
                <a:solidFill>
                  <a:srgbClr val="7D3E2C"/>
                </a:solidFill>
                <a:latin typeface="Arial" pitchFamily="34" charset="0"/>
                <a:ea typeface="Arial" pitchFamily="34" charset="-122"/>
                <a:cs typeface="Arial" pitchFamily="34" charset="-120"/>
              </a:rPr>
              <a:t>Holds the pencil.</a:t>
            </a:r>
            <a:endParaRPr lang="en-US" sz="1875" dirty="0"/>
          </a:p>
        </p:txBody>
      </p:sp>
      <p:sp>
        <p:nvSpPr>
          <p:cNvPr id="7" name="Text 5"/>
          <p:cNvSpPr/>
          <p:nvPr/>
        </p:nvSpPr>
        <p:spPr>
          <a:xfrm>
            <a:off x="1343025" y="3712071"/>
            <a:ext cx="361950"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dirty="0">
                <a:solidFill>
                  <a:srgbClr val="FF954F"/>
                </a:solidFill>
                <a:latin typeface="Arial" pitchFamily="34" charset="0"/>
                <a:ea typeface="Arial" pitchFamily="34" charset="-122"/>
                <a:cs typeface="Arial" pitchFamily="34" charset="-120"/>
              </a:rPr>
              <a:t>→</a:t>
            </a:r>
            <a:endParaRPr lang="en-US" sz="2250" dirty="0"/>
          </a:p>
        </p:txBody>
      </p:sp>
      <p:sp>
        <p:nvSpPr>
          <p:cNvPr id="8" name="Text 6"/>
          <p:cNvSpPr/>
          <p:nvPr/>
        </p:nvSpPr>
        <p:spPr>
          <a:xfrm>
            <a:off x="1762125" y="3740646"/>
            <a:ext cx="2759887" cy="376238"/>
          </a:xfrm>
          <a:prstGeom prst="rect">
            <a:avLst/>
          </a:prstGeom>
          <a:noFill/>
          <a:ln/>
        </p:spPr>
        <p:txBody>
          <a:bodyPr wrap="square" lIns="0" tIns="0" rIns="0" bIns="0" rtlCol="0" anchor="t">
            <a:normAutofit/>
          </a:bodyPr>
          <a:lstStyle/>
          <a:p>
            <a:pPr algn="l" indent="0" marL="0">
              <a:lnSpc>
                <a:spcPct val="140000"/>
              </a:lnSpc>
              <a:buNone/>
            </a:pPr>
            <a:r>
              <a:rPr lang="en-US" sz="2250" dirty="0">
                <a:solidFill>
                  <a:srgbClr val="241512"/>
                </a:solidFill>
                <a:latin typeface="Arial" pitchFamily="34" charset="0"/>
                <a:ea typeface="Arial" pitchFamily="34" charset="-122"/>
                <a:cs typeface="Arial" pitchFamily="34" charset="-120"/>
              </a:rPr>
              <a:t>Works the problem</a:t>
            </a:r>
            <a:endParaRPr lang="en-US" sz="2250" dirty="0"/>
          </a:p>
        </p:txBody>
      </p:sp>
      <p:sp>
        <p:nvSpPr>
          <p:cNvPr id="9" name="Text 7"/>
          <p:cNvSpPr/>
          <p:nvPr/>
        </p:nvSpPr>
        <p:spPr>
          <a:xfrm>
            <a:off x="4574977" y="3712071"/>
            <a:ext cx="1172468"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b="1" dirty="0">
                <a:solidFill>
                  <a:srgbClr val="461C11"/>
                </a:solidFill>
                <a:latin typeface="Arial" pitchFamily="34" charset="0"/>
                <a:ea typeface="Arial" pitchFamily="34" charset="-122"/>
                <a:cs typeface="Arial" pitchFamily="34" charset="-120"/>
              </a:rPr>
              <a:t>out loud.</a:t>
            </a:r>
            <a:endParaRPr lang="en-US" sz="2250" dirty="0"/>
          </a:p>
        </p:txBody>
      </p:sp>
      <p:sp>
        <p:nvSpPr>
          <p:cNvPr id="10" name="Text 8"/>
          <p:cNvSpPr/>
          <p:nvPr/>
        </p:nvSpPr>
        <p:spPr>
          <a:xfrm>
            <a:off x="1343025" y="4264521"/>
            <a:ext cx="361950"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dirty="0">
                <a:solidFill>
                  <a:srgbClr val="FF954F"/>
                </a:solidFill>
                <a:latin typeface="Arial" pitchFamily="34" charset="0"/>
                <a:ea typeface="Arial" pitchFamily="34" charset="-122"/>
                <a:cs typeface="Arial" pitchFamily="34" charset="-120"/>
              </a:rPr>
              <a:t>→</a:t>
            </a:r>
            <a:endParaRPr lang="en-US" sz="2250" dirty="0"/>
          </a:p>
        </p:txBody>
      </p:sp>
      <p:sp>
        <p:nvSpPr>
          <p:cNvPr id="11" name="Text 9"/>
          <p:cNvSpPr/>
          <p:nvPr/>
        </p:nvSpPr>
        <p:spPr>
          <a:xfrm>
            <a:off x="1762125" y="4293096"/>
            <a:ext cx="5353757" cy="376238"/>
          </a:xfrm>
          <a:prstGeom prst="rect">
            <a:avLst/>
          </a:prstGeom>
          <a:noFill/>
          <a:ln/>
        </p:spPr>
        <p:txBody>
          <a:bodyPr wrap="square" lIns="0" tIns="0" rIns="0" bIns="0" rtlCol="0" anchor="t">
            <a:normAutofit/>
          </a:bodyPr>
          <a:lstStyle/>
          <a:p>
            <a:pPr algn="l" indent="0" marL="0">
              <a:lnSpc>
                <a:spcPct val="140000"/>
              </a:lnSpc>
              <a:buNone/>
            </a:pPr>
            <a:r>
              <a:rPr lang="en-US" sz="2250" dirty="0">
                <a:solidFill>
                  <a:srgbClr val="241512"/>
                </a:solidFill>
                <a:latin typeface="Arial" pitchFamily="34" charset="0"/>
                <a:ea typeface="Arial" pitchFamily="34" charset="-122"/>
                <a:cs typeface="Arial" pitchFamily="34" charset="-120"/>
              </a:rPr>
              <a:t>Writes the formula, then substitutes.</a:t>
            </a:r>
            <a:endParaRPr lang="en-US" sz="2250" dirty="0"/>
          </a:p>
        </p:txBody>
      </p:sp>
      <p:sp>
        <p:nvSpPr>
          <p:cNvPr id="12" name="Text 10"/>
          <p:cNvSpPr/>
          <p:nvPr/>
        </p:nvSpPr>
        <p:spPr>
          <a:xfrm>
            <a:off x="1343025" y="4816971"/>
            <a:ext cx="361950"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dirty="0">
                <a:solidFill>
                  <a:srgbClr val="FF954F"/>
                </a:solidFill>
                <a:latin typeface="Arial" pitchFamily="34" charset="0"/>
                <a:ea typeface="Arial" pitchFamily="34" charset="-122"/>
                <a:cs typeface="Arial" pitchFamily="34" charset="-120"/>
              </a:rPr>
              <a:t>→</a:t>
            </a:r>
            <a:endParaRPr lang="en-US" sz="2250" dirty="0"/>
          </a:p>
        </p:txBody>
      </p:sp>
      <p:sp>
        <p:nvSpPr>
          <p:cNvPr id="13" name="Text 11"/>
          <p:cNvSpPr/>
          <p:nvPr/>
        </p:nvSpPr>
        <p:spPr>
          <a:xfrm>
            <a:off x="1762125" y="4845546"/>
            <a:ext cx="2151608" cy="376238"/>
          </a:xfrm>
          <a:prstGeom prst="rect">
            <a:avLst/>
          </a:prstGeom>
          <a:noFill/>
          <a:ln/>
        </p:spPr>
        <p:txBody>
          <a:bodyPr wrap="square" lIns="0" tIns="0" rIns="0" bIns="0" rtlCol="0" anchor="t">
            <a:normAutofit/>
          </a:bodyPr>
          <a:lstStyle/>
          <a:p>
            <a:pPr algn="l" indent="0" marL="0">
              <a:lnSpc>
                <a:spcPct val="140000"/>
              </a:lnSpc>
              <a:buNone/>
            </a:pPr>
            <a:r>
              <a:rPr lang="en-US" sz="2250" dirty="0">
                <a:solidFill>
                  <a:srgbClr val="241512"/>
                </a:solidFill>
                <a:latin typeface="Arial" pitchFamily="34" charset="0"/>
                <a:ea typeface="Arial" pitchFamily="34" charset="-122"/>
                <a:cs typeface="Arial" pitchFamily="34" charset="-120"/>
              </a:rPr>
              <a:t>Calculates and</a:t>
            </a:r>
            <a:endParaRPr lang="en-US" sz="2250" dirty="0"/>
          </a:p>
        </p:txBody>
      </p:sp>
      <p:sp>
        <p:nvSpPr>
          <p:cNvPr id="14" name="Text 12"/>
          <p:cNvSpPr/>
          <p:nvPr/>
        </p:nvSpPr>
        <p:spPr>
          <a:xfrm>
            <a:off x="3970883" y="4816971"/>
            <a:ext cx="1887342"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b="1" dirty="0">
                <a:solidFill>
                  <a:srgbClr val="461C11"/>
                </a:solidFill>
                <a:latin typeface="Arial" pitchFamily="34" charset="0"/>
                <a:ea typeface="Arial" pitchFamily="34" charset="-122"/>
                <a:cs typeface="Arial" pitchFamily="34" charset="-120"/>
              </a:rPr>
              <a:t>adds the unit.</a:t>
            </a:r>
            <a:endParaRPr lang="en-US" sz="2250" dirty="0"/>
          </a:p>
        </p:txBody>
      </p:sp>
      <p:sp>
        <p:nvSpPr>
          <p:cNvPr id="15" name="Shape 13"/>
          <p:cNvSpPr/>
          <p:nvPr/>
        </p:nvSpPr>
        <p:spPr>
          <a:xfrm>
            <a:off x="9363075" y="2226171"/>
            <a:ext cx="8048625" cy="6446341"/>
          </a:xfrm>
          <a:prstGeom prst="roundRect">
            <a:avLst>
              <a:gd name="adj" fmla="val 2955"/>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16" name="Text 14"/>
          <p:cNvSpPr/>
          <p:nvPr/>
        </p:nvSpPr>
        <p:spPr>
          <a:xfrm>
            <a:off x="9829800" y="2673846"/>
            <a:ext cx="7826692" cy="452438"/>
          </a:xfrm>
          <a:prstGeom prst="rect">
            <a:avLst/>
          </a:prstGeom>
          <a:noFill/>
          <a:ln/>
        </p:spPr>
        <p:txBody>
          <a:bodyPr wrap="square" lIns="25400" tIns="25400" rIns="25400" bIns="25400" rtlCol="0" anchor="t">
            <a:normAutofit/>
          </a:bodyPr>
          <a:lstStyle/>
          <a:p>
            <a:pPr algn="l" indent="0" marL="0">
              <a:buNone/>
            </a:pPr>
            <a:r>
              <a:rPr lang="en-US" sz="2850" b="1" dirty="0">
                <a:solidFill>
                  <a:srgbClr val="FF954F"/>
                </a:solidFill>
                <a:latin typeface="Georgia" pitchFamily="34" charset="0"/>
                <a:ea typeface="Georgia" pitchFamily="34" charset="-122"/>
                <a:cs typeface="Georgia" pitchFamily="34" charset="-120"/>
              </a:rPr>
              <a:t>The Coach</a:t>
            </a:r>
            <a:endParaRPr lang="en-US" sz="2850" dirty="0"/>
          </a:p>
        </p:txBody>
      </p:sp>
      <p:sp>
        <p:nvSpPr>
          <p:cNvPr id="17" name="Text 15"/>
          <p:cNvSpPr/>
          <p:nvPr/>
        </p:nvSpPr>
        <p:spPr>
          <a:xfrm>
            <a:off x="9829800" y="3183434"/>
            <a:ext cx="7826692" cy="319088"/>
          </a:xfrm>
          <a:prstGeom prst="rect">
            <a:avLst/>
          </a:prstGeom>
          <a:noFill/>
          <a:ln/>
        </p:spPr>
        <p:txBody>
          <a:bodyPr wrap="square" lIns="25400" tIns="25400" rIns="25400" bIns="25400" rtlCol="0" anchor="t">
            <a:normAutofit/>
          </a:bodyPr>
          <a:lstStyle/>
          <a:p>
            <a:pPr algn="l" indent="0" marL="0">
              <a:buNone/>
            </a:pPr>
            <a:r>
              <a:rPr lang="en-US" sz="1875" dirty="0">
                <a:solidFill>
                  <a:srgbClr val="7D3E2C"/>
                </a:solidFill>
                <a:latin typeface="Arial" pitchFamily="34" charset="0"/>
                <a:ea typeface="Arial" pitchFamily="34" charset="-122"/>
                <a:cs typeface="Arial" pitchFamily="34" charset="-120"/>
              </a:rPr>
              <a:t>Watches every step.</a:t>
            </a:r>
            <a:endParaRPr lang="en-US" sz="1875" dirty="0"/>
          </a:p>
        </p:txBody>
      </p:sp>
      <p:sp>
        <p:nvSpPr>
          <p:cNvPr id="18" name="Text 16"/>
          <p:cNvSpPr/>
          <p:nvPr/>
        </p:nvSpPr>
        <p:spPr>
          <a:xfrm>
            <a:off x="9829800" y="3712071"/>
            <a:ext cx="361950"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dirty="0">
                <a:solidFill>
                  <a:srgbClr val="FF954F"/>
                </a:solidFill>
                <a:latin typeface="Arial" pitchFamily="34" charset="0"/>
                <a:ea typeface="Arial" pitchFamily="34" charset="-122"/>
                <a:cs typeface="Arial" pitchFamily="34" charset="-120"/>
              </a:rPr>
              <a:t>→</a:t>
            </a:r>
            <a:endParaRPr lang="en-US" sz="2250" dirty="0"/>
          </a:p>
        </p:txBody>
      </p:sp>
      <p:sp>
        <p:nvSpPr>
          <p:cNvPr id="19" name="Text 17"/>
          <p:cNvSpPr/>
          <p:nvPr/>
        </p:nvSpPr>
        <p:spPr>
          <a:xfrm>
            <a:off x="10248900" y="3740646"/>
            <a:ext cx="2626828" cy="376238"/>
          </a:xfrm>
          <a:prstGeom prst="rect">
            <a:avLst/>
          </a:prstGeom>
          <a:noFill/>
          <a:ln/>
        </p:spPr>
        <p:txBody>
          <a:bodyPr wrap="square" lIns="0" tIns="0" rIns="0" bIns="0" rtlCol="0" anchor="t">
            <a:normAutofit/>
          </a:bodyPr>
          <a:lstStyle/>
          <a:p>
            <a:pPr algn="l" indent="0" marL="0">
              <a:lnSpc>
                <a:spcPct val="140000"/>
              </a:lnSpc>
              <a:buNone/>
            </a:pPr>
            <a:r>
              <a:rPr lang="en-US" sz="2250" dirty="0">
                <a:solidFill>
                  <a:srgbClr val="241512"/>
                </a:solidFill>
                <a:latin typeface="Arial" pitchFamily="34" charset="0"/>
                <a:ea typeface="Arial" pitchFamily="34" charset="-122"/>
                <a:cs typeface="Arial" pitchFamily="34" charset="-120"/>
              </a:rPr>
              <a:t>Checks each step.</a:t>
            </a:r>
            <a:endParaRPr lang="en-US" sz="2250" dirty="0"/>
          </a:p>
        </p:txBody>
      </p:sp>
      <p:sp>
        <p:nvSpPr>
          <p:cNvPr id="20" name="Text 18"/>
          <p:cNvSpPr/>
          <p:nvPr/>
        </p:nvSpPr>
        <p:spPr>
          <a:xfrm>
            <a:off x="9829800" y="4264521"/>
            <a:ext cx="361950"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dirty="0">
                <a:solidFill>
                  <a:srgbClr val="FF954F"/>
                </a:solidFill>
                <a:latin typeface="Arial" pitchFamily="34" charset="0"/>
                <a:ea typeface="Arial" pitchFamily="34" charset="-122"/>
                <a:cs typeface="Arial" pitchFamily="34" charset="-120"/>
              </a:rPr>
              <a:t>→</a:t>
            </a:r>
            <a:endParaRPr lang="en-US" sz="2250" dirty="0"/>
          </a:p>
        </p:txBody>
      </p:sp>
      <p:sp>
        <p:nvSpPr>
          <p:cNvPr id="21" name="Text 19"/>
          <p:cNvSpPr/>
          <p:nvPr/>
        </p:nvSpPr>
        <p:spPr>
          <a:xfrm>
            <a:off x="10248900" y="4293096"/>
            <a:ext cx="2178472" cy="376238"/>
          </a:xfrm>
          <a:prstGeom prst="rect">
            <a:avLst/>
          </a:prstGeom>
          <a:noFill/>
          <a:ln/>
        </p:spPr>
        <p:txBody>
          <a:bodyPr wrap="square" lIns="0" tIns="0" rIns="0" bIns="0" rtlCol="0" anchor="t">
            <a:normAutofit/>
          </a:bodyPr>
          <a:lstStyle/>
          <a:p>
            <a:pPr algn="l" indent="0" marL="0">
              <a:lnSpc>
                <a:spcPct val="140000"/>
              </a:lnSpc>
              <a:buNone/>
            </a:pPr>
            <a:r>
              <a:rPr lang="en-US" sz="2250" dirty="0">
                <a:solidFill>
                  <a:srgbClr val="241512"/>
                </a:solidFill>
                <a:latin typeface="Arial" pitchFamily="34" charset="0"/>
                <a:ea typeface="Arial" pitchFamily="34" charset="-122"/>
                <a:cs typeface="Arial" pitchFamily="34" charset="-120"/>
              </a:rPr>
              <a:t>Gives prompts,</a:t>
            </a:r>
            <a:endParaRPr lang="en-US" sz="2250" dirty="0"/>
          </a:p>
        </p:txBody>
      </p:sp>
      <p:sp>
        <p:nvSpPr>
          <p:cNvPr id="22" name="Text 20"/>
          <p:cNvSpPr/>
          <p:nvPr/>
        </p:nvSpPr>
        <p:spPr>
          <a:xfrm>
            <a:off x="12484522" y="4264521"/>
            <a:ext cx="3284614"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i="1" dirty="0">
                <a:solidFill>
                  <a:srgbClr val="7D3E2C"/>
                </a:solidFill>
                <a:latin typeface="Arial" pitchFamily="34" charset="0"/>
                <a:ea typeface="Arial" pitchFamily="34" charset="-122"/>
                <a:cs typeface="Arial" pitchFamily="34" charset="-120"/>
              </a:rPr>
              <a:t>“What unit goes there?”</a:t>
            </a:r>
            <a:endParaRPr lang="en-US" sz="2250" dirty="0"/>
          </a:p>
        </p:txBody>
      </p:sp>
      <p:sp>
        <p:nvSpPr>
          <p:cNvPr id="23" name="Text 21"/>
          <p:cNvSpPr/>
          <p:nvPr/>
        </p:nvSpPr>
        <p:spPr>
          <a:xfrm>
            <a:off x="9829800" y="4816971"/>
            <a:ext cx="361950"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dirty="0">
                <a:solidFill>
                  <a:srgbClr val="FF954F"/>
                </a:solidFill>
                <a:latin typeface="Arial" pitchFamily="34" charset="0"/>
                <a:ea typeface="Arial" pitchFamily="34" charset="-122"/>
                <a:cs typeface="Arial" pitchFamily="34" charset="-120"/>
              </a:rPr>
              <a:t>→</a:t>
            </a:r>
            <a:endParaRPr lang="en-US" sz="2250" dirty="0"/>
          </a:p>
        </p:txBody>
      </p:sp>
      <p:sp>
        <p:nvSpPr>
          <p:cNvPr id="24" name="Text 22"/>
          <p:cNvSpPr/>
          <p:nvPr/>
        </p:nvSpPr>
        <p:spPr>
          <a:xfrm>
            <a:off x="10248900" y="4816971"/>
            <a:ext cx="3354437" cy="438150"/>
          </a:xfrm>
          <a:prstGeom prst="rect">
            <a:avLst/>
          </a:prstGeom>
          <a:noFill/>
          <a:ln/>
        </p:spPr>
        <p:txBody>
          <a:bodyPr wrap="square" lIns="25400" tIns="25400" rIns="25400" bIns="25400" rtlCol="0" anchor="t">
            <a:normAutofit/>
          </a:bodyPr>
          <a:lstStyle/>
          <a:p>
            <a:pPr algn="l" indent="0" marL="0">
              <a:lnSpc>
                <a:spcPct val="140000"/>
              </a:lnSpc>
              <a:buNone/>
            </a:pPr>
            <a:r>
              <a:rPr lang="en-US" sz="2250" b="1" dirty="0">
                <a:solidFill>
                  <a:srgbClr val="461C11"/>
                </a:solidFill>
                <a:latin typeface="Arial" pitchFamily="34" charset="0"/>
                <a:ea typeface="Arial" pitchFamily="34" charset="-122"/>
                <a:cs typeface="Arial" pitchFamily="34" charset="-120"/>
              </a:rPr>
              <a:t>Never gives the answer.</a:t>
            </a:r>
            <a:endParaRPr lang="en-US" sz="2250" dirty="0"/>
          </a:p>
        </p:txBody>
      </p:sp>
      <p:sp>
        <p:nvSpPr>
          <p:cNvPr id="25" name="Shape 23"/>
          <p:cNvSpPr/>
          <p:nvPr/>
        </p:nvSpPr>
        <p:spPr>
          <a:xfrm>
            <a:off x="6369472" y="8920163"/>
            <a:ext cx="5548982" cy="490538"/>
          </a:xfrm>
          <a:prstGeom prst="roundRect">
            <a:avLst>
              <a:gd name="adj" fmla="val 50000"/>
            </a:avLst>
          </a:prstGeom>
          <a:solidFill>
            <a:srgbClr val="FF954F"/>
          </a:solidFill>
          <a:ln/>
        </p:spPr>
      </p:sp>
      <p:sp>
        <p:nvSpPr>
          <p:cNvPr id="26" name="Text 24"/>
          <p:cNvSpPr/>
          <p:nvPr/>
        </p:nvSpPr>
        <p:spPr>
          <a:xfrm>
            <a:off x="6655222" y="9034463"/>
            <a:ext cx="5143952" cy="300038"/>
          </a:xfrm>
          <a:prstGeom prst="rect">
            <a:avLst/>
          </a:prstGeom>
          <a:noFill/>
          <a:ln/>
        </p:spPr>
        <p:txBody>
          <a:bodyPr wrap="square" lIns="25400" tIns="25400" rIns="25400" bIns="25400" rtlCol="0" anchor="t">
            <a:normAutofit/>
          </a:bodyPr>
          <a:lstStyle/>
          <a:p>
            <a:pPr algn="l" indent="0" marL="0">
              <a:buNone/>
            </a:pPr>
            <a:r>
              <a:rPr lang="en-US" sz="1800" b="1" spc="150" kern="0" dirty="0">
                <a:solidFill>
                  <a:srgbClr val="FFFFF5"/>
                </a:solidFill>
                <a:latin typeface="Arial" pitchFamily="34" charset="0"/>
                <a:ea typeface="Arial" pitchFamily="34" charset="-122"/>
                <a:cs typeface="Arial" pitchFamily="34" charset="-120"/>
              </a:rPr>
              <a:t>SWAP ROLES AFTER EVERY QUESTION</a:t>
            </a:r>
            <a:endParaRPr lang="en-US" sz="1800" dirty="0"/>
          </a:p>
        </p:txBody>
      </p:sp>
      <p:sp>
        <p:nvSpPr>
          <p:cNvPr id="27" name="Text 25"/>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PRACTICE · ROUND 1</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Finding Speed</a:t>
            </a:r>
            <a:endParaRPr lang="en-US" sz="5100" dirty="0"/>
          </a:p>
        </p:txBody>
      </p:sp>
      <p:sp>
        <p:nvSpPr>
          <p:cNvPr id="4" name="Shape 2"/>
          <p:cNvSpPr/>
          <p:nvPr/>
        </p:nvSpPr>
        <p:spPr>
          <a:xfrm>
            <a:off x="876300"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5" name="Shape 3"/>
          <p:cNvSpPr/>
          <p:nvPr/>
        </p:nvSpPr>
        <p:spPr>
          <a:xfrm>
            <a:off x="1343025" y="2730996"/>
            <a:ext cx="476250" cy="476250"/>
          </a:xfrm>
          <a:prstGeom prst="ellipse">
            <a:avLst/>
          </a:prstGeom>
          <a:solidFill>
            <a:srgbClr val="FF954F"/>
          </a:solidFill>
          <a:ln/>
        </p:spPr>
      </p:sp>
      <p:sp>
        <p:nvSpPr>
          <p:cNvPr id="6" name="Text 4"/>
          <p:cNvSpPr/>
          <p:nvPr/>
        </p:nvSpPr>
        <p:spPr>
          <a:xfrm>
            <a:off x="1304925" y="2730996"/>
            <a:ext cx="552450" cy="51435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A</a:t>
            </a:r>
            <a:endParaRPr lang="en-US" sz="1950" dirty="0"/>
          </a:p>
        </p:txBody>
      </p:sp>
      <p:sp>
        <p:nvSpPr>
          <p:cNvPr id="7" name="Text 5"/>
          <p:cNvSpPr/>
          <p:nvPr/>
        </p:nvSpPr>
        <p:spPr>
          <a:xfrm>
            <a:off x="1971675" y="2831009"/>
            <a:ext cx="2910699"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A · SOLVER</a:t>
            </a:r>
            <a:endParaRPr lang="en-US" sz="1875" dirty="0"/>
          </a:p>
        </p:txBody>
      </p:sp>
      <p:sp>
        <p:nvSpPr>
          <p:cNvPr id="8" name="Text 6"/>
          <p:cNvSpPr/>
          <p:nvPr/>
        </p:nvSpPr>
        <p:spPr>
          <a:xfrm>
            <a:off x="1343025" y="3473946"/>
            <a:ext cx="7826692" cy="535260"/>
          </a:xfrm>
          <a:prstGeom prst="rect">
            <a:avLst/>
          </a:prstGeom>
          <a:noFill/>
          <a:ln/>
        </p:spPr>
        <p:txBody>
          <a:bodyPr wrap="square" lIns="25400" tIns="25400" rIns="25400" bIns="25400" rtlCol="0" anchor="t">
            <a:normAutofit/>
          </a:bodyPr>
          <a:lstStyle/>
          <a:p>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A car travels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150 m </a:t>
            </a:r>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in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6 s.</a:t>
            </a:r>
            <a:endParaRPr lang="en-US" sz="2700" dirty="0"/>
          </a:p>
        </p:txBody>
      </p:sp>
      <p:sp>
        <p:nvSpPr>
          <p:cNvPr id="9" name="Text 7"/>
          <p:cNvSpPr/>
          <p:nvPr/>
        </p:nvSpPr>
        <p:spPr>
          <a:xfrm>
            <a:off x="1343025" y="8577263"/>
            <a:ext cx="7826692" cy="404813"/>
          </a:xfrm>
          <a:prstGeom prst="rect">
            <a:avLst/>
          </a:prstGeom>
          <a:noFill/>
          <a:ln/>
        </p:spPr>
        <p:txBody>
          <a:bodyPr wrap="square" lIns="25400" tIns="25400" rIns="25400" bIns="25400" rtlCol="0" anchor="t">
            <a:normAutofit/>
          </a:bodyPr>
          <a:lstStyle/>
          <a:p>
            <a:pPr algn="l" indent="0" marL="0">
              <a:buNone/>
            </a:pPr>
            <a:r>
              <a:rPr lang="en-US" sz="2550" i="1" dirty="0">
                <a:solidFill>
                  <a:srgbClr val="FF954F"/>
                </a:solidFill>
                <a:latin typeface="Georgia" pitchFamily="34" charset="0"/>
                <a:ea typeface="Georgia" pitchFamily="34" charset="-122"/>
                <a:cs typeface="Georgia" pitchFamily="34" charset="-120"/>
              </a:rPr>
              <a:t>Find the speed.</a:t>
            </a:r>
            <a:endParaRPr lang="en-US" sz="2550" dirty="0"/>
          </a:p>
        </p:txBody>
      </p:sp>
      <p:sp>
        <p:nvSpPr>
          <p:cNvPr id="10" name="Shape 8"/>
          <p:cNvSpPr/>
          <p:nvPr/>
        </p:nvSpPr>
        <p:spPr>
          <a:xfrm>
            <a:off x="9363075"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11" name="Shape 9"/>
          <p:cNvSpPr/>
          <p:nvPr/>
        </p:nvSpPr>
        <p:spPr>
          <a:xfrm>
            <a:off x="9829800" y="2730996"/>
            <a:ext cx="476250" cy="476250"/>
          </a:xfrm>
          <a:prstGeom prst="ellipse">
            <a:avLst/>
          </a:prstGeom>
          <a:solidFill>
            <a:srgbClr val="FF954F"/>
          </a:solidFill>
          <a:ln/>
        </p:spPr>
      </p:sp>
      <p:sp>
        <p:nvSpPr>
          <p:cNvPr id="12" name="Text 10"/>
          <p:cNvSpPr/>
          <p:nvPr/>
        </p:nvSpPr>
        <p:spPr>
          <a:xfrm>
            <a:off x="9791700" y="2730996"/>
            <a:ext cx="552450" cy="51435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B</a:t>
            </a:r>
            <a:endParaRPr lang="en-US" sz="1950" dirty="0"/>
          </a:p>
        </p:txBody>
      </p:sp>
      <p:sp>
        <p:nvSpPr>
          <p:cNvPr id="13" name="Text 11"/>
          <p:cNvSpPr/>
          <p:nvPr/>
        </p:nvSpPr>
        <p:spPr>
          <a:xfrm>
            <a:off x="10458450" y="2831009"/>
            <a:ext cx="2939594"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B · SOLVER</a:t>
            </a:r>
            <a:endParaRPr lang="en-US" sz="1875" dirty="0"/>
          </a:p>
        </p:txBody>
      </p:sp>
      <p:sp>
        <p:nvSpPr>
          <p:cNvPr id="14" name="Text 12"/>
          <p:cNvSpPr/>
          <p:nvPr/>
        </p:nvSpPr>
        <p:spPr>
          <a:xfrm>
            <a:off x="9829800" y="3473946"/>
            <a:ext cx="7826692" cy="535260"/>
          </a:xfrm>
          <a:prstGeom prst="rect">
            <a:avLst/>
          </a:prstGeom>
          <a:noFill/>
          <a:ln/>
        </p:spPr>
        <p:txBody>
          <a:bodyPr wrap="square" lIns="25400" tIns="25400" rIns="25400" bIns="25400" rtlCol="0" anchor="t">
            <a:normAutofit/>
          </a:bodyPr>
          <a:lstStyle/>
          <a:p>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A train travels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800 m </a:t>
            </a:r>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in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40 s.</a:t>
            </a:r>
            <a:endParaRPr lang="en-US" sz="2700" dirty="0"/>
          </a:p>
        </p:txBody>
      </p:sp>
      <p:sp>
        <p:nvSpPr>
          <p:cNvPr id="15" name="Text 13"/>
          <p:cNvSpPr/>
          <p:nvPr/>
        </p:nvSpPr>
        <p:spPr>
          <a:xfrm>
            <a:off x="9829800" y="8577263"/>
            <a:ext cx="7826692" cy="404813"/>
          </a:xfrm>
          <a:prstGeom prst="rect">
            <a:avLst/>
          </a:prstGeom>
          <a:noFill/>
          <a:ln/>
        </p:spPr>
        <p:txBody>
          <a:bodyPr wrap="square" lIns="25400" tIns="25400" rIns="25400" bIns="25400" rtlCol="0" anchor="t">
            <a:normAutofit/>
          </a:bodyPr>
          <a:lstStyle/>
          <a:p>
            <a:pPr algn="l" indent="0" marL="0">
              <a:buNone/>
            </a:pPr>
            <a:r>
              <a:rPr lang="en-US" sz="2550" i="1" dirty="0">
                <a:solidFill>
                  <a:srgbClr val="FF954F"/>
                </a:solidFill>
                <a:latin typeface="Georgia" pitchFamily="34" charset="0"/>
                <a:ea typeface="Georgia" pitchFamily="34" charset="-122"/>
                <a:cs typeface="Georgia" pitchFamily="34" charset="-120"/>
              </a:rPr>
              <a:t>Find the speed.</a:t>
            </a:r>
            <a:endParaRPr lang="en-US" sz="2550" dirty="0"/>
          </a:p>
        </p:txBody>
      </p:sp>
      <p:sp>
        <p:nvSpPr>
          <p:cNvPr id="16" name="Text 14"/>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876300"/>
            <a:ext cx="18188940"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ANSWER KEY · ROUND 1</a:t>
            </a:r>
            <a:endParaRPr lang="en-US" sz="1725" dirty="0"/>
          </a:p>
        </p:txBody>
      </p:sp>
      <p:sp>
        <p:nvSpPr>
          <p:cNvPr id="3" name="Text 1"/>
          <p:cNvSpPr/>
          <p:nvPr/>
        </p:nvSpPr>
        <p:spPr>
          <a:xfrm>
            <a:off x="876300" y="126682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Coach's Key</a:t>
            </a:r>
            <a:endParaRPr lang="en-US" sz="5100" dirty="0"/>
          </a:p>
        </p:txBody>
      </p:sp>
      <p:sp>
        <p:nvSpPr>
          <p:cNvPr id="4" name="Shape 2"/>
          <p:cNvSpPr/>
          <p:nvPr/>
        </p:nvSpPr>
        <p:spPr>
          <a:xfrm>
            <a:off x="876300"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343025" y="4963120"/>
            <a:ext cx="438150" cy="438150"/>
          </a:xfrm>
          <a:prstGeom prst="rect">
            <a:avLst/>
          </a:prstGeom>
        </p:spPr>
      </p:pic>
      <p:sp>
        <p:nvSpPr>
          <p:cNvPr id="6" name="Text 3"/>
          <p:cNvSpPr/>
          <p:nvPr/>
        </p:nvSpPr>
        <p:spPr>
          <a:xfrm>
            <a:off x="1952625" y="5044083"/>
            <a:ext cx="1554845"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A</a:t>
            </a:r>
            <a:endParaRPr lang="en-US" sz="1875" dirty="0"/>
          </a:p>
        </p:txBody>
      </p:sp>
      <p:sp>
        <p:nvSpPr>
          <p:cNvPr id="7" name="Text 4"/>
          <p:cNvSpPr/>
          <p:nvPr/>
        </p:nvSpPr>
        <p:spPr>
          <a:xfrm>
            <a:off x="1343025" y="5937498"/>
            <a:ext cx="864915"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v =</a:t>
            </a:r>
            <a:endParaRPr lang="en-US" sz="3450" dirty="0"/>
          </a:p>
        </p:txBody>
      </p:sp>
      <p:sp>
        <p:nvSpPr>
          <p:cNvPr id="8" name="Text 5"/>
          <p:cNvSpPr/>
          <p:nvPr/>
        </p:nvSpPr>
        <p:spPr>
          <a:xfrm>
            <a:off x="2398440" y="5744170"/>
            <a:ext cx="890446" cy="498128"/>
          </a:xfrm>
          <a:prstGeom prst="rect">
            <a:avLst/>
          </a:prstGeom>
          <a:noFill/>
          <a:ln/>
        </p:spPr>
        <p:txBody>
          <a:bodyPr wrap="square" lIns="25400" tIns="25400" rIns="25400" bIns="25400" rtlCol="0" anchor="t">
            <a:normAutofit/>
          </a:bodyPr>
          <a:lstStyle/>
          <a:p>
            <a:pPr algn="l" indent="0" marL="0">
              <a:lnSpc>
                <a:spcPct val="105000"/>
              </a:lnSpc>
              <a:buNone/>
            </a:pPr>
            <a:r>
              <a:rPr lang="en-US" sz="3450" dirty="0">
                <a:solidFill>
                  <a:srgbClr val="241512"/>
                </a:solidFill>
                <a:latin typeface="Courier New" pitchFamily="34" charset="0"/>
                <a:ea typeface="Courier New" pitchFamily="34" charset="-122"/>
                <a:cs typeface="Courier New" pitchFamily="34" charset="-120"/>
              </a:rPr>
              <a:t>150</a:t>
            </a:r>
            <a:endParaRPr lang="en-US" sz="3450" dirty="0"/>
          </a:p>
        </p:txBody>
      </p:sp>
      <p:sp>
        <p:nvSpPr>
          <p:cNvPr id="9" name="Shape 6"/>
          <p:cNvSpPr/>
          <p:nvPr/>
        </p:nvSpPr>
        <p:spPr>
          <a:xfrm>
            <a:off x="2547045" y="6204198"/>
            <a:ext cx="491505" cy="28575"/>
          </a:xfrm>
          <a:prstGeom prst="rect">
            <a:avLst/>
          </a:prstGeom>
          <a:solidFill>
            <a:srgbClr val="241512"/>
          </a:solidFill>
          <a:ln/>
        </p:spPr>
      </p:sp>
      <p:sp>
        <p:nvSpPr>
          <p:cNvPr id="10" name="Text 7"/>
          <p:cNvSpPr/>
          <p:nvPr/>
        </p:nvSpPr>
        <p:spPr>
          <a:xfrm>
            <a:off x="2661345" y="6251823"/>
            <a:ext cx="312055" cy="498128"/>
          </a:xfrm>
          <a:prstGeom prst="rect">
            <a:avLst/>
          </a:prstGeom>
          <a:noFill/>
          <a:ln/>
        </p:spPr>
        <p:txBody>
          <a:bodyPr wrap="square" lIns="25400" tIns="25400" rIns="25400" bIns="25400" rtlCol="0" anchor="t">
            <a:normAutofit/>
          </a:bodyPr>
          <a:lstStyle/>
          <a:p>
            <a:pPr algn="l" indent="0" marL="0">
              <a:lnSpc>
                <a:spcPct val="105000"/>
              </a:lnSpc>
              <a:buNone/>
            </a:pPr>
            <a:r>
              <a:rPr lang="en-US" sz="3450" dirty="0">
                <a:solidFill>
                  <a:srgbClr val="241512"/>
                </a:solidFill>
                <a:latin typeface="Courier New" pitchFamily="34" charset="0"/>
                <a:ea typeface="Courier New" pitchFamily="34" charset="-122"/>
                <a:cs typeface="Courier New" pitchFamily="34" charset="-120"/>
              </a:rPr>
              <a:t>6</a:t>
            </a:r>
            <a:endParaRPr lang="en-US" sz="3450" dirty="0"/>
          </a:p>
        </p:txBody>
      </p:sp>
      <p:sp>
        <p:nvSpPr>
          <p:cNvPr id="11" name="Text 8"/>
          <p:cNvSpPr/>
          <p:nvPr/>
        </p:nvSpPr>
        <p:spPr>
          <a:xfrm>
            <a:off x="3453854" y="5937498"/>
            <a:ext cx="339105"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a:t>
            </a:r>
            <a:endParaRPr lang="en-US" sz="3450" dirty="0"/>
          </a:p>
        </p:txBody>
      </p:sp>
      <p:sp>
        <p:nvSpPr>
          <p:cNvPr id="12" name="Text 9"/>
          <p:cNvSpPr/>
          <p:nvPr/>
        </p:nvSpPr>
        <p:spPr>
          <a:xfrm>
            <a:off x="3869159" y="5937498"/>
            <a:ext cx="1735090" cy="619125"/>
          </a:xfrm>
          <a:prstGeom prst="rect">
            <a:avLst/>
          </a:prstGeom>
          <a:noFill/>
          <a:ln/>
        </p:spPr>
        <p:txBody>
          <a:bodyPr wrap="square" lIns="25400" tIns="25400" rIns="25400" bIns="25400" rtlCol="0" anchor="t">
            <a:normAutofit/>
          </a:bodyPr>
          <a:lstStyle/>
          <a:p>
            <a:pPr algn="l" indent="0" marL="0">
              <a:buNone/>
            </a:pPr>
            <a:r>
              <a:rPr lang="en-US" sz="3450" dirty="0">
                <a:solidFill>
                  <a:srgbClr val="FF954F"/>
                </a:solidFill>
                <a:latin typeface="Courier New" pitchFamily="34" charset="0"/>
                <a:ea typeface="Courier New" pitchFamily="34" charset="-122"/>
                <a:cs typeface="Courier New" pitchFamily="34" charset="-120"/>
              </a:rPr>
              <a:t>25 m/s</a:t>
            </a:r>
            <a:endParaRPr lang="en-US" sz="3450" dirty="0"/>
          </a:p>
        </p:txBody>
      </p:sp>
      <p:sp>
        <p:nvSpPr>
          <p:cNvPr id="13" name="Shape 10"/>
          <p:cNvSpPr/>
          <p:nvPr/>
        </p:nvSpPr>
        <p:spPr>
          <a:xfrm>
            <a:off x="9363075" y="2264271"/>
            <a:ext cx="8048625" cy="7146429"/>
          </a:xfrm>
          <a:prstGeom prst="roundRect">
            <a:avLst>
              <a:gd name="adj" fmla="val 2666"/>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pic>
        <p:nvPicPr>
          <p:cNvPr id="14"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29800" y="4963120"/>
            <a:ext cx="438150" cy="438150"/>
          </a:xfrm>
          <a:prstGeom prst="rect">
            <a:avLst/>
          </a:prstGeom>
        </p:spPr>
      </p:pic>
      <p:sp>
        <p:nvSpPr>
          <p:cNvPr id="15" name="Text 11"/>
          <p:cNvSpPr/>
          <p:nvPr/>
        </p:nvSpPr>
        <p:spPr>
          <a:xfrm>
            <a:off x="10439400" y="5044083"/>
            <a:ext cx="1569251"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B</a:t>
            </a:r>
            <a:endParaRPr lang="en-US" sz="1875" dirty="0"/>
          </a:p>
        </p:txBody>
      </p:sp>
      <p:sp>
        <p:nvSpPr>
          <p:cNvPr id="16" name="Text 12"/>
          <p:cNvSpPr/>
          <p:nvPr/>
        </p:nvSpPr>
        <p:spPr>
          <a:xfrm>
            <a:off x="9829800" y="5937498"/>
            <a:ext cx="864915"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v =</a:t>
            </a:r>
            <a:endParaRPr lang="en-US" sz="3450" dirty="0"/>
          </a:p>
        </p:txBody>
      </p:sp>
      <p:sp>
        <p:nvSpPr>
          <p:cNvPr id="17" name="Text 13"/>
          <p:cNvSpPr/>
          <p:nvPr/>
        </p:nvSpPr>
        <p:spPr>
          <a:xfrm>
            <a:off x="10885215" y="5744170"/>
            <a:ext cx="890446" cy="498128"/>
          </a:xfrm>
          <a:prstGeom prst="rect">
            <a:avLst/>
          </a:prstGeom>
          <a:noFill/>
          <a:ln/>
        </p:spPr>
        <p:txBody>
          <a:bodyPr wrap="square" lIns="25400" tIns="25400" rIns="25400" bIns="25400" rtlCol="0" anchor="t">
            <a:normAutofit/>
          </a:bodyPr>
          <a:lstStyle/>
          <a:p>
            <a:pPr algn="l" indent="0" marL="0">
              <a:lnSpc>
                <a:spcPct val="105000"/>
              </a:lnSpc>
              <a:buNone/>
            </a:pPr>
            <a:r>
              <a:rPr lang="en-US" sz="3450" dirty="0">
                <a:solidFill>
                  <a:srgbClr val="241512"/>
                </a:solidFill>
                <a:latin typeface="Courier New" pitchFamily="34" charset="0"/>
                <a:ea typeface="Courier New" pitchFamily="34" charset="-122"/>
                <a:cs typeface="Courier New" pitchFamily="34" charset="-120"/>
              </a:rPr>
              <a:t>800</a:t>
            </a:r>
            <a:endParaRPr lang="en-US" sz="3450" dirty="0"/>
          </a:p>
        </p:txBody>
      </p:sp>
      <p:sp>
        <p:nvSpPr>
          <p:cNvPr id="18" name="Shape 14"/>
          <p:cNvSpPr/>
          <p:nvPr/>
        </p:nvSpPr>
        <p:spPr>
          <a:xfrm>
            <a:off x="10902330" y="6204198"/>
            <a:ext cx="754410" cy="28575"/>
          </a:xfrm>
          <a:prstGeom prst="rect">
            <a:avLst/>
          </a:prstGeom>
          <a:solidFill>
            <a:srgbClr val="241512"/>
          </a:solidFill>
          <a:ln/>
        </p:spPr>
      </p:sp>
      <p:sp>
        <p:nvSpPr>
          <p:cNvPr id="19" name="Text 15"/>
          <p:cNvSpPr/>
          <p:nvPr/>
        </p:nvSpPr>
        <p:spPr>
          <a:xfrm>
            <a:off x="11016630" y="6251823"/>
            <a:ext cx="601251" cy="498128"/>
          </a:xfrm>
          <a:prstGeom prst="rect">
            <a:avLst/>
          </a:prstGeom>
          <a:noFill/>
          <a:ln/>
        </p:spPr>
        <p:txBody>
          <a:bodyPr wrap="square" lIns="25400" tIns="25400" rIns="25400" bIns="25400" rtlCol="0" anchor="t">
            <a:normAutofit/>
          </a:bodyPr>
          <a:lstStyle/>
          <a:p>
            <a:pPr algn="l" indent="0" marL="0">
              <a:lnSpc>
                <a:spcPct val="105000"/>
              </a:lnSpc>
              <a:buNone/>
            </a:pPr>
            <a:r>
              <a:rPr lang="en-US" sz="3450" dirty="0">
                <a:solidFill>
                  <a:srgbClr val="241512"/>
                </a:solidFill>
                <a:latin typeface="Courier New" pitchFamily="34" charset="0"/>
                <a:ea typeface="Courier New" pitchFamily="34" charset="-122"/>
                <a:cs typeface="Courier New" pitchFamily="34" charset="-120"/>
              </a:rPr>
              <a:t>40</a:t>
            </a:r>
            <a:endParaRPr lang="en-US" sz="3450" dirty="0"/>
          </a:p>
        </p:txBody>
      </p:sp>
      <p:sp>
        <p:nvSpPr>
          <p:cNvPr id="20" name="Text 16"/>
          <p:cNvSpPr/>
          <p:nvPr/>
        </p:nvSpPr>
        <p:spPr>
          <a:xfrm>
            <a:off x="11940629" y="5937498"/>
            <a:ext cx="339105" cy="619125"/>
          </a:xfrm>
          <a:prstGeom prst="rect">
            <a:avLst/>
          </a:prstGeom>
          <a:noFill/>
          <a:ln/>
        </p:spPr>
        <p:txBody>
          <a:bodyPr wrap="square" lIns="0" tIns="0" rIns="0" bIns="0" rtlCol="0" anchor="t">
            <a:normAutofit/>
          </a:bodyPr>
          <a:lstStyle/>
          <a:p>
            <a:pPr algn="l" indent="0" marL="0">
              <a:buNone/>
            </a:pPr>
            <a:r>
              <a:rPr lang="en-US" sz="3450" dirty="0">
                <a:solidFill>
                  <a:srgbClr val="241512"/>
                </a:solidFill>
                <a:latin typeface="Courier New" pitchFamily="34" charset="0"/>
                <a:ea typeface="Courier New" pitchFamily="34" charset="-122"/>
                <a:cs typeface="Courier New" pitchFamily="34" charset="-120"/>
              </a:rPr>
              <a:t>=</a:t>
            </a:r>
            <a:endParaRPr lang="en-US" sz="3450" dirty="0"/>
          </a:p>
        </p:txBody>
      </p:sp>
      <p:sp>
        <p:nvSpPr>
          <p:cNvPr id="21" name="Text 17"/>
          <p:cNvSpPr/>
          <p:nvPr/>
        </p:nvSpPr>
        <p:spPr>
          <a:xfrm>
            <a:off x="12355934" y="5937498"/>
            <a:ext cx="1735090" cy="619125"/>
          </a:xfrm>
          <a:prstGeom prst="rect">
            <a:avLst/>
          </a:prstGeom>
          <a:noFill/>
          <a:ln/>
        </p:spPr>
        <p:txBody>
          <a:bodyPr wrap="square" lIns="25400" tIns="25400" rIns="25400" bIns="25400" rtlCol="0" anchor="t">
            <a:normAutofit/>
          </a:bodyPr>
          <a:lstStyle/>
          <a:p>
            <a:pPr algn="l" indent="0" marL="0">
              <a:buNone/>
            </a:pPr>
            <a:r>
              <a:rPr lang="en-US" sz="3450" dirty="0">
                <a:solidFill>
                  <a:srgbClr val="FF954F"/>
                </a:solidFill>
                <a:latin typeface="Courier New" pitchFamily="34" charset="0"/>
                <a:ea typeface="Courier New" pitchFamily="34" charset="-122"/>
                <a:cs typeface="Courier New" pitchFamily="34" charset="-120"/>
              </a:rPr>
              <a:t>20 m/s</a:t>
            </a:r>
            <a:endParaRPr lang="en-US" sz="3450" dirty="0"/>
          </a:p>
        </p:txBody>
      </p:sp>
      <p:sp>
        <p:nvSpPr>
          <p:cNvPr id="22" name="Text 18"/>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1DC"/>
        </a:solidFill>
      </p:bgPr>
    </p:bg>
    <p:spTree>
      <p:nvGrpSpPr>
        <p:cNvPr id="1" name=""/>
        <p:cNvGrpSpPr/>
        <p:nvPr/>
      </p:nvGrpSpPr>
      <p:grpSpPr>
        <a:xfrm>
          <a:off x="0" y="0"/>
          <a:ext cx="0" cy="0"/>
          <a:chOff x="0" y="0"/>
          <a:chExt cx="0" cy="0"/>
        </a:xfrm>
      </p:grpSpPr>
      <p:sp>
        <p:nvSpPr>
          <p:cNvPr id="2" name="Text 0"/>
          <p:cNvSpPr/>
          <p:nvPr/>
        </p:nvSpPr>
        <p:spPr>
          <a:xfrm>
            <a:off x="876300" y="923925"/>
            <a:ext cx="3271518" cy="295275"/>
          </a:xfrm>
          <a:prstGeom prst="rect">
            <a:avLst/>
          </a:prstGeom>
          <a:noFill/>
          <a:ln/>
        </p:spPr>
        <p:txBody>
          <a:bodyPr wrap="square" lIns="25400" tIns="25400" rIns="25400" bIns="25400" rtlCol="0" anchor="t">
            <a:normAutofit/>
          </a:bodyPr>
          <a:lstStyle/>
          <a:p>
            <a:pPr algn="l" indent="0" marL="0">
              <a:buNone/>
            </a:pPr>
            <a:r>
              <a:rPr lang="en-US" sz="1725" b="1" spc="300" kern="0" dirty="0">
                <a:solidFill>
                  <a:srgbClr val="FF954F"/>
                </a:solidFill>
                <a:latin typeface="Arial" pitchFamily="34" charset="0"/>
                <a:ea typeface="Arial" pitchFamily="34" charset="-122"/>
                <a:cs typeface="Arial" pitchFamily="34" charset="-120"/>
              </a:rPr>
              <a:t>PRACTICE · ROUND 2</a:t>
            </a:r>
            <a:endParaRPr lang="en-US" sz="1725" dirty="0"/>
          </a:p>
        </p:txBody>
      </p:sp>
      <p:sp>
        <p:nvSpPr>
          <p:cNvPr id="3" name="Shape 1"/>
          <p:cNvSpPr/>
          <p:nvPr/>
        </p:nvSpPr>
        <p:spPr>
          <a:xfrm>
            <a:off x="4040907" y="876300"/>
            <a:ext cx="1953667" cy="352425"/>
          </a:xfrm>
          <a:prstGeom prst="roundRect">
            <a:avLst>
              <a:gd name="adj" fmla="val 50000"/>
            </a:avLst>
          </a:prstGeom>
          <a:solidFill>
            <a:srgbClr val="461C11"/>
          </a:solidFill>
          <a:ln/>
        </p:spPr>
      </p:sp>
      <p:sp>
        <p:nvSpPr>
          <p:cNvPr id="4" name="Text 2"/>
          <p:cNvSpPr/>
          <p:nvPr/>
        </p:nvSpPr>
        <p:spPr>
          <a:xfrm>
            <a:off x="4212357" y="942975"/>
            <a:ext cx="1686967" cy="257175"/>
          </a:xfrm>
          <a:prstGeom prst="rect">
            <a:avLst/>
          </a:prstGeom>
          <a:noFill/>
          <a:ln/>
        </p:spPr>
        <p:txBody>
          <a:bodyPr wrap="square" lIns="25400" tIns="25400" rIns="25400" bIns="25400" rtlCol="0" anchor="t">
            <a:normAutofit/>
          </a:bodyPr>
          <a:lstStyle/>
          <a:p>
            <a:pPr algn="l" indent="0" marL="0">
              <a:buNone/>
            </a:pPr>
            <a:r>
              <a:rPr lang="en-US" sz="1425" b="1" spc="150" kern="0" dirty="0">
                <a:solidFill>
                  <a:srgbClr val="FAF1DC"/>
                </a:solidFill>
                <a:latin typeface="Arial" pitchFamily="34" charset="0"/>
                <a:ea typeface="Arial" pitchFamily="34" charset="-122"/>
                <a:cs typeface="Arial" pitchFamily="34" charset="-120"/>
              </a:rPr>
              <a:t>↻ SWAP ROLES</a:t>
            </a:r>
            <a:endParaRPr lang="en-US" sz="1425" dirty="0"/>
          </a:p>
        </p:txBody>
      </p:sp>
      <p:sp>
        <p:nvSpPr>
          <p:cNvPr id="5" name="Text 3"/>
          <p:cNvSpPr/>
          <p:nvPr/>
        </p:nvSpPr>
        <p:spPr>
          <a:xfrm>
            <a:off x="876300" y="1362075"/>
            <a:ext cx="18188940" cy="711696"/>
          </a:xfrm>
          <a:prstGeom prst="rect">
            <a:avLst/>
          </a:prstGeom>
          <a:noFill/>
          <a:ln/>
        </p:spPr>
        <p:txBody>
          <a:bodyPr wrap="square" lIns="25400" tIns="25400" rIns="25400" bIns="25400" rtlCol="0" anchor="t">
            <a:normAutofit/>
          </a:bodyPr>
          <a:lstStyle/>
          <a:p>
            <a:pPr algn="l" indent="0" marL="0">
              <a:lnSpc>
                <a:spcPct val="104000"/>
              </a:lnSpc>
              <a:buNone/>
            </a:pPr>
            <a:r>
              <a:rPr lang="en-US" sz="5100" b="1" spc="-75" kern="0" dirty="0">
                <a:solidFill>
                  <a:srgbClr val="241512"/>
                </a:solidFill>
                <a:latin typeface="Georgia" pitchFamily="34" charset="0"/>
                <a:ea typeface="Georgia" pitchFamily="34" charset="-122"/>
                <a:cs typeface="Georgia" pitchFamily="34" charset="-120"/>
              </a:rPr>
              <a:t>Rearranging</a:t>
            </a:r>
            <a:endParaRPr lang="en-US" sz="5100" dirty="0"/>
          </a:p>
        </p:txBody>
      </p:sp>
      <p:sp>
        <p:nvSpPr>
          <p:cNvPr id="6" name="Shape 4"/>
          <p:cNvSpPr/>
          <p:nvPr/>
        </p:nvSpPr>
        <p:spPr>
          <a:xfrm>
            <a:off x="876300" y="2359521"/>
            <a:ext cx="8048625" cy="7051179"/>
          </a:xfrm>
          <a:prstGeom prst="roundRect">
            <a:avLst>
              <a:gd name="adj" fmla="val 2702"/>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7" name="Shape 5"/>
          <p:cNvSpPr/>
          <p:nvPr/>
        </p:nvSpPr>
        <p:spPr>
          <a:xfrm>
            <a:off x="1343025" y="2826246"/>
            <a:ext cx="476250" cy="476250"/>
          </a:xfrm>
          <a:prstGeom prst="ellipse">
            <a:avLst/>
          </a:prstGeom>
          <a:solidFill>
            <a:srgbClr val="FF954F"/>
          </a:solidFill>
          <a:ln/>
        </p:spPr>
      </p:sp>
      <p:sp>
        <p:nvSpPr>
          <p:cNvPr id="8" name="Text 6"/>
          <p:cNvSpPr/>
          <p:nvPr/>
        </p:nvSpPr>
        <p:spPr>
          <a:xfrm>
            <a:off x="1304925" y="2826246"/>
            <a:ext cx="552450" cy="51435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B</a:t>
            </a:r>
            <a:endParaRPr lang="en-US" sz="1950" dirty="0"/>
          </a:p>
        </p:txBody>
      </p:sp>
      <p:sp>
        <p:nvSpPr>
          <p:cNvPr id="9" name="Text 7"/>
          <p:cNvSpPr/>
          <p:nvPr/>
        </p:nvSpPr>
        <p:spPr>
          <a:xfrm>
            <a:off x="1971675" y="2926259"/>
            <a:ext cx="2939594"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B · SOLVER</a:t>
            </a:r>
            <a:endParaRPr lang="en-US" sz="1875" dirty="0"/>
          </a:p>
        </p:txBody>
      </p:sp>
      <p:sp>
        <p:nvSpPr>
          <p:cNvPr id="10" name="Text 8"/>
          <p:cNvSpPr/>
          <p:nvPr/>
        </p:nvSpPr>
        <p:spPr>
          <a:xfrm>
            <a:off x="1343025" y="3569196"/>
            <a:ext cx="7826692" cy="535260"/>
          </a:xfrm>
          <a:prstGeom prst="rect">
            <a:avLst/>
          </a:prstGeom>
          <a:noFill/>
          <a:ln/>
        </p:spPr>
        <p:txBody>
          <a:bodyPr wrap="square" lIns="25400" tIns="25400" rIns="25400" bIns="25400" rtlCol="0" anchor="t">
            <a:normAutofit/>
          </a:bodyPr>
          <a:lstStyle/>
          <a:p>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A runner moves at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4 m/s </a:t>
            </a:r>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for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30 s.</a:t>
            </a:r>
            <a:endParaRPr lang="en-US" sz="2700" dirty="0"/>
          </a:p>
        </p:txBody>
      </p:sp>
      <p:sp>
        <p:nvSpPr>
          <p:cNvPr id="11" name="Text 9"/>
          <p:cNvSpPr/>
          <p:nvPr/>
        </p:nvSpPr>
        <p:spPr>
          <a:xfrm>
            <a:off x="1343025" y="8577263"/>
            <a:ext cx="7826692" cy="404813"/>
          </a:xfrm>
          <a:prstGeom prst="rect">
            <a:avLst/>
          </a:prstGeom>
          <a:noFill/>
          <a:ln/>
        </p:spPr>
        <p:txBody>
          <a:bodyPr wrap="square" lIns="25400" tIns="25400" rIns="25400" bIns="25400" rtlCol="0" anchor="t">
            <a:normAutofit/>
          </a:bodyPr>
          <a:lstStyle/>
          <a:p>
            <a:pPr algn="l" indent="0" marL="0">
              <a:buNone/>
            </a:pPr>
            <a:r>
              <a:rPr lang="en-US" sz="2550" i="1" dirty="0">
                <a:solidFill>
                  <a:srgbClr val="FF954F"/>
                </a:solidFill>
                <a:latin typeface="Georgia" pitchFamily="34" charset="0"/>
                <a:ea typeface="Georgia" pitchFamily="34" charset="-122"/>
                <a:cs typeface="Georgia" pitchFamily="34" charset="-120"/>
              </a:rPr>
              <a:t>Find the distance.</a:t>
            </a:r>
            <a:endParaRPr lang="en-US" sz="2550" dirty="0"/>
          </a:p>
        </p:txBody>
      </p:sp>
      <p:sp>
        <p:nvSpPr>
          <p:cNvPr id="12" name="Shape 10"/>
          <p:cNvSpPr/>
          <p:nvPr/>
        </p:nvSpPr>
        <p:spPr>
          <a:xfrm>
            <a:off x="9363075" y="2359521"/>
            <a:ext cx="8048625" cy="7051179"/>
          </a:xfrm>
          <a:prstGeom prst="roundRect">
            <a:avLst>
              <a:gd name="adj" fmla="val 2702"/>
            </a:avLst>
          </a:prstGeom>
          <a:solidFill>
            <a:srgbClr val="FFFFF5"/>
          </a:solidFill>
          <a:ln w="9525">
            <a:solidFill>
              <a:srgbClr val="7D3E2C">
                <a:alpha val="16000"/>
              </a:srgbClr>
            </a:solidFill>
            <a:prstDash val="solid"/>
          </a:ln>
          <a:effectLst>
            <a:outerShdw sx="100000" sy="100000" kx="0" ky="0" algn="bl" rotWithShape="0" blurRad="571500" dist="247650" dir="5400000">
              <a:srgbClr val="461C11">
                <a:alpha val="40000"/>
              </a:srgbClr>
            </a:outerShdw>
          </a:effectLst>
        </p:spPr>
      </p:sp>
      <p:sp>
        <p:nvSpPr>
          <p:cNvPr id="13" name="Shape 11"/>
          <p:cNvSpPr/>
          <p:nvPr/>
        </p:nvSpPr>
        <p:spPr>
          <a:xfrm>
            <a:off x="9829800" y="2826246"/>
            <a:ext cx="476250" cy="476250"/>
          </a:xfrm>
          <a:prstGeom prst="ellipse">
            <a:avLst/>
          </a:prstGeom>
          <a:solidFill>
            <a:srgbClr val="FF954F"/>
          </a:solidFill>
          <a:ln/>
        </p:spPr>
      </p:sp>
      <p:sp>
        <p:nvSpPr>
          <p:cNvPr id="14" name="Text 12"/>
          <p:cNvSpPr/>
          <p:nvPr/>
        </p:nvSpPr>
        <p:spPr>
          <a:xfrm>
            <a:off x="9791700" y="2826246"/>
            <a:ext cx="552450" cy="514350"/>
          </a:xfrm>
          <a:prstGeom prst="rect">
            <a:avLst/>
          </a:prstGeom>
          <a:noFill/>
          <a:ln/>
        </p:spPr>
        <p:txBody>
          <a:bodyPr wrap="square" lIns="25400" tIns="25400" rIns="25400" bIns="25400" rtlCol="0" anchor="ctr">
            <a:normAutofit/>
          </a:bodyPr>
          <a:lstStyle/>
          <a:p>
            <a:pPr algn="ctr" indent="0" marL="0">
              <a:buNone/>
            </a:pPr>
            <a:r>
              <a:rPr lang="en-US" sz="1950" b="1" dirty="0">
                <a:solidFill>
                  <a:srgbClr val="FFFFF5"/>
                </a:solidFill>
                <a:latin typeface="Georgia" pitchFamily="34" charset="0"/>
                <a:ea typeface="Georgia" pitchFamily="34" charset="-122"/>
                <a:cs typeface="Georgia" pitchFamily="34" charset="-120"/>
              </a:rPr>
              <a:t>A</a:t>
            </a:r>
            <a:endParaRPr lang="en-US" sz="1950" dirty="0"/>
          </a:p>
        </p:txBody>
      </p:sp>
      <p:sp>
        <p:nvSpPr>
          <p:cNvPr id="15" name="Text 13"/>
          <p:cNvSpPr/>
          <p:nvPr/>
        </p:nvSpPr>
        <p:spPr>
          <a:xfrm>
            <a:off x="10458450" y="2926259"/>
            <a:ext cx="2910699" cy="314325"/>
          </a:xfrm>
          <a:prstGeom prst="rect">
            <a:avLst/>
          </a:prstGeom>
          <a:noFill/>
          <a:ln/>
        </p:spPr>
        <p:txBody>
          <a:bodyPr wrap="square" lIns="25400" tIns="25400" rIns="25400" bIns="25400" rtlCol="0" anchor="t">
            <a:normAutofit/>
          </a:bodyPr>
          <a:lstStyle/>
          <a:p>
            <a:pPr algn="l" indent="0" marL="0">
              <a:buNone/>
            </a:pPr>
            <a:r>
              <a:rPr lang="en-US" sz="1875" b="1" spc="75" kern="0" dirty="0">
                <a:solidFill>
                  <a:srgbClr val="7D3E2C"/>
                </a:solidFill>
                <a:latin typeface="Arial" pitchFamily="34" charset="0"/>
                <a:ea typeface="Arial" pitchFamily="34" charset="-122"/>
                <a:cs typeface="Arial" pitchFamily="34" charset="-120"/>
              </a:rPr>
              <a:t>PARTNER A · SOLVER</a:t>
            </a:r>
            <a:endParaRPr lang="en-US" sz="1875" dirty="0"/>
          </a:p>
        </p:txBody>
      </p:sp>
      <p:sp>
        <p:nvSpPr>
          <p:cNvPr id="16" name="Text 14"/>
          <p:cNvSpPr/>
          <p:nvPr/>
        </p:nvSpPr>
        <p:spPr>
          <a:xfrm>
            <a:off x="9829800" y="3569196"/>
            <a:ext cx="7826692" cy="535260"/>
          </a:xfrm>
          <a:prstGeom prst="rect">
            <a:avLst/>
          </a:prstGeom>
          <a:noFill/>
          <a:ln/>
        </p:spPr>
        <p:txBody>
          <a:bodyPr wrap="square" lIns="25400" tIns="25400" rIns="25400" bIns="25400" rtlCol="0" anchor="t">
            <a:normAutofit/>
          </a:bodyPr>
          <a:lstStyle/>
          <a:p>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A cyclist rides at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8 m/s </a:t>
            </a:r>
            <a:pPr algn="l" indent="0" marL="0">
              <a:lnSpc>
                <a:spcPct val="145000"/>
              </a:lnSpc>
              <a:buNone/>
            </a:pPr>
            <a:r>
              <a:rPr lang="en-US" sz="2700" dirty="0">
                <a:solidFill>
                  <a:srgbClr val="241512"/>
                </a:solidFill>
                <a:latin typeface="Arial" pitchFamily="34" charset="0"/>
                <a:ea typeface="Arial" pitchFamily="34" charset="-122"/>
                <a:cs typeface="Arial" pitchFamily="34" charset="-120"/>
              </a:rPr>
              <a:t>and covers </a:t>
            </a:r>
            <a:pPr algn="l" indent="0" marL="0">
              <a:lnSpc>
                <a:spcPct val="145000"/>
              </a:lnSpc>
              <a:buNone/>
            </a:pPr>
            <a:r>
              <a:rPr lang="en-US" sz="2700" b="1" dirty="0">
                <a:solidFill>
                  <a:srgbClr val="461C11"/>
                </a:solidFill>
                <a:latin typeface="Arial" pitchFamily="34" charset="0"/>
                <a:ea typeface="Arial" pitchFamily="34" charset="-122"/>
                <a:cs typeface="Arial" pitchFamily="34" charset="-120"/>
              </a:rPr>
              <a:t>200 m.</a:t>
            </a:r>
            <a:endParaRPr lang="en-US" sz="2700" dirty="0"/>
          </a:p>
        </p:txBody>
      </p:sp>
      <p:sp>
        <p:nvSpPr>
          <p:cNvPr id="17" name="Text 15"/>
          <p:cNvSpPr/>
          <p:nvPr/>
        </p:nvSpPr>
        <p:spPr>
          <a:xfrm>
            <a:off x="9829800" y="8577263"/>
            <a:ext cx="7826692" cy="404813"/>
          </a:xfrm>
          <a:prstGeom prst="rect">
            <a:avLst/>
          </a:prstGeom>
          <a:noFill/>
          <a:ln/>
        </p:spPr>
        <p:txBody>
          <a:bodyPr wrap="square" lIns="25400" tIns="25400" rIns="25400" bIns="25400" rtlCol="0" anchor="t">
            <a:normAutofit/>
          </a:bodyPr>
          <a:lstStyle/>
          <a:p>
            <a:pPr algn="l" indent="0" marL="0">
              <a:buNone/>
            </a:pPr>
            <a:r>
              <a:rPr lang="en-US" sz="2550" i="1" dirty="0">
                <a:solidFill>
                  <a:srgbClr val="FF954F"/>
                </a:solidFill>
                <a:latin typeface="Georgia" pitchFamily="34" charset="0"/>
                <a:ea typeface="Georgia" pitchFamily="34" charset="-122"/>
                <a:cs typeface="Georgia" pitchFamily="34" charset="-120"/>
              </a:rPr>
              <a:t>Find the time.</a:t>
            </a:r>
            <a:endParaRPr lang="en-US" sz="2550" dirty="0"/>
          </a:p>
        </p:txBody>
      </p:sp>
      <p:sp>
        <p:nvSpPr>
          <p:cNvPr id="18" name="Text 16"/>
          <p:cNvSpPr/>
          <p:nvPr/>
        </p:nvSpPr>
        <p:spPr>
          <a:xfrm>
            <a:off x="876300" y="9625013"/>
            <a:ext cx="2228433" cy="261937"/>
          </a:xfrm>
          <a:prstGeom prst="rect">
            <a:avLst/>
          </a:prstGeom>
          <a:noFill/>
          <a:ln/>
        </p:spPr>
        <p:txBody>
          <a:bodyPr wrap="square" lIns="25400" tIns="25400" rIns="25400" bIns="25400" rtlCol="0" anchor="t">
            <a:normAutofit/>
          </a:bodyPr>
          <a:lstStyle/>
          <a:p>
            <a:pPr algn="l" indent="0" marL="0">
              <a:buNone/>
            </a:pPr>
            <a:r>
              <a:rPr lang="en-US" sz="1500" spc="75" kern="0" dirty="0">
                <a:solidFill>
                  <a:srgbClr val="7D3E2C">
                    <a:alpha val="50000"/>
                  </a:srgbClr>
                </a:solidFill>
                <a:latin typeface="Arial" pitchFamily="34" charset="0"/>
                <a:ea typeface="Arial" pitchFamily="34" charset="-122"/>
                <a:cs typeface="Arial" pitchFamily="34" charset="-120"/>
              </a:rPr>
              <a:t>@thelucidstem.com</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2026-06-20T18:57:11Z</dcterms:created>
  <dcterms:modified xsi:type="dcterms:W3CDTF">2026-06-20T18:57:11Z</dcterms:modified>
</cp:coreProperties>
</file>