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Marcellus" panose="020E0602050203020307" pitchFamily="34" charset="0"/>
      <p:regular r:id="rId19"/>
    </p:embeddedFont>
    <p:embeddedFont>
      <p:font typeface="Montserrat" pitchFamily="2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4151A9-57D8-4F6B-900C-F816ADF3A712}" v="1" dt="2026-06-16T10:57:09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845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015430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Speed-Time Graphs and Acceleration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499743"/>
            <a:ext cx="6296860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 speed-time graph on the board. When the line is flat, what is happening to the speed? When the line slopes upward, what is happening?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core question: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exactly does the steepness of a speed-time line tell us about an object's motion?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4558506"/>
            <a:ext cx="245103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6" name="Text 3"/>
          <p:cNvSpPr/>
          <p:nvPr/>
        </p:nvSpPr>
        <p:spPr>
          <a:xfrm>
            <a:off x="760691" y="4608116"/>
            <a:ext cx="2862191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IGCSE PHYSICS 0625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3195161" y="4545806"/>
            <a:ext cx="1738071" cy="296664"/>
          </a:xfrm>
          <a:prstGeom prst="roundRect">
            <a:avLst>
              <a:gd name="adj" fmla="val 18732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307077" y="4608116"/>
            <a:ext cx="212382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AND EXTENDED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8055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Check: Feature 2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42515" y="2446734"/>
            <a:ext cx="5470686" cy="2830711"/>
          </a:xfrm>
          <a:prstGeom prst="roundRect">
            <a:avLst>
              <a:gd name="adj" fmla="val 420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07809" y="2612033"/>
            <a:ext cx="5749682" cy="1236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Q2</a:t>
            </a:r>
            <a:endParaRPr lang="en-US" sz="7450" dirty="0"/>
          </a:p>
        </p:txBody>
      </p:sp>
      <p:sp>
        <p:nvSpPr>
          <p:cNvPr id="5" name="Text 3"/>
          <p:cNvSpPr/>
          <p:nvPr/>
        </p:nvSpPr>
        <p:spPr>
          <a:xfrm>
            <a:off x="707809" y="4013597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call...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2612033"/>
            <a:ext cx="388530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Two Questions for Your Group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03904" y="3086298"/>
            <a:ext cx="523256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look like on a speed-time graph?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the formula used to calculate it, and what is the correct unit?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3904" y="4066183"/>
            <a:ext cx="5232567" cy="1025227"/>
          </a:xfrm>
          <a:prstGeom prst="roundRect">
            <a:avLst>
              <a:gd name="adj" fmla="val 6776"/>
            </a:avLst>
          </a:prstGeom>
          <a:solidFill>
            <a:srgbClr val="FFD1B3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198" y="4286845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41160" y="4256286"/>
            <a:ext cx="453001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you can state both the formula and the unit precisely. Both are required for full marks in an exam question.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0809" y="471488"/>
            <a:ext cx="4770120" cy="540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Acceleration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1340809" y="1062831"/>
            <a:ext cx="4034630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Expert 2 teach it correctly?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1665585"/>
            <a:ext cx="4597483" cy="10773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61664" y="182929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Looks Like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561664" y="222637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line </a:t>
            </a:r>
            <a:r>
              <a:rPr lang="en-US" sz="11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sloping upwards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from left to right. The steeper the slope, the greater the acceleration.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2869505"/>
            <a:ext cx="4597483" cy="10773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61664" y="303321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Means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561664" y="343029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object is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speeding up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Its velocity is increasing over time.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4073426"/>
            <a:ext cx="4597483" cy="107731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61664" y="4237137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561664" y="463421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Δv ÷ Δt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measured in </a:t>
            </a:r>
            <a:r>
              <a:rPr lang="en-US" sz="11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m/s²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gradient of the line equals the acceleration.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604" y="1665585"/>
            <a:ext cx="4578434" cy="45785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688009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Check: Feature 3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42515" y="2554188"/>
            <a:ext cx="5470686" cy="2615704"/>
          </a:xfrm>
          <a:prstGeom prst="roundRect">
            <a:avLst>
              <a:gd name="adj" fmla="val 4553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07809" y="2719487"/>
            <a:ext cx="5749682" cy="1236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Q3</a:t>
            </a:r>
            <a:endParaRPr lang="en-US" sz="7450" dirty="0"/>
          </a:p>
        </p:txBody>
      </p:sp>
      <p:sp>
        <p:nvSpPr>
          <p:cNvPr id="5" name="Text 3"/>
          <p:cNvSpPr/>
          <p:nvPr/>
        </p:nvSpPr>
        <p:spPr>
          <a:xfrm>
            <a:off x="707809" y="4121051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call...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2719487"/>
            <a:ext cx="388530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Two Questions for Your Group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03904" y="3193752"/>
            <a:ext cx="523256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look like on a speed-time graph?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a downward slope mean the object is moving backwards? Explain your reasoning.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3904" y="4173637"/>
            <a:ext cx="5232567" cy="810220"/>
          </a:xfrm>
          <a:prstGeom prst="roundRect">
            <a:avLst>
              <a:gd name="adj" fmla="val 8574"/>
            </a:avLst>
          </a:prstGeom>
          <a:solidFill>
            <a:srgbClr val="FFD1B3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198" y="4394299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41160" y="4363740"/>
            <a:ext cx="453001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one of the most commonly lost marks in IGCSE exams. Make sure your group has the correct answer.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0809" y="471488"/>
            <a:ext cx="4770120" cy="540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Deceleration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1340809" y="1062831"/>
            <a:ext cx="4028776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Expert 3 teach it correctly?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1665585"/>
            <a:ext cx="4597483" cy="10773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61664" y="182929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Looks Like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561664" y="222637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line </a:t>
            </a:r>
            <a:r>
              <a:rPr lang="en-US" sz="11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sloping downwards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from left to right, heading towards the time axis.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2869505"/>
            <a:ext cx="4597483" cy="10773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61664" y="303321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Means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561664" y="343029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object's speed is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decreasing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It is slowing down. It does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mean the object is moving backwards.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1759" y="4073426"/>
            <a:ext cx="4597483" cy="12537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61664" y="4237137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Extended Note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561664" y="4634210"/>
            <a:ext cx="419387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 can be expressed as a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negative acceleration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gradient of the line will give a negative value for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604" y="1665585"/>
            <a:ext cx="4578434" cy="45785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03027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Check: Feature 4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151856"/>
            <a:ext cx="1352814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60790" y="2201466"/>
            <a:ext cx="1763966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EXTENDED ONLY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2515" y="2609155"/>
            <a:ext cx="5470686" cy="3045718"/>
          </a:xfrm>
          <a:prstGeom prst="roundRect">
            <a:avLst>
              <a:gd name="adj" fmla="val 3910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2774454"/>
            <a:ext cx="5749682" cy="1236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Q4</a:t>
            </a:r>
            <a:endParaRPr lang="en-US" sz="7450" dirty="0"/>
          </a:p>
        </p:txBody>
      </p:sp>
      <p:sp>
        <p:nvSpPr>
          <p:cNvPr id="7" name="Text 5"/>
          <p:cNvSpPr/>
          <p:nvPr/>
        </p:nvSpPr>
        <p:spPr>
          <a:xfrm>
            <a:off x="707809" y="4176018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call...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2774454"/>
            <a:ext cx="388530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Two Questions for Your Group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03904" y="3248720"/>
            <a:ext cx="5232567" cy="1008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area under the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represent on a speed-time graph?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do you calculate it for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 journey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changing speeds?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03904" y="4443611"/>
            <a:ext cx="5232567" cy="1025227"/>
          </a:xfrm>
          <a:prstGeom prst="roundRect">
            <a:avLst>
              <a:gd name="adj" fmla="val 6776"/>
            </a:avLst>
          </a:prstGeom>
          <a:solidFill>
            <a:srgbClr val="FFD1B3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198" y="4664273"/>
            <a:ext cx="206667" cy="16529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841160" y="4633714"/>
            <a:ext cx="453001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about the shapes you can identify between the line and the time axis. How would you find the area of each one?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80525" y="487263"/>
            <a:ext cx="4867451" cy="502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Area = Distance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1680525" y="1207790"/>
            <a:ext cx="1099019" cy="207268"/>
          </a:xfrm>
          <a:prstGeom prst="roundRect">
            <a:avLst>
              <a:gd name="adj" fmla="val 21784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1761089" y="1248073"/>
            <a:ext cx="1547476" cy="126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EXTENDED ONLY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680525" y="1458714"/>
            <a:ext cx="3797403" cy="251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Expert 4 teach it correctly?</a:t>
            </a:r>
            <a:endParaRPr lang="en-US" sz="1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1476" y="1996380"/>
            <a:ext cx="4270467" cy="9835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1062" y="2149773"/>
            <a:ext cx="1931642" cy="251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Represents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891062" y="2510036"/>
            <a:ext cx="3887492" cy="316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area between the line and the time axis equals the </a:t>
            </a:r>
            <a:r>
              <a:rPr lang="en-US" sz="10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distance travelled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by the object.</a:t>
            </a:r>
            <a:endParaRPr lang="en-US" sz="10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1476" y="3089077"/>
            <a:ext cx="4270467" cy="114180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891062" y="3242469"/>
            <a:ext cx="1931642" cy="251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to Calculate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891062" y="3602732"/>
            <a:ext cx="3887492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Split the region under the line into simple shapes: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triangles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rectangles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Calculate the area of each shape separately, then add them all together.</a:t>
            </a:r>
            <a:endParaRPr lang="en-US" sz="10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1476" y="4340027"/>
            <a:ext cx="4270467" cy="98355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891062" y="4493419"/>
            <a:ext cx="1931642" cy="251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Formulae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891062" y="4853682"/>
            <a:ext cx="3887492" cy="316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Rectangle: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 x height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Triangle: </a:t>
            </a:r>
            <a:r>
              <a:rPr lang="en-US" sz="10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0.5 x base x height</a:t>
            </a: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trapezium can be split into one of each.</a:t>
            </a:r>
            <a:endParaRPr lang="en-US" sz="10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103" y="1996380"/>
            <a:ext cx="4251417" cy="42515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53232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37445"/>
            <a:ext cx="416946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Formative Assessment: Exit Ticket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574" y="2494459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2708771"/>
            <a:ext cx="206667" cy="16529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30" y="2684562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all three questions independently on your mini-whiteboards. No discussion until everyone has finished.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574" y="3490714"/>
            <a:ext cx="3512653" cy="211405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18684" y="3609777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845918" y="415220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Sketch the Journey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845918" y="4560391"/>
            <a:ext cx="314396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a speed-time graph for a car that accelerates from rest, travels at constant speed, and then brakes to a complete stop. Label each section.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521" y="3490714"/>
            <a:ext cx="3512653" cy="211405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996631" y="3609777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4523865" y="4152205"/>
            <a:ext cx="284830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Acceleration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4523865" y="4560391"/>
            <a:ext cx="314396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object accelerates from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 to 15 m/s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seconds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Calculate the acceleration. Include the correct unit in your answer.</a:t>
            </a:r>
            <a:endParaRPr lang="en-US" sz="13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468" y="3490714"/>
            <a:ext cx="3512653" cy="211405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674578" y="3609777"/>
            <a:ext cx="198433" cy="2579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8201812" y="415220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Interpret the Graph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8201812" y="4560391"/>
            <a:ext cx="314396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horizontal line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mean on a speed-time graph? Write your answer in a full sentence.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822226"/>
            <a:ext cx="617313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Speed-Time Graphs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50643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Learning Objectives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574" y="206345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2464495"/>
            <a:ext cx="5351626" cy="17029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3317" y="2560836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845918" y="314493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Read the Graph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45918" y="3553123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whether an object is at rest, at constant speed, accelerating, or decelerating from a speed-time graph.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2464495"/>
            <a:ext cx="5351626" cy="17029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30238" y="2560836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6362838" y="314493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Acceleration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6362838" y="3553123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acceleration as the change in velocity per unit time using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Δv ÷ Δt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and state the unit as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m/s²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4332784"/>
            <a:ext cx="5351626" cy="170299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13317" y="4429125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845918" y="501322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 (Extended)</a:t>
            </a:r>
            <a:endParaRPr lang="en-US" sz="1850" dirty="0"/>
          </a:p>
        </p:txBody>
      </p:sp>
      <p:sp>
        <p:nvSpPr>
          <p:cNvPr id="16" name="Text 11"/>
          <p:cNvSpPr/>
          <p:nvPr/>
        </p:nvSpPr>
        <p:spPr>
          <a:xfrm>
            <a:off x="845918" y="5421412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Determine the acceleration of an object directly from the gradient of a speed-time graph.</a:t>
            </a:r>
            <a:endParaRPr lang="en-US" sz="13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4332784"/>
            <a:ext cx="5351626" cy="17029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730238" y="4429125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6362838" y="501322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Area (Extended)</a:t>
            </a:r>
            <a:endParaRPr lang="en-US" sz="1850" dirty="0"/>
          </a:p>
        </p:txBody>
      </p:sp>
      <p:sp>
        <p:nvSpPr>
          <p:cNvPr id="20" name="Text 14"/>
          <p:cNvSpPr/>
          <p:nvPr/>
        </p:nvSpPr>
        <p:spPr>
          <a:xfrm>
            <a:off x="6362838" y="5421412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Determine the total distance travelled from the area under a speed-time graph.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8478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When Speed Changes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150963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 measures how quickly velocity changes over time. The steeper the line on a speed-time graph, the greater the acceleration.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2415" y="2767013"/>
            <a:ext cx="3519796" cy="2806105"/>
          </a:xfrm>
          <a:prstGeom prst="roundRect">
            <a:avLst>
              <a:gd name="adj" fmla="val 4244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07710" y="2932311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Formula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707710" y="3406577"/>
            <a:ext cx="3798792" cy="853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51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 = Δv / Δt</a:t>
            </a:r>
            <a:endParaRPr lang="en-US" sz="5150" dirty="0"/>
          </a:p>
        </p:txBody>
      </p:sp>
      <p:sp>
        <p:nvSpPr>
          <p:cNvPr id="8" name="Text 5"/>
          <p:cNvSpPr/>
          <p:nvPr/>
        </p:nvSpPr>
        <p:spPr>
          <a:xfrm>
            <a:off x="707710" y="4424958"/>
            <a:ext cx="3189208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Δv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change in velocity (m/s) and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Δt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time taken (s). The result is always in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m/s²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352915" y="2932311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Worked Example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352915" y="3406577"/>
            <a:ext cx="2611670" cy="2017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accelerates from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 to 20 m/s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seconds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20 ÷ 8 = </a:t>
            </a: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2.5 m/s²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a speed-time graph,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(slope)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 line equals the acceleration. A steeper slope means a larger acceleration.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68512"/>
            <a:ext cx="567169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Twin-Graph Illusion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574" y="2217341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FB3B4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2431653"/>
            <a:ext cx="206667" cy="1652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98830" y="2407444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 Do not mix up Distance-Time and Speed-Time graphs. Always read the y-axis label first before drawing any conclusions.</a:t>
            </a:r>
            <a:endParaRPr lang="en-US" sz="13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3213596"/>
            <a:ext cx="3531702" cy="23758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3066" y="3397945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Horizontal Line = Stationary?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903066" y="4115098"/>
            <a:ext cx="3086817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strike="sngStrike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Horizontal line means the object is stationary.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speed-time graph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 horizontal line means </a:t>
            </a: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 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Stationary would be a horizontal line sitting on the x-axis at zero.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0472" y="3213596"/>
            <a:ext cx="3531702" cy="23758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581014" y="3397945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Writing the Unit as m/s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4581014" y="4115098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strike="sngStrike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 is measured in m/s.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Acceleration is 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change in speed each second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unit must always be </a:t>
            </a: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m/s²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Writing m/s loses the mark every time.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419" y="3213596"/>
            <a:ext cx="3531702" cy="237589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258961" y="3397945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Downward Slope = Moving Backwards?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8258961" y="4115098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strike="sngStrike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downward slope means the object reverses direction.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It simply means the object is </a:t>
            </a:r>
            <a:r>
              <a:rPr lang="en-US" sz="13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decelerating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(slowing down). Negative velocity would require a separate context.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07938"/>
            <a:ext cx="580722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Jigsaw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674118"/>
            <a:ext cx="629686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activity builds expertise through collaboration. Every person in the room becomes responsible for one part of the content and then teaches it to others.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2505174"/>
            <a:ext cx="826868" cy="9922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53638" y="267047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1: Number Off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1653638" y="3078659"/>
            <a:ext cx="5304697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your Home Groups of 4, number yourselves 1 to 4.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3497461"/>
            <a:ext cx="826868" cy="116879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653638" y="366275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2: Expert Groups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1653638" y="4070945"/>
            <a:ext cx="530469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1s meet together, all 2s together, and so on. Master your specific graph feature.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666258"/>
            <a:ext cx="826868" cy="138380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653638" y="483155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3: Teach Back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1653638" y="5239742"/>
            <a:ext cx="530469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Home Group. You are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expert on your feature. Teach it so everyone can complete their recording sheet.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20923"/>
            <a:ext cx="6441219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Phase 1: Become the Expert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405136"/>
            <a:ext cx="726511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Move to your Expert Group stations now. You have 5 minutes.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574" y="1962150"/>
            <a:ext cx="5351626" cy="1521123"/>
          </a:xfrm>
          <a:prstGeom prst="roundRect">
            <a:avLst>
              <a:gd name="adj" fmla="val 4567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5918" y="214649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Expert 1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45918" y="2554684"/>
            <a:ext cx="4982939" cy="744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 Speed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line look like? What does it mean? Give a real-world example.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78495" y="1962150"/>
            <a:ext cx="5351626" cy="1521123"/>
          </a:xfrm>
          <a:prstGeom prst="roundRect">
            <a:avLst>
              <a:gd name="adj" fmla="val 4567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62838" y="214649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Expert 2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62838" y="2554684"/>
            <a:ext cx="4982939" cy="744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line look like? How is it calculated? Give a real-world example.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574" y="3648571"/>
            <a:ext cx="5351626" cy="1521123"/>
          </a:xfrm>
          <a:prstGeom prst="roundRect">
            <a:avLst>
              <a:gd name="adj" fmla="val 4567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5918" y="383292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Expert 3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845918" y="4241105"/>
            <a:ext cx="4982939" cy="744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line look like? What does it mean? Give a real-world example.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8495" y="3648571"/>
            <a:ext cx="5351626" cy="1521123"/>
          </a:xfrm>
          <a:prstGeom prst="roundRect">
            <a:avLst>
              <a:gd name="adj" fmla="val 4567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2838" y="383292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Expert 4 (Extended)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6362838" y="4241105"/>
            <a:ext cx="4982939" cy="744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Area Under the Line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area represent? How do you calculate it for a complex journey?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61574" y="5355729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5570041"/>
            <a:ext cx="206667" cy="16529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198830" y="5545832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Agree on what the line looks like, what it means, and a clear example. Prepare to teach your Home Group in Phase 2.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20936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Phase 2: Teach Your Home Group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305248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Home Groups now. You have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minutes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total.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2706291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04882" y="2706886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98830" y="275788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90 Seconds Each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198830" y="3166070"/>
            <a:ext cx="5759504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expert teaches their feature to the rest of the group. Keep it clear and concise.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61475" y="3926780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04882" y="3927376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198830" y="3978374"/>
            <a:ext cx="304445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Fill In Your Recording Sheets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198830" y="4386560"/>
            <a:ext cx="5759504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Everyone completes their recording sheet as each expert teaches. Do not leave any section blank.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61475" y="5147270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04882" y="5147866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198830" y="519886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Be Ready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1198830" y="5607050"/>
            <a:ext cx="5759504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 will be used to check whether your group has successfully learned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four features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Any member may be asked.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8055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Check: Feature 1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42515" y="2446734"/>
            <a:ext cx="5470686" cy="2830711"/>
          </a:xfrm>
          <a:prstGeom prst="roundRect">
            <a:avLst>
              <a:gd name="adj" fmla="val 420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07809" y="2612033"/>
            <a:ext cx="5749682" cy="1236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Q1</a:t>
            </a:r>
            <a:endParaRPr lang="en-US" sz="7450" dirty="0"/>
          </a:p>
        </p:txBody>
      </p:sp>
      <p:sp>
        <p:nvSpPr>
          <p:cNvPr id="5" name="Text 3"/>
          <p:cNvSpPr/>
          <p:nvPr/>
        </p:nvSpPr>
        <p:spPr>
          <a:xfrm>
            <a:off x="707809" y="4013597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Random call...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2612033"/>
            <a:ext cx="388530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Two Questions for Your Group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03904" y="3086298"/>
            <a:ext cx="523256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 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look like on a speed-time graph?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a real-world example of an object travelling at constant speed.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3904" y="4066183"/>
            <a:ext cx="5232567" cy="1025227"/>
          </a:xfrm>
          <a:prstGeom prst="roundRect">
            <a:avLst>
              <a:gd name="adj" fmla="val 6776"/>
            </a:avLst>
          </a:prstGeom>
          <a:solidFill>
            <a:srgbClr val="FFD1B3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198" y="4286845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41160" y="4256286"/>
            <a:ext cx="453001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carefully before answering. Do not confuse this with what a constant speed looks like on a </a:t>
            </a:r>
            <a:r>
              <a:rPr lang="en-US" sz="130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distance-time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graph.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0809" y="471488"/>
            <a:ext cx="5143768" cy="540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Answer: Constant Speed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1340809" y="1062831"/>
            <a:ext cx="3985319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Expert 1 teach it correctly?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1665585"/>
            <a:ext cx="4597483" cy="10773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61664" y="182929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Looks Like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561664" y="222637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lang="en-US" sz="110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horizontal straight line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positioned above the time axis (above zero on the y-axis).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2869505"/>
            <a:ext cx="4597483" cy="10773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61664" y="3033216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Means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561664" y="343029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speed of the object is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changing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There is no acceleration and no deceleration.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759" y="4073426"/>
            <a:ext cx="4597483" cy="107731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61664" y="4237137"/>
            <a:ext cx="2080267" cy="270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Example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561664" y="4634210"/>
            <a:ext cx="4193872" cy="352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holding exactly </a:t>
            </a: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 m/s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a motorway with cruise control engaged.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604" y="1665585"/>
            <a:ext cx="4578434" cy="45785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1441</Words>
  <Application>Microsoft Office PowerPoint</Application>
  <PresentationFormat>Widescreen</PresentationFormat>
  <Paragraphs>160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Marcellus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1</cp:revision>
  <dcterms:created xsi:type="dcterms:W3CDTF">2026-06-16T10:53:56Z</dcterms:created>
  <dcterms:modified xsi:type="dcterms:W3CDTF">2026-06-16T10:57:21Z</dcterms:modified>
</cp:coreProperties>
</file>