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55448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CAMBRIDGE IGCSE PHYSICS 0625   ·   1.1   ·   CORE</a:t>
            </a:r>
            <a:endParaRPr lang="en-US" sz="1300" dirty="0"/>
          </a:p>
        </p:txBody>
      </p:sp>
      <p:sp>
        <p:nvSpPr>
          <p:cNvPr id="3" name="Text 1"/>
          <p:cNvSpPr/>
          <p:nvPr/>
        </p:nvSpPr>
        <p:spPr>
          <a:xfrm>
            <a:off x="640080" y="2057400"/>
            <a:ext cx="10908792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FAF7F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Measuring length and volume: </a:t>
            </a:r>
            <a:pPr indent="0" marL="0">
              <a:buNone/>
            </a:pPr>
            <a:r>
              <a:rPr lang="en-US" sz="5000" b="1" i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 it right</a:t>
            </a:r>
            <a:endParaRPr lang="en-US" sz="5000" dirty="0"/>
          </a:p>
        </p:txBody>
      </p:sp>
      <p:sp>
        <p:nvSpPr>
          <p:cNvPr id="4" name="Text 2"/>
          <p:cNvSpPr/>
          <p:nvPr/>
        </p:nvSpPr>
        <p:spPr>
          <a:xfrm>
            <a:off x="640080" y="3657600"/>
            <a:ext cx="87782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BD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the right instrument, read its scale square to the eye, and record a number with its unit.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640080" y="621792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spc="2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TheLucidSTEM   ·   Teachers’ Portal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PLENARY  ·  EXIT TICKET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Show what you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know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10908792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Read the rule and the measuring cylinder on the board. State each value with its unit.</a:t>
            </a:r>
            <a:endParaRPr lang="en-US" sz="20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20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How do you read a measuring cylinder correctly, and why at eye level?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640080" y="4114800"/>
            <a:ext cx="1090879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55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Self-check: I can ...</a:t>
            </a:r>
            <a:endParaRPr lang="en-US" sz="155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5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the right instrument    ·    read a scale square to the eye    ·    record a number with its unit</a:t>
            </a:r>
            <a:endParaRPr lang="en-US" sz="1550" dirty="0"/>
          </a:p>
        </p:txBody>
      </p:sp>
      <p:sp>
        <p:nvSpPr>
          <p:cNvPr id="6" name="Text 4"/>
          <p:cNvSpPr/>
          <p:nvPr/>
        </p:nvSpPr>
        <p:spPr>
          <a:xfrm>
            <a:off x="8622792" y="64008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 /  Measurement  /  1.1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E3A5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377440"/>
            <a:ext cx="1090879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C8A35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value = number + unit</a:t>
            </a:r>
            <a:endParaRPr lang="en-US" sz="5200" dirty="0"/>
          </a:p>
        </p:txBody>
      </p:sp>
      <p:sp>
        <p:nvSpPr>
          <p:cNvPr id="3" name="Text 1"/>
          <p:cNvSpPr/>
          <p:nvPr/>
        </p:nvSpPr>
        <p:spPr>
          <a:xfrm>
            <a:off x="640080" y="3749040"/>
            <a:ext cx="109087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i="1" dirty="0">
                <a:solidFill>
                  <a:srgbClr val="CBD6D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Accuracy comes from the smallest division, not the size of the instrument.</a:t>
            </a:r>
            <a:endParaRPr lang="en-US" sz="2100" dirty="0"/>
          </a:p>
        </p:txBody>
      </p:sp>
      <p:sp>
        <p:nvSpPr>
          <p:cNvPr id="4" name="Text 2"/>
          <p:cNvSpPr/>
          <p:nvPr/>
        </p:nvSpPr>
        <p:spPr>
          <a:xfrm>
            <a:off x="640080" y="6217920"/>
            <a:ext cx="109087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200" kern="0" dirty="0">
                <a:solidFill>
                  <a:srgbClr val="C8A35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TheLucidSTEM   ·   created by the TheLucidSTEM team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HOOK  ·  THINK, PAIR, SHARE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Exactly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long</a:t>
            </a:r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, exactly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much</a:t>
            </a:r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?</a:t>
            </a:r>
            <a:endParaRPr lang="en-US" sz="3400" dirty="0"/>
          </a:p>
        </p:txBody>
      </p:sp>
      <p:pic>
        <p:nvPicPr>
          <p:cNvPr id="4" name="Image 0" descr="A pencil on a rule and a beaker of water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8152" y="2286000"/>
            <a:ext cx="5760720" cy="264079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94560"/>
            <a:ext cx="502920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6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 at the pencil on the rule and the water in the beaker.</a:t>
            </a:r>
            <a:endParaRPr lang="en-US" sz="165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6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one answer for each, then compare with a partner.</a:t>
            </a:r>
            <a:endParaRPr lang="en-US" sz="165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6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measurement is a number and a unit, and it depends on how you read the scale.</a:t>
            </a:r>
            <a:endParaRPr lang="en-US" sz="1650" dirty="0"/>
          </a:p>
        </p:txBody>
      </p:sp>
      <p:sp>
        <p:nvSpPr>
          <p:cNvPr id="6" name="Text 3"/>
          <p:cNvSpPr/>
          <p:nvPr/>
        </p:nvSpPr>
        <p:spPr>
          <a:xfrm>
            <a:off x="8622792" y="64008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 /  Measurement  /  1.1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CORE MODEL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lab bench: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choose the tool, read the scale</a:t>
            </a:r>
            <a:endParaRPr lang="en-US" sz="3400" dirty="0"/>
          </a:p>
        </p:txBody>
      </p:sp>
      <p:pic>
        <p:nvPicPr>
          <p:cNvPr id="4" name="Image 0" descr="Rule, measuring cylinder and displacement can, each labelled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6796" y="1828800"/>
            <a:ext cx="8595360" cy="407628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5852160"/>
            <a:ext cx="10908792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5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reading is a number with its unit. Accuracy comes from the smallest division and reading square to the scale, not from the size of the instrument.</a:t>
            </a:r>
            <a:endParaRPr lang="en-US" sz="1450" dirty="0"/>
          </a:p>
        </p:txBody>
      </p:sp>
      <p:sp>
        <p:nvSpPr>
          <p:cNvPr id="6" name="Text 3"/>
          <p:cNvSpPr/>
          <p:nvPr/>
        </p:nvSpPr>
        <p:spPr>
          <a:xfrm>
            <a:off x="8622792" y="64008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 /  Measurement  /  1.1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READING A RULE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 at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eye level</a:t>
            </a:r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, to the nearest mm</a:t>
            </a:r>
            <a:endParaRPr lang="en-US" sz="3400" dirty="0"/>
          </a:p>
        </p:txBody>
      </p:sp>
      <p:pic>
        <p:nvPicPr>
          <p:cNvPr id="4" name="Image 0" descr="A rod measured on a rule, read square to the eye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1236" y="1828800"/>
            <a:ext cx="6126480" cy="237812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4023360"/>
            <a:ext cx="10908792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 the object up with the zero mark.</a:t>
            </a:r>
            <a:endParaRPr lang="en-US" sz="170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 straight down, square to the scale, to avoid parallax.</a:t>
            </a:r>
            <a:endParaRPr lang="en-US" sz="1700" dirty="0"/>
          </a:p>
          <a:p>
            <a:pPr marL="342900" indent="-342900">
              <a:lnSpc>
                <a:spcPct val="125000"/>
              </a:lnSpc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to the nearest millimetre, then write value = number + unit.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8622792" y="64008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 /  Measurement  /  1.1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READING A MEASURING CYLINDER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Read the </a:t>
            </a:r>
            <a:pPr algn="l" indent="0" marL="0">
              <a:buNone/>
            </a:pPr>
            <a:r>
              <a:rPr lang="en-US" sz="3400" b="1" i="1" dirty="0">
                <a:solidFill>
                  <a:srgbClr val="1E3A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bottom of the meniscus</a:t>
            </a:r>
            <a:endParaRPr lang="en-US" sz="3400" dirty="0"/>
          </a:p>
        </p:txBody>
      </p:sp>
      <p:pic>
        <p:nvPicPr>
          <p:cNvPr id="4" name="Image 0" descr="A measuring cylinder read at the bottom of the meniscus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39912" y="1737360"/>
            <a:ext cx="2743200" cy="4134363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94560"/>
            <a:ext cx="694944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liquid surface curves up at the edges: this is the meniscus.</a:t>
            </a:r>
            <a:endParaRPr lang="en-US" sz="17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your eye level with the liquid and read the bottom of the curve.</a:t>
            </a:r>
            <a:endParaRPr lang="en-US" sz="17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 is measured in cm³.  1 cm³ = 1 mL.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8622792" y="64008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 /  Measurement  /  1.1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VOLUME OF AN IRREGULAR SOLID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Find the volume by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displacement</a:t>
            </a:r>
            <a:endParaRPr lang="en-US" sz="3400" dirty="0"/>
          </a:p>
        </p:txBody>
      </p:sp>
      <p:pic>
        <p:nvPicPr>
          <p:cNvPr id="4" name="Image 0" descr="Water level before and after a stone is lowered in.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616952" y="1783080"/>
            <a:ext cx="3931920" cy="311205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640080" y="2194560"/>
            <a:ext cx="6400800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Lower the solid gently into a measuring cylinder of water.</a:t>
            </a:r>
            <a:endParaRPr lang="en-US" sz="17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 of the solid = final reading minus first reading.</a:t>
            </a:r>
            <a:endParaRPr lang="en-US" sz="17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700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Here: 66 − 40 = 26 cm³.</a:t>
            </a:r>
            <a:endParaRPr lang="en-US" sz="17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it fully submerged, with no trapped air.</a:t>
            </a:r>
            <a:endParaRPr lang="en-US" sz="1700" dirty="0"/>
          </a:p>
        </p:txBody>
      </p:sp>
      <p:sp>
        <p:nvSpPr>
          <p:cNvPr id="6" name="Text 3"/>
          <p:cNvSpPr/>
          <p:nvPr/>
        </p:nvSpPr>
        <p:spPr>
          <a:xfrm>
            <a:off x="8622792" y="64008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 /  Measurement  /  1.1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UNITS AND PREFIXES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Keep the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units</a:t>
            </a:r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straight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103120"/>
            <a:ext cx="5212080" cy="2286000"/>
          </a:xfrm>
          <a:prstGeom prst="roundRect">
            <a:avLst>
              <a:gd name="adj" fmla="val 320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2331720"/>
            <a:ext cx="46634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8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Length</a:t>
            </a:r>
            <a:endParaRPr lang="en-US" sz="17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mm = 1 cm</a:t>
            </a:r>
            <a:endParaRPr lang="en-US" sz="17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cm = 1 m</a:t>
            </a:r>
            <a:endParaRPr lang="en-US" sz="17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1000 m = 1 km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6309360" y="2103120"/>
            <a:ext cx="5212080" cy="2286000"/>
          </a:xfrm>
          <a:prstGeom prst="roundRect">
            <a:avLst>
              <a:gd name="adj" fmla="val 320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83680" y="2331720"/>
            <a:ext cx="46634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800" b="1" dirty="0">
                <a:solidFill>
                  <a:srgbClr val="1E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</a:t>
            </a:r>
            <a:endParaRPr lang="en-US" sz="17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cm³ = 1 mL</a:t>
            </a:r>
            <a:endParaRPr lang="en-US" sz="17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7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1000 cm³ = 1 dm³ = 1 litre</a:t>
            </a:r>
            <a:endParaRPr lang="en-US" sz="17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70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250 cm³ = 0.25 dm³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640080" y="466344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measurement is a number and a unit. A number on its own is not an answer.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8622792" y="64008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 /  Measurement  /  1.1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2D5F3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COOPERATIVE PRACTICE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Measurement </a:t>
            </a:r>
            <a:pPr algn="l" indent="0" marL="0">
              <a:buNone/>
            </a:pPr>
            <a:r>
              <a:rPr lang="en-US" sz="3400" b="1" i="1" dirty="0">
                <a:solidFill>
                  <a:srgbClr val="2D5F3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carousel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3474720" cy="2286000"/>
          </a:xfrm>
          <a:prstGeom prst="roundRect">
            <a:avLst>
              <a:gd name="adj" fmla="val 2800"/>
            </a:avLst>
          </a:prstGeom>
          <a:solidFill>
            <a:srgbClr val="F2EDE3"/>
          </a:solidFill>
          <a:ln w="16510">
            <a:solidFill>
              <a:srgbClr val="2D5F3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194560"/>
            <a:ext cx="30175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7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Station 1</a:t>
            </a:r>
            <a:endParaRPr lang="en-US" sz="17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Length: a block, and a curved edge with string. Read square, to the nearest mm.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4343400" y="2011680"/>
            <a:ext cx="3474720" cy="2286000"/>
          </a:xfrm>
          <a:prstGeom prst="roundRect">
            <a:avLst>
              <a:gd name="adj" fmla="val 2800"/>
            </a:avLst>
          </a:prstGeom>
          <a:solidFill>
            <a:srgbClr val="F2EDE3"/>
          </a:solidFill>
          <a:ln w="16510">
            <a:solidFill>
              <a:srgbClr val="2D5F3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0" y="2194560"/>
            <a:ext cx="30175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7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Station 2</a:t>
            </a:r>
            <a:endParaRPr lang="en-US" sz="17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 of a liquid: read the bottom of the meniscus, in cm³.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8046720" y="2011680"/>
            <a:ext cx="3474720" cy="2286000"/>
          </a:xfrm>
          <a:prstGeom prst="roundRect">
            <a:avLst>
              <a:gd name="adj" fmla="val 2800"/>
            </a:avLst>
          </a:prstGeom>
          <a:solidFill>
            <a:srgbClr val="F2EDE3"/>
          </a:solidFill>
          <a:ln w="16510">
            <a:solidFill>
              <a:srgbClr val="2D5F3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75320" y="2194560"/>
            <a:ext cx="30175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5000"/>
              </a:lnSpc>
              <a:buNone/>
            </a:pPr>
            <a:r>
              <a:rPr lang="en-US" sz="1700" b="1" dirty="0">
                <a:solidFill>
                  <a:srgbClr val="2D5F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Station 3</a:t>
            </a:r>
            <a:endParaRPr lang="en-US" sz="17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Volume of a stone: by displacement. Volume = final minus first reading.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640080" y="4617720"/>
            <a:ext cx="10908792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60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Rotate on the signal. Record every value with its unit on the carousel sheet.</a:t>
            </a:r>
            <a:endParaRPr lang="en-US" sz="1600" dirty="0"/>
          </a:p>
          <a:p>
            <a:pPr marL="342900" indent="-342900">
              <a:lnSpc>
                <a:spcPct val="120000"/>
              </a:lnSpc>
              <a:buSzPct val="100000"/>
              <a:buChar char="•"/>
            </a:pPr>
            <a:r>
              <a:rPr lang="en-US" sz="160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with another pair, then any of you may be called to report a reading.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8622792" y="64008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 /  Measurement  /  1.1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384048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spc="300" kern="0" dirty="0">
                <a:solidFill>
                  <a:srgbClr val="B85C3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EXAMINER TRAPS</a:t>
            </a:r>
            <a:endParaRPr lang="en-US" sz="1150" dirty="0"/>
          </a:p>
        </p:txBody>
      </p:sp>
      <p:sp>
        <p:nvSpPr>
          <p:cNvPr id="3" name="Text 1"/>
          <p:cNvSpPr/>
          <p:nvPr/>
        </p:nvSpPr>
        <p:spPr>
          <a:xfrm>
            <a:off x="640080" y="713232"/>
            <a:ext cx="10908792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400" b="1" dirty="0">
                <a:solidFill>
                  <a:srgbClr val="1A1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traps to </a:t>
            </a:r>
            <a:pPr algn="l" indent="0" marL="0">
              <a:buNone/>
            </a:pPr>
            <a:r>
              <a:rPr lang="en-US" sz="3400" b="1" i="1" dirty="0">
                <a:solidFill>
                  <a:srgbClr val="B85C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avoid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640080" y="201168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217627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Parallax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square to the scale, at eye level, to the nearest division.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0" y="201168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29400" y="217627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Size is not accuracy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mm rule beats a cm rule. Accuracy is the smallest division, not length.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365760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382219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meniscus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bottom of the curve, eye level with the liquid.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6400800" y="3657600"/>
            <a:ext cx="5148072" cy="1463040"/>
          </a:xfrm>
          <a:prstGeom prst="roundRect">
            <a:avLst>
              <a:gd name="adj" fmla="val 3750"/>
            </a:avLst>
          </a:prstGeom>
          <a:solidFill>
            <a:srgbClr val="F2EDE3"/>
          </a:solidFill>
          <a:ln w="12700">
            <a:solidFill>
              <a:srgbClr val="E5DDD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629400" y="3822192"/>
            <a:ext cx="4690872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600" b="1" dirty="0">
                <a:solidFill>
                  <a:srgbClr val="B85C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bare numbers</a:t>
            </a:r>
            <a:endParaRPr lang="en-US" sz="1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350" dirty="0">
                <a:solidFill>
                  <a:srgbClr val="4A4A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value is a number and a unit. Write both, every time.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8622792" y="64008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8B8B9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 /  Measurement  /  1.1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Measuring length and volume (IGCSE 0625, 1.1)</dc:title>
  <dc:subject>PptxGenJS Presentation</dc:subject>
  <dc:creator>the TheLucidSTEM team</dc:creator>
  <cp:lastModifiedBy>the TheLucidSTEM team</cp:lastModifiedBy>
  <cp:revision>1</cp:revision>
  <dcterms:created xsi:type="dcterms:W3CDTF">2026-06-02T03:57:23Z</dcterms:created>
  <dcterms:modified xsi:type="dcterms:W3CDTF">2026-06-02T03:57:23Z</dcterms:modified>
</cp:coreProperties>
</file>