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12192000"/>
  <p:embeddedFontLst>
    <p:embeddedFont>
      <p:font typeface="Marcellus" panose="020E0602050203020307" pitchFamily="34" charset="0"/>
      <p:regular r:id="rId19"/>
    </p:embeddedFont>
    <p:embeddedFont>
      <p:font typeface="Montserrat" pitchFamily="2" charset="0"/>
      <p:regular r:id="rId20"/>
      <p:bold r:id="rId21"/>
      <p:italic r:id="rId22"/>
      <p:boldItalic r:id="rId23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4151A9-57D8-4F6B-900C-F816ADF3A712}" v="1" dt="2026-06-16T10:57:09.8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88" d="100"/>
          <a:sy n="88" d="100"/>
        </p:scale>
        <p:origin x="228" y="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9845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master 1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DEC8A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4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215" y="0"/>
            <a:ext cx="480048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61475" y="2015430"/>
            <a:ext cx="6296860" cy="123626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37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Speed-Time Graphs and Acceleration</a:t>
            </a:r>
            <a:endParaRPr lang="en-US" sz="3700" dirty="0"/>
          </a:p>
        </p:txBody>
      </p:sp>
      <p:sp>
        <p:nvSpPr>
          <p:cNvPr id="4" name="Text 1"/>
          <p:cNvSpPr/>
          <p:nvPr/>
        </p:nvSpPr>
        <p:spPr>
          <a:xfrm>
            <a:off x="661475" y="3499743"/>
            <a:ext cx="6296860" cy="8600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Look at the speed-time graph on the board. When the line is flat, what is happening to the speed? When the line slopes upward, what is happening? </a:t>
            </a:r>
            <a:r>
              <a:rPr lang="en-US" sz="13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 core question:</a:t>
            </a: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What exactly does the steepness of a speed-time line tell us about an object's motion?</a:t>
            </a:r>
            <a:endParaRPr lang="en-US" sz="1300" dirty="0"/>
          </a:p>
        </p:txBody>
      </p:sp>
      <p:sp>
        <p:nvSpPr>
          <p:cNvPr id="5" name="Shape 2"/>
          <p:cNvSpPr/>
          <p:nvPr/>
        </p:nvSpPr>
        <p:spPr>
          <a:xfrm>
            <a:off x="661475" y="4558506"/>
            <a:ext cx="2451039" cy="271264"/>
          </a:xfrm>
          <a:prstGeom prst="roundRect">
            <a:avLst>
              <a:gd name="adj" fmla="val 20486"/>
            </a:avLst>
          </a:prstGeom>
          <a:solidFill>
            <a:srgbClr val="FFE0CC"/>
          </a:solidFill>
          <a:ln/>
        </p:spPr>
      </p:sp>
      <p:sp>
        <p:nvSpPr>
          <p:cNvPr id="6" name="Text 3"/>
          <p:cNvSpPr/>
          <p:nvPr/>
        </p:nvSpPr>
        <p:spPr>
          <a:xfrm>
            <a:off x="760691" y="4608116"/>
            <a:ext cx="2862191" cy="1720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0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CAMBRIDGE IGCSE PHYSICS 0625</a:t>
            </a:r>
            <a:endParaRPr lang="en-US" sz="1000" dirty="0"/>
          </a:p>
        </p:txBody>
      </p:sp>
      <p:sp>
        <p:nvSpPr>
          <p:cNvPr id="7" name="Shape 4"/>
          <p:cNvSpPr/>
          <p:nvPr/>
        </p:nvSpPr>
        <p:spPr>
          <a:xfrm>
            <a:off x="3195161" y="4545806"/>
            <a:ext cx="1738071" cy="296664"/>
          </a:xfrm>
          <a:prstGeom prst="roundRect">
            <a:avLst>
              <a:gd name="adj" fmla="val 18732"/>
            </a:avLst>
          </a:prstGeom>
          <a:noFill/>
          <a:ln w="12700">
            <a:solidFill>
              <a:srgbClr val="FF954F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3307077" y="4608116"/>
            <a:ext cx="2123823" cy="1720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000" dirty="0">
                <a:solidFill>
                  <a:srgbClr val="FF95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CORE AND EXTENDED</a:t>
            </a:r>
            <a:endParaRPr lang="en-US" sz="1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574" y="1580555"/>
            <a:ext cx="5364524" cy="618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37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Check: Feature 2</a:t>
            </a:r>
            <a:endParaRPr lang="en-US" sz="3700" dirty="0"/>
          </a:p>
        </p:txBody>
      </p:sp>
      <p:sp>
        <p:nvSpPr>
          <p:cNvPr id="3" name="Shape 1"/>
          <p:cNvSpPr/>
          <p:nvPr/>
        </p:nvSpPr>
        <p:spPr>
          <a:xfrm>
            <a:off x="542515" y="2446734"/>
            <a:ext cx="5470686" cy="2830711"/>
          </a:xfrm>
          <a:prstGeom prst="roundRect">
            <a:avLst>
              <a:gd name="adj" fmla="val 4207"/>
            </a:avLst>
          </a:prstGeom>
          <a:solidFill>
            <a:srgbClr val="461C11">
              <a:alpha val="95000"/>
            </a:srgbClr>
          </a:solidFill>
          <a:ln/>
        </p:spPr>
      </p:sp>
      <p:sp>
        <p:nvSpPr>
          <p:cNvPr id="4" name="Text 2"/>
          <p:cNvSpPr/>
          <p:nvPr/>
        </p:nvSpPr>
        <p:spPr>
          <a:xfrm>
            <a:off x="707809" y="2612033"/>
            <a:ext cx="5749682" cy="12362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7450" dirty="0">
                <a:solidFill>
                  <a:srgbClr val="FFFFF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Q2</a:t>
            </a:r>
            <a:endParaRPr lang="en-US" sz="7450" dirty="0"/>
          </a:p>
        </p:txBody>
      </p:sp>
      <p:sp>
        <p:nvSpPr>
          <p:cNvPr id="5" name="Text 3"/>
          <p:cNvSpPr/>
          <p:nvPr/>
        </p:nvSpPr>
        <p:spPr>
          <a:xfrm>
            <a:off x="707809" y="4013597"/>
            <a:ext cx="5749682" cy="215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Random call...</a:t>
            </a:r>
            <a:endParaRPr lang="en-US" sz="1300" dirty="0"/>
          </a:p>
        </p:txBody>
      </p:sp>
      <p:sp>
        <p:nvSpPr>
          <p:cNvPr id="6" name="Text 4"/>
          <p:cNvSpPr/>
          <p:nvPr/>
        </p:nvSpPr>
        <p:spPr>
          <a:xfrm>
            <a:off x="6303904" y="2612033"/>
            <a:ext cx="3885309" cy="308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8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Two Questions for Your Group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6303904" y="3086298"/>
            <a:ext cx="5232567" cy="793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What does </a:t>
            </a:r>
            <a:r>
              <a:rPr lang="en-US" sz="13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Acceleration</a:t>
            </a: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look like on a speed-time graph?</a:t>
            </a:r>
            <a:endParaRPr lang="en-US" sz="1300" dirty="0"/>
          </a:p>
          <a:p>
            <a:pPr marL="0" indent="0" algn="l">
              <a:lnSpc>
                <a:spcPct val="108000"/>
              </a:lnSpc>
              <a:buNone/>
            </a:pP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What is the formula used to calculate it, and what is the correct unit?</a:t>
            </a:r>
            <a:endParaRPr lang="en-US" sz="1300" dirty="0"/>
          </a:p>
        </p:txBody>
      </p:sp>
      <p:sp>
        <p:nvSpPr>
          <p:cNvPr id="8" name="Shape 6"/>
          <p:cNvSpPr/>
          <p:nvPr/>
        </p:nvSpPr>
        <p:spPr>
          <a:xfrm>
            <a:off x="6303904" y="4066183"/>
            <a:ext cx="5232567" cy="1025227"/>
          </a:xfrm>
          <a:prstGeom prst="roundRect">
            <a:avLst>
              <a:gd name="adj" fmla="val 6776"/>
            </a:avLst>
          </a:prstGeom>
          <a:solidFill>
            <a:srgbClr val="FFD1B3"/>
          </a:solidFill>
          <a:ln/>
        </p:spPr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9198" y="4286845"/>
            <a:ext cx="206667" cy="165298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6841160" y="4256286"/>
            <a:ext cx="4530016" cy="64502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Make sure you can state both the formula and the unit precisely. Both are required for full marks in an exam question.</a:t>
            </a:r>
            <a:endParaRPr lang="en-US" sz="13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340809" y="471488"/>
            <a:ext cx="4770120" cy="5407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32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Answer: Acceleration</a:t>
            </a:r>
            <a:endParaRPr lang="en-US" sz="3250" dirty="0"/>
          </a:p>
        </p:txBody>
      </p:sp>
      <p:sp>
        <p:nvSpPr>
          <p:cNvPr id="3" name="Text 1"/>
          <p:cNvSpPr/>
          <p:nvPr/>
        </p:nvSpPr>
        <p:spPr>
          <a:xfrm>
            <a:off x="1340809" y="1062831"/>
            <a:ext cx="4034630" cy="2704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6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Did your Expert 2 teach it correctly?</a:t>
            </a:r>
            <a:endParaRPr lang="en-US" sz="16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21759" y="1665585"/>
            <a:ext cx="4597483" cy="1077317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561664" y="1829296"/>
            <a:ext cx="2080267" cy="2704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6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Looks Like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1561664" y="2226370"/>
            <a:ext cx="4193872" cy="35282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2000"/>
              </a:lnSpc>
              <a:buNone/>
            </a:pPr>
            <a:r>
              <a:rPr lang="en-US" sz="11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 line </a:t>
            </a:r>
            <a:r>
              <a:rPr lang="en-US" sz="1100" b="1" dirty="0">
                <a:solidFill>
                  <a:srgbClr val="FF95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sloping upwards</a:t>
            </a:r>
            <a:r>
              <a:rPr lang="en-US" sz="11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from left to right. The steeper the slope, the greater the acceleration.</a:t>
            </a:r>
            <a:endParaRPr lang="en-US" sz="11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21759" y="2869505"/>
            <a:ext cx="4597483" cy="1077317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561664" y="3033216"/>
            <a:ext cx="2080267" cy="2704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6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Means</a:t>
            </a:r>
            <a:endParaRPr lang="en-US" sz="1600" dirty="0"/>
          </a:p>
        </p:txBody>
      </p:sp>
      <p:sp>
        <p:nvSpPr>
          <p:cNvPr id="9" name="Text 5"/>
          <p:cNvSpPr/>
          <p:nvPr/>
        </p:nvSpPr>
        <p:spPr>
          <a:xfrm>
            <a:off x="1561664" y="3430290"/>
            <a:ext cx="4193872" cy="35282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2000"/>
              </a:lnSpc>
              <a:buNone/>
            </a:pPr>
            <a:r>
              <a:rPr lang="en-US" sz="11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 object is </a:t>
            </a:r>
            <a:r>
              <a:rPr lang="en-US" sz="11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speeding up</a:t>
            </a:r>
            <a:r>
              <a:rPr lang="en-US" sz="11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 Its velocity is increasing over time.</a:t>
            </a:r>
            <a:endParaRPr lang="en-US" sz="11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21759" y="4073426"/>
            <a:ext cx="4597483" cy="1077317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561664" y="4237137"/>
            <a:ext cx="2080267" cy="2704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6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Formula</a:t>
            </a:r>
            <a:endParaRPr lang="en-US" sz="1600" dirty="0"/>
          </a:p>
        </p:txBody>
      </p:sp>
      <p:sp>
        <p:nvSpPr>
          <p:cNvPr id="12" name="Text 7"/>
          <p:cNvSpPr/>
          <p:nvPr/>
        </p:nvSpPr>
        <p:spPr>
          <a:xfrm>
            <a:off x="1561664" y="4634210"/>
            <a:ext cx="4193872" cy="35282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2000"/>
              </a:lnSpc>
              <a:buNone/>
            </a:pPr>
            <a:r>
              <a:rPr lang="en-US" sz="11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 = Δv ÷ Δt</a:t>
            </a:r>
            <a:r>
              <a:rPr lang="en-US" sz="11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measured in </a:t>
            </a:r>
            <a:r>
              <a:rPr lang="en-US" sz="1100" b="1" dirty="0">
                <a:solidFill>
                  <a:srgbClr val="FF95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m/s²</a:t>
            </a:r>
            <a:r>
              <a:rPr lang="en-US" sz="11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 The gradient of the line equals the acceleration.</a:t>
            </a:r>
            <a:endParaRPr lang="en-US" sz="110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8604" y="1665585"/>
            <a:ext cx="4578434" cy="457854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574" y="1688009"/>
            <a:ext cx="5364524" cy="618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37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Check: Feature 3</a:t>
            </a:r>
            <a:endParaRPr lang="en-US" sz="3700" dirty="0"/>
          </a:p>
        </p:txBody>
      </p:sp>
      <p:sp>
        <p:nvSpPr>
          <p:cNvPr id="3" name="Shape 1"/>
          <p:cNvSpPr/>
          <p:nvPr/>
        </p:nvSpPr>
        <p:spPr>
          <a:xfrm>
            <a:off x="542515" y="2554188"/>
            <a:ext cx="5470686" cy="2615704"/>
          </a:xfrm>
          <a:prstGeom prst="roundRect">
            <a:avLst>
              <a:gd name="adj" fmla="val 4553"/>
            </a:avLst>
          </a:prstGeom>
          <a:solidFill>
            <a:srgbClr val="461C11">
              <a:alpha val="95000"/>
            </a:srgbClr>
          </a:solidFill>
          <a:ln/>
        </p:spPr>
      </p:sp>
      <p:sp>
        <p:nvSpPr>
          <p:cNvPr id="4" name="Text 2"/>
          <p:cNvSpPr/>
          <p:nvPr/>
        </p:nvSpPr>
        <p:spPr>
          <a:xfrm>
            <a:off x="707809" y="2719487"/>
            <a:ext cx="5749682" cy="12362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7450" dirty="0">
                <a:solidFill>
                  <a:srgbClr val="FFFFF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Q3</a:t>
            </a:r>
            <a:endParaRPr lang="en-US" sz="7450" dirty="0"/>
          </a:p>
        </p:txBody>
      </p:sp>
      <p:sp>
        <p:nvSpPr>
          <p:cNvPr id="5" name="Text 3"/>
          <p:cNvSpPr/>
          <p:nvPr/>
        </p:nvSpPr>
        <p:spPr>
          <a:xfrm>
            <a:off x="707809" y="4121051"/>
            <a:ext cx="5749682" cy="215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Random call...</a:t>
            </a:r>
            <a:endParaRPr lang="en-US" sz="1300" dirty="0"/>
          </a:p>
        </p:txBody>
      </p:sp>
      <p:sp>
        <p:nvSpPr>
          <p:cNvPr id="6" name="Text 4"/>
          <p:cNvSpPr/>
          <p:nvPr/>
        </p:nvSpPr>
        <p:spPr>
          <a:xfrm>
            <a:off x="6303904" y="2719487"/>
            <a:ext cx="3885309" cy="308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8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Two Questions for Your Group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6303904" y="3193752"/>
            <a:ext cx="5232567" cy="793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What does </a:t>
            </a:r>
            <a:r>
              <a:rPr lang="en-US" sz="13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Deceleration</a:t>
            </a: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look like on a speed-time graph?</a:t>
            </a:r>
            <a:endParaRPr lang="en-US" sz="1300" dirty="0"/>
          </a:p>
          <a:p>
            <a:pPr marL="0" indent="0" algn="l">
              <a:lnSpc>
                <a:spcPct val="108000"/>
              </a:lnSpc>
              <a:buNone/>
            </a:pP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Does a downward slope mean the object is moving backwards? Explain your reasoning.</a:t>
            </a:r>
            <a:endParaRPr lang="en-US" sz="1300" dirty="0"/>
          </a:p>
        </p:txBody>
      </p:sp>
      <p:sp>
        <p:nvSpPr>
          <p:cNvPr id="8" name="Shape 6"/>
          <p:cNvSpPr/>
          <p:nvPr/>
        </p:nvSpPr>
        <p:spPr>
          <a:xfrm>
            <a:off x="6303904" y="4173637"/>
            <a:ext cx="5232567" cy="810220"/>
          </a:xfrm>
          <a:prstGeom prst="roundRect">
            <a:avLst>
              <a:gd name="adj" fmla="val 8574"/>
            </a:avLst>
          </a:prstGeom>
          <a:solidFill>
            <a:srgbClr val="FFD1B3"/>
          </a:solidFill>
          <a:ln/>
        </p:spPr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9198" y="4394299"/>
            <a:ext cx="206667" cy="165298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6841160" y="4363740"/>
            <a:ext cx="4530016" cy="43001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This is one of the most commonly lost marks in IGCSE exams. Make sure your group has the correct answer.</a:t>
            </a:r>
            <a:endParaRPr lang="en-US" sz="13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340809" y="471488"/>
            <a:ext cx="4770120" cy="5407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32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Answer: Deceleration</a:t>
            </a:r>
            <a:endParaRPr lang="en-US" sz="3250" dirty="0"/>
          </a:p>
        </p:txBody>
      </p:sp>
      <p:sp>
        <p:nvSpPr>
          <p:cNvPr id="3" name="Text 1"/>
          <p:cNvSpPr/>
          <p:nvPr/>
        </p:nvSpPr>
        <p:spPr>
          <a:xfrm>
            <a:off x="1340809" y="1062831"/>
            <a:ext cx="4028776" cy="2704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6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Did your Expert 3 teach it correctly?</a:t>
            </a:r>
            <a:endParaRPr lang="en-US" sz="16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21759" y="1665585"/>
            <a:ext cx="4597483" cy="1077317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561664" y="1829296"/>
            <a:ext cx="2080267" cy="2704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6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Looks Like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1561664" y="2226370"/>
            <a:ext cx="4193872" cy="35282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2000"/>
              </a:lnSpc>
              <a:buNone/>
            </a:pPr>
            <a:r>
              <a:rPr lang="en-US" sz="11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 line </a:t>
            </a:r>
            <a:r>
              <a:rPr lang="en-US" sz="1100" b="1" dirty="0">
                <a:solidFill>
                  <a:srgbClr val="FF95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sloping downwards</a:t>
            </a:r>
            <a:r>
              <a:rPr lang="en-US" sz="11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from left to right, heading towards the time axis.</a:t>
            </a:r>
            <a:endParaRPr lang="en-US" sz="11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21759" y="2869505"/>
            <a:ext cx="4597483" cy="1077317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561664" y="3033216"/>
            <a:ext cx="2080267" cy="2704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6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Means</a:t>
            </a:r>
            <a:endParaRPr lang="en-US" sz="1600" dirty="0"/>
          </a:p>
        </p:txBody>
      </p:sp>
      <p:sp>
        <p:nvSpPr>
          <p:cNvPr id="9" name="Text 5"/>
          <p:cNvSpPr/>
          <p:nvPr/>
        </p:nvSpPr>
        <p:spPr>
          <a:xfrm>
            <a:off x="1561664" y="3430290"/>
            <a:ext cx="4193872" cy="35282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2000"/>
              </a:lnSpc>
              <a:buNone/>
            </a:pPr>
            <a:r>
              <a:rPr lang="en-US" sz="11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 object's speed is </a:t>
            </a:r>
            <a:r>
              <a:rPr lang="en-US" sz="11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decreasing</a:t>
            </a:r>
            <a:r>
              <a:rPr lang="en-US" sz="11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 It is slowing down. It does </a:t>
            </a:r>
            <a:r>
              <a:rPr lang="en-US" sz="11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not</a:t>
            </a:r>
            <a:r>
              <a:rPr lang="en-US" sz="11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mean the object is moving backwards.</a:t>
            </a:r>
            <a:endParaRPr lang="en-US" sz="11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21759" y="4073426"/>
            <a:ext cx="4597483" cy="1253728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561664" y="4237137"/>
            <a:ext cx="2080267" cy="2704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6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Extended Note</a:t>
            </a:r>
            <a:endParaRPr lang="en-US" sz="1600" dirty="0"/>
          </a:p>
        </p:txBody>
      </p:sp>
      <p:sp>
        <p:nvSpPr>
          <p:cNvPr id="12" name="Text 7"/>
          <p:cNvSpPr/>
          <p:nvPr/>
        </p:nvSpPr>
        <p:spPr>
          <a:xfrm>
            <a:off x="1561664" y="4634210"/>
            <a:ext cx="4193872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2000"/>
              </a:lnSpc>
              <a:buNone/>
            </a:pPr>
            <a:r>
              <a:rPr lang="en-US" sz="11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Deceleration can be expressed as a </a:t>
            </a:r>
            <a:r>
              <a:rPr lang="en-US" sz="11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negative acceleration</a:t>
            </a:r>
            <a:r>
              <a:rPr lang="en-US" sz="11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 The gradient of the line will give a negative value for </a:t>
            </a:r>
            <a:r>
              <a:rPr lang="en-US" sz="11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</a:t>
            </a:r>
            <a:r>
              <a:rPr lang="en-US" sz="11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10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8604" y="1665585"/>
            <a:ext cx="4578434" cy="457854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574" y="1203027"/>
            <a:ext cx="5364524" cy="618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37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Check: Feature 4</a:t>
            </a:r>
            <a:endParaRPr lang="en-US" sz="3700" dirty="0"/>
          </a:p>
        </p:txBody>
      </p:sp>
      <p:sp>
        <p:nvSpPr>
          <p:cNvPr id="3" name="Shape 1"/>
          <p:cNvSpPr/>
          <p:nvPr/>
        </p:nvSpPr>
        <p:spPr>
          <a:xfrm>
            <a:off x="661574" y="2151856"/>
            <a:ext cx="1352814" cy="271264"/>
          </a:xfrm>
          <a:prstGeom prst="roundRect">
            <a:avLst>
              <a:gd name="adj" fmla="val 20486"/>
            </a:avLst>
          </a:prstGeom>
          <a:solidFill>
            <a:srgbClr val="FFE0CC"/>
          </a:solidFill>
          <a:ln/>
        </p:spPr>
      </p:sp>
      <p:sp>
        <p:nvSpPr>
          <p:cNvPr id="4" name="Text 2"/>
          <p:cNvSpPr/>
          <p:nvPr/>
        </p:nvSpPr>
        <p:spPr>
          <a:xfrm>
            <a:off x="760790" y="2201466"/>
            <a:ext cx="1763966" cy="1720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0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EXTENDED ONLY</a:t>
            </a:r>
            <a:endParaRPr lang="en-US" sz="1000" dirty="0"/>
          </a:p>
        </p:txBody>
      </p:sp>
      <p:sp>
        <p:nvSpPr>
          <p:cNvPr id="5" name="Shape 3"/>
          <p:cNvSpPr/>
          <p:nvPr/>
        </p:nvSpPr>
        <p:spPr>
          <a:xfrm>
            <a:off x="542515" y="2609155"/>
            <a:ext cx="5470686" cy="3045718"/>
          </a:xfrm>
          <a:prstGeom prst="roundRect">
            <a:avLst>
              <a:gd name="adj" fmla="val 3910"/>
            </a:avLst>
          </a:prstGeom>
          <a:solidFill>
            <a:srgbClr val="461C11">
              <a:alpha val="95000"/>
            </a:srgbClr>
          </a:solidFill>
          <a:ln/>
        </p:spPr>
      </p:sp>
      <p:sp>
        <p:nvSpPr>
          <p:cNvPr id="6" name="Text 4"/>
          <p:cNvSpPr/>
          <p:nvPr/>
        </p:nvSpPr>
        <p:spPr>
          <a:xfrm>
            <a:off x="707809" y="2774454"/>
            <a:ext cx="5749682" cy="12362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7450" dirty="0">
                <a:solidFill>
                  <a:srgbClr val="FFFFF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Q4</a:t>
            </a:r>
            <a:endParaRPr lang="en-US" sz="7450" dirty="0"/>
          </a:p>
        </p:txBody>
      </p:sp>
      <p:sp>
        <p:nvSpPr>
          <p:cNvPr id="7" name="Text 5"/>
          <p:cNvSpPr/>
          <p:nvPr/>
        </p:nvSpPr>
        <p:spPr>
          <a:xfrm>
            <a:off x="707809" y="4176018"/>
            <a:ext cx="5749682" cy="215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Random call...</a:t>
            </a:r>
            <a:endParaRPr lang="en-US" sz="1300" dirty="0"/>
          </a:p>
        </p:txBody>
      </p:sp>
      <p:sp>
        <p:nvSpPr>
          <p:cNvPr id="8" name="Text 6"/>
          <p:cNvSpPr/>
          <p:nvPr/>
        </p:nvSpPr>
        <p:spPr>
          <a:xfrm>
            <a:off x="6303904" y="2774454"/>
            <a:ext cx="3885309" cy="308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8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Two Questions for Your Group</a:t>
            </a:r>
            <a:endParaRPr lang="en-US" sz="1850" dirty="0"/>
          </a:p>
        </p:txBody>
      </p:sp>
      <p:sp>
        <p:nvSpPr>
          <p:cNvPr id="9" name="Text 7"/>
          <p:cNvSpPr/>
          <p:nvPr/>
        </p:nvSpPr>
        <p:spPr>
          <a:xfrm>
            <a:off x="6303904" y="3248720"/>
            <a:ext cx="5232567" cy="10088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What does the </a:t>
            </a:r>
            <a:r>
              <a:rPr lang="en-US" sz="13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area under the line</a:t>
            </a: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represent on a speed-time graph?</a:t>
            </a:r>
            <a:endParaRPr lang="en-US" sz="1300" dirty="0"/>
          </a:p>
          <a:p>
            <a:pPr marL="0" indent="0" algn="l">
              <a:lnSpc>
                <a:spcPct val="108000"/>
              </a:lnSpc>
              <a:buNone/>
            </a:pP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How do you calculate it for a </a:t>
            </a:r>
            <a:r>
              <a:rPr lang="en-US" sz="13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complex journey</a:t>
            </a: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with changing speeds?</a:t>
            </a:r>
            <a:endParaRPr lang="en-US" sz="1300" dirty="0"/>
          </a:p>
        </p:txBody>
      </p:sp>
      <p:sp>
        <p:nvSpPr>
          <p:cNvPr id="10" name="Shape 8"/>
          <p:cNvSpPr/>
          <p:nvPr/>
        </p:nvSpPr>
        <p:spPr>
          <a:xfrm>
            <a:off x="6303904" y="4443611"/>
            <a:ext cx="5232567" cy="1025227"/>
          </a:xfrm>
          <a:prstGeom prst="roundRect">
            <a:avLst>
              <a:gd name="adj" fmla="val 6776"/>
            </a:avLst>
          </a:prstGeom>
          <a:solidFill>
            <a:srgbClr val="FFD1B3"/>
          </a:solidFill>
          <a:ln/>
        </p:spPr>
      </p:sp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9198" y="4664273"/>
            <a:ext cx="206667" cy="165298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6841160" y="4633714"/>
            <a:ext cx="4530016" cy="64502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Think about the shapes you can identify between the line and the time axis. How would you find the area of each one?</a:t>
            </a:r>
            <a:endParaRPr lang="en-US" sz="13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680525" y="487263"/>
            <a:ext cx="4867451" cy="5022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30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Answer: Area = Distance</a:t>
            </a:r>
            <a:endParaRPr lang="en-US" sz="3000" dirty="0"/>
          </a:p>
        </p:txBody>
      </p:sp>
      <p:sp>
        <p:nvSpPr>
          <p:cNvPr id="3" name="Shape 1"/>
          <p:cNvSpPr/>
          <p:nvPr/>
        </p:nvSpPr>
        <p:spPr>
          <a:xfrm>
            <a:off x="1680525" y="1207790"/>
            <a:ext cx="1099019" cy="207268"/>
          </a:xfrm>
          <a:prstGeom prst="roundRect">
            <a:avLst>
              <a:gd name="adj" fmla="val 21784"/>
            </a:avLst>
          </a:prstGeom>
          <a:solidFill>
            <a:srgbClr val="FFE0CC"/>
          </a:solidFill>
          <a:ln/>
        </p:spPr>
      </p:sp>
      <p:sp>
        <p:nvSpPr>
          <p:cNvPr id="4" name="Text 2"/>
          <p:cNvSpPr/>
          <p:nvPr/>
        </p:nvSpPr>
        <p:spPr>
          <a:xfrm>
            <a:off x="1761089" y="1248073"/>
            <a:ext cx="1547476" cy="1267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98000"/>
              </a:lnSpc>
              <a:buNone/>
            </a:pPr>
            <a:r>
              <a:rPr lang="en-US" sz="8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EXTENDED ONLY</a:t>
            </a:r>
            <a:endParaRPr lang="en-US" sz="800" dirty="0"/>
          </a:p>
        </p:txBody>
      </p:sp>
      <p:sp>
        <p:nvSpPr>
          <p:cNvPr id="5" name="Text 3"/>
          <p:cNvSpPr/>
          <p:nvPr/>
        </p:nvSpPr>
        <p:spPr>
          <a:xfrm>
            <a:off x="1680525" y="1458714"/>
            <a:ext cx="3797403" cy="2511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5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Did your Expert 4 teach it correctly?</a:t>
            </a:r>
            <a:endParaRPr lang="en-US" sz="15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61476" y="1996380"/>
            <a:ext cx="4270467" cy="983555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891062" y="2149773"/>
            <a:ext cx="1931642" cy="2511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5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Represents</a:t>
            </a:r>
            <a:endParaRPr lang="en-US" sz="1500" dirty="0"/>
          </a:p>
        </p:txBody>
      </p:sp>
      <p:sp>
        <p:nvSpPr>
          <p:cNvPr id="8" name="Text 5"/>
          <p:cNvSpPr/>
          <p:nvPr/>
        </p:nvSpPr>
        <p:spPr>
          <a:xfrm>
            <a:off x="1891062" y="2510036"/>
            <a:ext cx="3887492" cy="31650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98000"/>
              </a:lnSpc>
              <a:buNone/>
            </a:pPr>
            <a:r>
              <a:rPr lang="en-US" sz="10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 area between the line and the time axis equals the </a:t>
            </a:r>
            <a:r>
              <a:rPr lang="en-US" sz="1050" b="1" dirty="0">
                <a:solidFill>
                  <a:srgbClr val="FF95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total distance travelled</a:t>
            </a:r>
            <a:r>
              <a:rPr lang="en-US" sz="10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by the object.</a:t>
            </a:r>
            <a:endParaRPr lang="en-US" sz="105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61476" y="3089077"/>
            <a:ext cx="4270467" cy="1141809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1891062" y="3242469"/>
            <a:ext cx="1931642" cy="2511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5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How to Calculate</a:t>
            </a:r>
            <a:endParaRPr lang="en-US" sz="1500" dirty="0"/>
          </a:p>
        </p:txBody>
      </p:sp>
      <p:sp>
        <p:nvSpPr>
          <p:cNvPr id="11" name="Text 7"/>
          <p:cNvSpPr/>
          <p:nvPr/>
        </p:nvSpPr>
        <p:spPr>
          <a:xfrm>
            <a:off x="1891062" y="3602732"/>
            <a:ext cx="3887492" cy="47476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98000"/>
              </a:lnSpc>
              <a:buNone/>
            </a:pPr>
            <a:r>
              <a:rPr lang="en-US" sz="10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Split the region under the line into simple shapes: </a:t>
            </a:r>
            <a:r>
              <a:rPr lang="en-US" sz="105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triangles</a:t>
            </a:r>
            <a:r>
              <a:rPr lang="en-US" sz="10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and </a:t>
            </a:r>
            <a:r>
              <a:rPr lang="en-US" sz="105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rectangles</a:t>
            </a:r>
            <a:r>
              <a:rPr lang="en-US" sz="10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 Calculate the area of each shape separately, then add them all together.</a:t>
            </a:r>
            <a:endParaRPr lang="en-US" sz="105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61476" y="4340027"/>
            <a:ext cx="4270467" cy="983555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1891062" y="4493419"/>
            <a:ext cx="1931642" cy="2511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5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Key Formulae</a:t>
            </a:r>
            <a:endParaRPr lang="en-US" sz="1500" dirty="0"/>
          </a:p>
        </p:txBody>
      </p:sp>
      <p:sp>
        <p:nvSpPr>
          <p:cNvPr id="14" name="Text 9"/>
          <p:cNvSpPr/>
          <p:nvPr/>
        </p:nvSpPr>
        <p:spPr>
          <a:xfrm>
            <a:off x="1891062" y="4853682"/>
            <a:ext cx="3887492" cy="31650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98000"/>
              </a:lnSpc>
              <a:buNone/>
            </a:pPr>
            <a:r>
              <a:rPr lang="en-US" sz="10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Rectangle: </a:t>
            </a:r>
            <a:r>
              <a:rPr lang="en-US" sz="105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base x height</a:t>
            </a:r>
            <a:r>
              <a:rPr lang="en-US" sz="10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 Triangle: </a:t>
            </a:r>
            <a:r>
              <a:rPr lang="en-US" sz="105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0.5 x base x height</a:t>
            </a:r>
            <a:r>
              <a:rPr lang="en-US" sz="10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 A trapezium can be split into one of each.</a:t>
            </a:r>
            <a:endParaRPr lang="en-US" sz="1050" dirty="0"/>
          </a:p>
        </p:txBody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6103" y="1996380"/>
            <a:ext cx="4251417" cy="425152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574" y="1253232"/>
            <a:ext cx="5364524" cy="618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37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Prove It.</a:t>
            </a:r>
            <a:endParaRPr lang="en-US" sz="3700" dirty="0"/>
          </a:p>
        </p:txBody>
      </p:sp>
      <p:sp>
        <p:nvSpPr>
          <p:cNvPr id="3" name="Text 1"/>
          <p:cNvSpPr/>
          <p:nvPr/>
        </p:nvSpPr>
        <p:spPr>
          <a:xfrm>
            <a:off x="661574" y="1937445"/>
            <a:ext cx="4169464" cy="308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8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Formative Assessment: Exit Ticket</a:t>
            </a:r>
            <a:endParaRPr lang="en-US" sz="1850" dirty="0"/>
          </a:p>
        </p:txBody>
      </p:sp>
      <p:sp>
        <p:nvSpPr>
          <p:cNvPr id="4" name="Shape 2"/>
          <p:cNvSpPr/>
          <p:nvPr/>
        </p:nvSpPr>
        <p:spPr>
          <a:xfrm>
            <a:off x="661574" y="2494459"/>
            <a:ext cx="10868547" cy="810220"/>
          </a:xfrm>
          <a:prstGeom prst="roundRect">
            <a:avLst>
              <a:gd name="adj" fmla="val 8574"/>
            </a:avLst>
          </a:prstGeom>
          <a:solidFill>
            <a:srgbClr val="FCF2B5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868" y="2708771"/>
            <a:ext cx="206667" cy="165298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198830" y="2684562"/>
            <a:ext cx="10165996" cy="43001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Silence in the room. Complete all three questions independently on your mini-whiteboards. No discussion until everyone has finished.</a:t>
            </a:r>
            <a:endParaRPr lang="en-US" sz="13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1574" y="3490714"/>
            <a:ext cx="3512653" cy="2114054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2318684" y="3609777"/>
            <a:ext cx="198433" cy="257969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1</a:t>
            </a:r>
            <a:endParaRPr lang="en-US" sz="1550" dirty="0"/>
          </a:p>
        </p:txBody>
      </p:sp>
      <p:sp>
        <p:nvSpPr>
          <p:cNvPr id="9" name="Text 5"/>
          <p:cNvSpPr/>
          <p:nvPr/>
        </p:nvSpPr>
        <p:spPr>
          <a:xfrm>
            <a:off x="845918" y="4152205"/>
            <a:ext cx="2377420" cy="308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8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Sketch the Journey</a:t>
            </a:r>
            <a:endParaRPr lang="en-US" sz="1850" dirty="0"/>
          </a:p>
        </p:txBody>
      </p:sp>
      <p:sp>
        <p:nvSpPr>
          <p:cNvPr id="10" name="Text 6"/>
          <p:cNvSpPr/>
          <p:nvPr/>
        </p:nvSpPr>
        <p:spPr>
          <a:xfrm>
            <a:off x="845918" y="4560391"/>
            <a:ext cx="3143965" cy="8600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Draw a speed-time graph for a car that accelerates from rest, travels at constant speed, and then brakes to a complete stop. Label each section.</a:t>
            </a:r>
            <a:endParaRPr lang="en-US" sz="130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39521" y="3490714"/>
            <a:ext cx="3512653" cy="2114054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5996631" y="3609777"/>
            <a:ext cx="198433" cy="257969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2</a:t>
            </a:r>
            <a:endParaRPr lang="en-US" sz="1550" dirty="0"/>
          </a:p>
        </p:txBody>
      </p:sp>
      <p:sp>
        <p:nvSpPr>
          <p:cNvPr id="13" name="Text 8"/>
          <p:cNvSpPr/>
          <p:nvPr/>
        </p:nvSpPr>
        <p:spPr>
          <a:xfrm>
            <a:off x="4523865" y="4152205"/>
            <a:ext cx="2848301" cy="308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8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Calculate the Acceleration</a:t>
            </a:r>
            <a:endParaRPr lang="en-US" sz="1850" dirty="0"/>
          </a:p>
        </p:txBody>
      </p:sp>
      <p:sp>
        <p:nvSpPr>
          <p:cNvPr id="14" name="Text 9"/>
          <p:cNvSpPr/>
          <p:nvPr/>
        </p:nvSpPr>
        <p:spPr>
          <a:xfrm>
            <a:off x="4523865" y="4560391"/>
            <a:ext cx="3143965" cy="8600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An object accelerates from </a:t>
            </a:r>
            <a:r>
              <a:rPr lang="en-US" sz="13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0 to 15 m/s</a:t>
            </a: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in </a:t>
            </a:r>
            <a:r>
              <a:rPr lang="en-US" sz="13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 seconds</a:t>
            </a: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 Calculate the acceleration. Include the correct unit in your answer.</a:t>
            </a:r>
            <a:endParaRPr lang="en-US" sz="1300" dirty="0"/>
          </a:p>
        </p:txBody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17468" y="3490714"/>
            <a:ext cx="3512653" cy="2114054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9674578" y="3609777"/>
            <a:ext cx="198433" cy="257969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3</a:t>
            </a:r>
            <a:endParaRPr lang="en-US" sz="1550" dirty="0"/>
          </a:p>
        </p:txBody>
      </p:sp>
      <p:sp>
        <p:nvSpPr>
          <p:cNvPr id="17" name="Text 11"/>
          <p:cNvSpPr/>
          <p:nvPr/>
        </p:nvSpPr>
        <p:spPr>
          <a:xfrm>
            <a:off x="8201812" y="4152205"/>
            <a:ext cx="2377420" cy="308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8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Interpret the Graph</a:t>
            </a:r>
            <a:endParaRPr lang="en-US" sz="1850" dirty="0"/>
          </a:p>
        </p:txBody>
      </p:sp>
      <p:sp>
        <p:nvSpPr>
          <p:cNvPr id="18" name="Text 12"/>
          <p:cNvSpPr/>
          <p:nvPr/>
        </p:nvSpPr>
        <p:spPr>
          <a:xfrm>
            <a:off x="8201812" y="4560391"/>
            <a:ext cx="3143965" cy="64502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What does a </a:t>
            </a:r>
            <a:r>
              <a:rPr lang="en-US" sz="13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horizontal line</a:t>
            </a: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mean on a speed-time graph? Write your answer in a full sentence.</a:t>
            </a:r>
            <a:endParaRPr lang="en-US" sz="13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574" y="822226"/>
            <a:ext cx="6173137" cy="618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37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Topic: Speed-Time Graphs</a:t>
            </a:r>
            <a:endParaRPr lang="en-US" sz="3700" dirty="0"/>
          </a:p>
        </p:txBody>
      </p:sp>
      <p:sp>
        <p:nvSpPr>
          <p:cNvPr id="3" name="Text 1"/>
          <p:cNvSpPr/>
          <p:nvPr/>
        </p:nvSpPr>
        <p:spPr>
          <a:xfrm>
            <a:off x="661574" y="1506438"/>
            <a:ext cx="2987005" cy="308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8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Learning Objectives</a:t>
            </a:r>
            <a:endParaRPr lang="en-US" sz="1850" dirty="0"/>
          </a:p>
        </p:txBody>
      </p:sp>
      <p:sp>
        <p:nvSpPr>
          <p:cNvPr id="4" name="Text 2"/>
          <p:cNvSpPr/>
          <p:nvPr/>
        </p:nvSpPr>
        <p:spPr>
          <a:xfrm>
            <a:off x="661574" y="2063452"/>
            <a:ext cx="11478132" cy="215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By the end of this lesson, you will be able to:</a:t>
            </a:r>
            <a:endParaRPr lang="en-US" sz="13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1574" y="2464495"/>
            <a:ext cx="5351626" cy="1702991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3213317" y="2560836"/>
            <a:ext cx="248041" cy="322461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9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1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845918" y="3144937"/>
            <a:ext cx="2377420" cy="308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8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Read the Graph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845918" y="3553123"/>
            <a:ext cx="4982939" cy="43001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State whether an object is at rest, at constant speed, accelerating, or decelerating from a speed-time graph.</a:t>
            </a:r>
            <a:endParaRPr lang="en-US" sz="130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78495" y="2464495"/>
            <a:ext cx="5351626" cy="1702991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8730238" y="2560836"/>
            <a:ext cx="248041" cy="322461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9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2</a:t>
            </a:r>
            <a:endParaRPr lang="en-US" sz="1950" dirty="0"/>
          </a:p>
        </p:txBody>
      </p:sp>
      <p:sp>
        <p:nvSpPr>
          <p:cNvPr id="11" name="Text 7"/>
          <p:cNvSpPr/>
          <p:nvPr/>
        </p:nvSpPr>
        <p:spPr>
          <a:xfrm>
            <a:off x="6362838" y="3144937"/>
            <a:ext cx="2377420" cy="308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8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Define Acceleration</a:t>
            </a:r>
            <a:endParaRPr lang="en-US" sz="1850" dirty="0"/>
          </a:p>
        </p:txBody>
      </p:sp>
      <p:sp>
        <p:nvSpPr>
          <p:cNvPr id="12" name="Text 8"/>
          <p:cNvSpPr/>
          <p:nvPr/>
        </p:nvSpPr>
        <p:spPr>
          <a:xfrm>
            <a:off x="6362838" y="3553123"/>
            <a:ext cx="4982939" cy="43001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Define acceleration as the change in velocity per unit time using </a:t>
            </a:r>
            <a:r>
              <a:rPr lang="en-US" sz="13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 = Δv ÷ Δt</a:t>
            </a: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and state the unit as </a:t>
            </a:r>
            <a:r>
              <a:rPr lang="en-US" sz="13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m/s²</a:t>
            </a: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300" dirty="0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1574" y="4332784"/>
            <a:ext cx="5351626" cy="1702991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3213317" y="4429125"/>
            <a:ext cx="248041" cy="322461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9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3</a:t>
            </a:r>
            <a:endParaRPr lang="en-US" sz="1950" dirty="0"/>
          </a:p>
        </p:txBody>
      </p:sp>
      <p:sp>
        <p:nvSpPr>
          <p:cNvPr id="15" name="Text 10"/>
          <p:cNvSpPr/>
          <p:nvPr/>
        </p:nvSpPr>
        <p:spPr>
          <a:xfrm>
            <a:off x="845918" y="5013226"/>
            <a:ext cx="2377420" cy="308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8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Gradient (Extended)</a:t>
            </a:r>
            <a:endParaRPr lang="en-US" sz="1850" dirty="0"/>
          </a:p>
        </p:txBody>
      </p:sp>
      <p:sp>
        <p:nvSpPr>
          <p:cNvPr id="16" name="Text 11"/>
          <p:cNvSpPr/>
          <p:nvPr/>
        </p:nvSpPr>
        <p:spPr>
          <a:xfrm>
            <a:off x="845918" y="5421412"/>
            <a:ext cx="4982939" cy="43001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Determine the acceleration of an object directly from the gradient of a speed-time graph.</a:t>
            </a:r>
            <a:endParaRPr lang="en-US" sz="1300" dirty="0"/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78495" y="4332784"/>
            <a:ext cx="5351626" cy="1702991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8730238" y="4429125"/>
            <a:ext cx="248041" cy="322461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9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4</a:t>
            </a:r>
            <a:endParaRPr lang="en-US" sz="1950" dirty="0"/>
          </a:p>
        </p:txBody>
      </p:sp>
      <p:sp>
        <p:nvSpPr>
          <p:cNvPr id="19" name="Text 13"/>
          <p:cNvSpPr/>
          <p:nvPr/>
        </p:nvSpPr>
        <p:spPr>
          <a:xfrm>
            <a:off x="6362838" y="5013226"/>
            <a:ext cx="2377420" cy="308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8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Area (Extended)</a:t>
            </a:r>
            <a:endParaRPr lang="en-US" sz="1850" dirty="0"/>
          </a:p>
        </p:txBody>
      </p:sp>
      <p:sp>
        <p:nvSpPr>
          <p:cNvPr id="20" name="Text 14"/>
          <p:cNvSpPr/>
          <p:nvPr/>
        </p:nvSpPr>
        <p:spPr>
          <a:xfrm>
            <a:off x="6362838" y="5421412"/>
            <a:ext cx="4982939" cy="43001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Determine the total distance travelled from the area under a speed-time graph.</a:t>
            </a:r>
            <a:endParaRPr lang="en-US" sz="13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215" y="0"/>
            <a:ext cx="480048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61475" y="1284784"/>
            <a:ext cx="5364524" cy="618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37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When Speed Changes</a:t>
            </a:r>
            <a:endParaRPr lang="en-US" sz="3700" dirty="0"/>
          </a:p>
        </p:txBody>
      </p:sp>
      <p:sp>
        <p:nvSpPr>
          <p:cNvPr id="4" name="Text 1"/>
          <p:cNvSpPr/>
          <p:nvPr/>
        </p:nvSpPr>
        <p:spPr>
          <a:xfrm>
            <a:off x="661475" y="2150963"/>
            <a:ext cx="6296860" cy="43001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Acceleration measures how quickly velocity changes over time. The steeper the line on a speed-time graph, the greater the acceleration.</a:t>
            </a:r>
            <a:endParaRPr lang="en-US" sz="1300" dirty="0"/>
          </a:p>
        </p:txBody>
      </p:sp>
      <p:sp>
        <p:nvSpPr>
          <p:cNvPr id="5" name="Shape 2"/>
          <p:cNvSpPr/>
          <p:nvPr/>
        </p:nvSpPr>
        <p:spPr>
          <a:xfrm>
            <a:off x="542415" y="2767013"/>
            <a:ext cx="3519796" cy="2806105"/>
          </a:xfrm>
          <a:prstGeom prst="roundRect">
            <a:avLst>
              <a:gd name="adj" fmla="val 4244"/>
            </a:avLst>
          </a:prstGeom>
          <a:solidFill>
            <a:srgbClr val="461C11">
              <a:alpha val="95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707710" y="2932311"/>
            <a:ext cx="2987005" cy="308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The Formula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707710" y="3406577"/>
            <a:ext cx="3798792" cy="8530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5150" dirty="0">
                <a:solidFill>
                  <a:srgbClr val="FFFFF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a = Δv / Δt</a:t>
            </a:r>
            <a:endParaRPr lang="en-US" sz="5150" dirty="0"/>
          </a:p>
        </p:txBody>
      </p:sp>
      <p:sp>
        <p:nvSpPr>
          <p:cNvPr id="8" name="Text 5"/>
          <p:cNvSpPr/>
          <p:nvPr/>
        </p:nvSpPr>
        <p:spPr>
          <a:xfrm>
            <a:off x="707710" y="4424958"/>
            <a:ext cx="3189208" cy="64502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Where </a:t>
            </a:r>
            <a:r>
              <a:rPr lang="en-US" sz="130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Δv</a:t>
            </a:r>
            <a:r>
              <a:rPr lang="en-US" sz="130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is the change in velocity (m/s) and </a:t>
            </a:r>
            <a:r>
              <a:rPr lang="en-US" sz="130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Δt</a:t>
            </a:r>
            <a:r>
              <a:rPr lang="en-US" sz="130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is the time taken (s). The result is always in </a:t>
            </a:r>
            <a:r>
              <a:rPr lang="en-US" sz="130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m/s²</a:t>
            </a:r>
            <a:r>
              <a:rPr lang="en-US" sz="130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300" dirty="0"/>
          </a:p>
        </p:txBody>
      </p:sp>
      <p:sp>
        <p:nvSpPr>
          <p:cNvPr id="9" name="Text 6"/>
          <p:cNvSpPr/>
          <p:nvPr/>
        </p:nvSpPr>
        <p:spPr>
          <a:xfrm>
            <a:off x="4352915" y="2932311"/>
            <a:ext cx="2987005" cy="308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8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Worked Example</a:t>
            </a:r>
            <a:endParaRPr lang="en-US" sz="1850" dirty="0"/>
          </a:p>
        </p:txBody>
      </p:sp>
      <p:sp>
        <p:nvSpPr>
          <p:cNvPr id="10" name="Text 7"/>
          <p:cNvSpPr/>
          <p:nvPr/>
        </p:nvSpPr>
        <p:spPr>
          <a:xfrm>
            <a:off x="4352915" y="3406577"/>
            <a:ext cx="2611670" cy="20177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 car accelerates from </a:t>
            </a:r>
            <a:r>
              <a:rPr lang="en-US" sz="13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0 to 20 m/s</a:t>
            </a: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in </a:t>
            </a:r>
            <a:r>
              <a:rPr lang="en-US" sz="13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8 seconds</a:t>
            </a: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300" dirty="0"/>
          </a:p>
          <a:p>
            <a:pPr marL="0" indent="0" algn="l">
              <a:lnSpc>
                <a:spcPct val="108000"/>
              </a:lnSpc>
              <a:buNone/>
            </a:pP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 = 20 ÷ 8 = </a:t>
            </a:r>
            <a:r>
              <a:rPr lang="en-US" sz="1300" b="1" dirty="0">
                <a:solidFill>
                  <a:srgbClr val="FF95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2.5 m/s²</a:t>
            </a:r>
            <a:endParaRPr lang="en-US" sz="1300" dirty="0"/>
          </a:p>
          <a:p>
            <a:pPr marL="0" indent="0" algn="l">
              <a:lnSpc>
                <a:spcPct val="108000"/>
              </a:lnSpc>
              <a:buNone/>
            </a:pP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On a speed-time graph, the </a:t>
            </a:r>
            <a:r>
              <a:rPr lang="en-US" sz="13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gradient (slope)</a:t>
            </a: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of the line equals the acceleration. A steeper slope means a larger acceleration.</a:t>
            </a:r>
            <a:endParaRPr lang="en-US" sz="13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574" y="1268512"/>
            <a:ext cx="5671698" cy="618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37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The Twin-Graph Illusion</a:t>
            </a:r>
            <a:endParaRPr lang="en-US" sz="3700" dirty="0"/>
          </a:p>
        </p:txBody>
      </p:sp>
      <p:sp>
        <p:nvSpPr>
          <p:cNvPr id="3" name="Shape 1"/>
          <p:cNvSpPr/>
          <p:nvPr/>
        </p:nvSpPr>
        <p:spPr>
          <a:xfrm>
            <a:off x="661574" y="2217341"/>
            <a:ext cx="10868547" cy="810220"/>
          </a:xfrm>
          <a:prstGeom prst="roundRect">
            <a:avLst>
              <a:gd name="adj" fmla="val 8574"/>
            </a:avLst>
          </a:prstGeom>
          <a:solidFill>
            <a:srgbClr val="FFB3B4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868" y="2431653"/>
            <a:ext cx="206667" cy="165298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198830" y="2407444"/>
            <a:ext cx="10165996" cy="43001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Examiner Report Warning: Do not mix up Distance-Time and Speed-Time graphs. Always read the y-axis label first before drawing any conclusions.</a:t>
            </a:r>
            <a:endParaRPr lang="en-US" sz="13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2525" y="3213596"/>
            <a:ext cx="3531702" cy="237589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03066" y="3397945"/>
            <a:ext cx="3086817" cy="61793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8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Trap 1: Horizontal Line = Stationary?</a:t>
            </a:r>
            <a:endParaRPr lang="en-US" sz="1850" dirty="0"/>
          </a:p>
        </p:txBody>
      </p:sp>
      <p:sp>
        <p:nvSpPr>
          <p:cNvPr id="8" name="Text 4"/>
          <p:cNvSpPr/>
          <p:nvPr/>
        </p:nvSpPr>
        <p:spPr>
          <a:xfrm>
            <a:off x="903066" y="4115098"/>
            <a:ext cx="3086817" cy="12900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300" strike="sngStrike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Horizontal line means the object is stationary.</a:t>
            </a: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On a </a:t>
            </a:r>
            <a:r>
              <a:rPr lang="en-US" sz="13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speed-time graph</a:t>
            </a: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a horizontal line means </a:t>
            </a:r>
            <a:r>
              <a:rPr lang="en-US" sz="1300" b="1" dirty="0">
                <a:solidFill>
                  <a:srgbClr val="FF95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constant speed</a:t>
            </a: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 Stationary would be a horizontal line sitting on the x-axis at zero.</a:t>
            </a:r>
            <a:endParaRPr lang="en-US" sz="13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20472" y="3213596"/>
            <a:ext cx="3531702" cy="237589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4581014" y="3397945"/>
            <a:ext cx="3086817" cy="61793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8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Trap 2: Writing the Unit as m/s</a:t>
            </a:r>
            <a:endParaRPr lang="en-US" sz="1850" dirty="0"/>
          </a:p>
        </p:txBody>
      </p:sp>
      <p:sp>
        <p:nvSpPr>
          <p:cNvPr id="11" name="Text 6"/>
          <p:cNvSpPr/>
          <p:nvPr/>
        </p:nvSpPr>
        <p:spPr>
          <a:xfrm>
            <a:off x="4581014" y="4115098"/>
            <a:ext cx="3086817" cy="107503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300" strike="sngStrike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Acceleration is measured in m/s.</a:t>
            </a: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Acceleration is a </a:t>
            </a:r>
            <a:r>
              <a:rPr lang="en-US" sz="13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change in speed each second</a:t>
            </a: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 The unit must always be </a:t>
            </a:r>
            <a:r>
              <a:rPr lang="en-US" sz="1300" b="1" dirty="0">
                <a:solidFill>
                  <a:srgbClr val="FF95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m/s²</a:t>
            </a: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 Writing m/s loses the mark every time.</a:t>
            </a:r>
            <a:endParaRPr lang="en-US" sz="130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98419" y="3213596"/>
            <a:ext cx="3531702" cy="2375892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8258961" y="3397945"/>
            <a:ext cx="3086817" cy="61793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8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Trap 3: Downward Slope = Moving Backwards?</a:t>
            </a:r>
            <a:endParaRPr lang="en-US" sz="1850" dirty="0"/>
          </a:p>
        </p:txBody>
      </p:sp>
      <p:sp>
        <p:nvSpPr>
          <p:cNvPr id="14" name="Text 8"/>
          <p:cNvSpPr/>
          <p:nvPr/>
        </p:nvSpPr>
        <p:spPr>
          <a:xfrm>
            <a:off x="8258961" y="4115098"/>
            <a:ext cx="3086817" cy="107503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300" strike="sngStrike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 downward slope means the object reverses direction.</a:t>
            </a: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It simply means the object is </a:t>
            </a:r>
            <a:r>
              <a:rPr lang="en-US" sz="1300" b="1" dirty="0">
                <a:solidFill>
                  <a:srgbClr val="FF95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decelerating</a:t>
            </a: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(slowing down). Negative velocity would require a separate context.</a:t>
            </a:r>
            <a:endParaRPr lang="en-US" sz="13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215" y="0"/>
            <a:ext cx="480048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61475" y="807938"/>
            <a:ext cx="5807227" cy="618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37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Cooperative Task: Jigsaw</a:t>
            </a:r>
            <a:endParaRPr lang="en-US" sz="3700" dirty="0"/>
          </a:p>
        </p:txBody>
      </p:sp>
      <p:sp>
        <p:nvSpPr>
          <p:cNvPr id="4" name="Text 1"/>
          <p:cNvSpPr/>
          <p:nvPr/>
        </p:nvSpPr>
        <p:spPr>
          <a:xfrm>
            <a:off x="661475" y="1674118"/>
            <a:ext cx="6296860" cy="64502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This activity builds expertise through collaboration. Every person in the room becomes responsible for one part of the content and then teaches it to others.</a:t>
            </a:r>
            <a:endParaRPr lang="en-US" sz="130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475" y="2505174"/>
            <a:ext cx="826868" cy="992287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653638" y="2670473"/>
            <a:ext cx="2377420" cy="308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8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Step 1: Number Off</a:t>
            </a:r>
            <a:endParaRPr lang="en-US" sz="1850" dirty="0"/>
          </a:p>
        </p:txBody>
      </p:sp>
      <p:sp>
        <p:nvSpPr>
          <p:cNvPr id="7" name="Text 3"/>
          <p:cNvSpPr/>
          <p:nvPr/>
        </p:nvSpPr>
        <p:spPr>
          <a:xfrm>
            <a:off x="1653638" y="3078659"/>
            <a:ext cx="5304697" cy="215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 your Home Groups of 4, number yourselves 1 to 4.</a:t>
            </a:r>
            <a:endParaRPr lang="en-US" sz="130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475" y="3497461"/>
            <a:ext cx="826868" cy="1168797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1653638" y="3662759"/>
            <a:ext cx="2377420" cy="308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8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Step 2: Expert Groups</a:t>
            </a:r>
            <a:endParaRPr lang="en-US" sz="1850" dirty="0"/>
          </a:p>
        </p:txBody>
      </p:sp>
      <p:sp>
        <p:nvSpPr>
          <p:cNvPr id="10" name="Text 5"/>
          <p:cNvSpPr/>
          <p:nvPr/>
        </p:nvSpPr>
        <p:spPr>
          <a:xfrm>
            <a:off x="1653638" y="4070945"/>
            <a:ext cx="5304697" cy="43001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All 1s meet together, all 2s together, and so on. Master your specific graph feature.</a:t>
            </a:r>
            <a:endParaRPr lang="en-US" sz="130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475" y="4666258"/>
            <a:ext cx="826868" cy="1383804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1653638" y="4831556"/>
            <a:ext cx="2377420" cy="308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8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Step 3: Teach Back</a:t>
            </a:r>
            <a:endParaRPr lang="en-US" sz="1850" dirty="0"/>
          </a:p>
        </p:txBody>
      </p:sp>
      <p:sp>
        <p:nvSpPr>
          <p:cNvPr id="13" name="Text 7"/>
          <p:cNvSpPr/>
          <p:nvPr/>
        </p:nvSpPr>
        <p:spPr>
          <a:xfrm>
            <a:off x="1653638" y="5239742"/>
            <a:ext cx="5304697" cy="64502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Return to your Home Group. You are the </a:t>
            </a:r>
            <a:r>
              <a:rPr lang="en-US" sz="13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only</a:t>
            </a: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expert on your feature. Teach it so everyone can complete their recording sheet.</a:t>
            </a:r>
            <a:endParaRPr lang="en-US" sz="13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574" y="720923"/>
            <a:ext cx="6441219" cy="618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37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Phase 1: Become the Expert</a:t>
            </a:r>
            <a:endParaRPr lang="en-US" sz="3700" dirty="0"/>
          </a:p>
        </p:txBody>
      </p:sp>
      <p:sp>
        <p:nvSpPr>
          <p:cNvPr id="3" name="Text 1"/>
          <p:cNvSpPr/>
          <p:nvPr/>
        </p:nvSpPr>
        <p:spPr>
          <a:xfrm>
            <a:off x="661574" y="1405136"/>
            <a:ext cx="7265111" cy="308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8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Move to your Expert Group stations now. You have 5 minutes.</a:t>
            </a:r>
            <a:endParaRPr lang="en-US" sz="1850" dirty="0"/>
          </a:p>
        </p:txBody>
      </p:sp>
      <p:sp>
        <p:nvSpPr>
          <p:cNvPr id="4" name="Shape 2"/>
          <p:cNvSpPr/>
          <p:nvPr/>
        </p:nvSpPr>
        <p:spPr>
          <a:xfrm>
            <a:off x="661574" y="1962150"/>
            <a:ext cx="5351626" cy="1521123"/>
          </a:xfrm>
          <a:prstGeom prst="roundRect">
            <a:avLst>
              <a:gd name="adj" fmla="val 4567"/>
            </a:avLst>
          </a:prstGeom>
          <a:solidFill>
            <a:srgbClr val="FFFFF4"/>
          </a:solidFill>
          <a:ln w="19050">
            <a:solidFill>
              <a:srgbClr val="FFE0CC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845918" y="2146498"/>
            <a:ext cx="2377420" cy="308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8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Expert 1</a:t>
            </a:r>
            <a:endParaRPr lang="en-US" sz="1850" dirty="0"/>
          </a:p>
        </p:txBody>
      </p:sp>
      <p:sp>
        <p:nvSpPr>
          <p:cNvPr id="6" name="Text 4"/>
          <p:cNvSpPr/>
          <p:nvPr/>
        </p:nvSpPr>
        <p:spPr>
          <a:xfrm>
            <a:off x="845918" y="2554684"/>
            <a:ext cx="4982939" cy="7442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8000"/>
              </a:lnSpc>
              <a:spcAft>
                <a:spcPts val="750"/>
              </a:spcAft>
              <a:buNone/>
            </a:pPr>
            <a:r>
              <a:rPr lang="en-US" sz="13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Constant Speed</a:t>
            </a:r>
            <a:endParaRPr lang="en-US" sz="1300" dirty="0"/>
          </a:p>
          <a:p>
            <a:pPr marL="0" indent="0" algn="l">
              <a:lnSpc>
                <a:spcPct val="108000"/>
              </a:lnSpc>
              <a:buNone/>
            </a:pP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What does the line look like? What does it mean? Give a real-world example.</a:t>
            </a:r>
            <a:endParaRPr lang="en-US" sz="1300" dirty="0"/>
          </a:p>
        </p:txBody>
      </p:sp>
      <p:sp>
        <p:nvSpPr>
          <p:cNvPr id="7" name="Shape 5"/>
          <p:cNvSpPr/>
          <p:nvPr/>
        </p:nvSpPr>
        <p:spPr>
          <a:xfrm>
            <a:off x="6178495" y="1962150"/>
            <a:ext cx="5351626" cy="1521123"/>
          </a:xfrm>
          <a:prstGeom prst="roundRect">
            <a:avLst>
              <a:gd name="adj" fmla="val 4567"/>
            </a:avLst>
          </a:prstGeom>
          <a:solidFill>
            <a:srgbClr val="FFFFF4"/>
          </a:solidFill>
          <a:ln w="19050">
            <a:solidFill>
              <a:srgbClr val="FFE0CC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6362838" y="2146498"/>
            <a:ext cx="2377420" cy="308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8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Expert 2</a:t>
            </a:r>
            <a:endParaRPr lang="en-US" sz="1850" dirty="0"/>
          </a:p>
        </p:txBody>
      </p:sp>
      <p:sp>
        <p:nvSpPr>
          <p:cNvPr id="9" name="Text 7"/>
          <p:cNvSpPr/>
          <p:nvPr/>
        </p:nvSpPr>
        <p:spPr>
          <a:xfrm>
            <a:off x="6362838" y="2554684"/>
            <a:ext cx="4982939" cy="7442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8000"/>
              </a:lnSpc>
              <a:spcAft>
                <a:spcPts val="750"/>
              </a:spcAft>
              <a:buNone/>
            </a:pPr>
            <a:r>
              <a:rPr lang="en-US" sz="13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Acceleration</a:t>
            </a:r>
            <a:endParaRPr lang="en-US" sz="1300" dirty="0"/>
          </a:p>
          <a:p>
            <a:pPr marL="0" indent="0" algn="l">
              <a:lnSpc>
                <a:spcPct val="108000"/>
              </a:lnSpc>
              <a:buNone/>
            </a:pP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What does the line look like? How is it calculated? Give a real-world example.</a:t>
            </a:r>
            <a:endParaRPr lang="en-US" sz="1300" dirty="0"/>
          </a:p>
        </p:txBody>
      </p:sp>
      <p:sp>
        <p:nvSpPr>
          <p:cNvPr id="10" name="Shape 8"/>
          <p:cNvSpPr/>
          <p:nvPr/>
        </p:nvSpPr>
        <p:spPr>
          <a:xfrm>
            <a:off x="661574" y="3648571"/>
            <a:ext cx="5351626" cy="1521123"/>
          </a:xfrm>
          <a:prstGeom prst="roundRect">
            <a:avLst>
              <a:gd name="adj" fmla="val 4567"/>
            </a:avLst>
          </a:prstGeom>
          <a:solidFill>
            <a:srgbClr val="FFFFF4"/>
          </a:solidFill>
          <a:ln w="19050">
            <a:solidFill>
              <a:srgbClr val="FFE0CC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845918" y="3832920"/>
            <a:ext cx="2377420" cy="308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8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Expert 3</a:t>
            </a:r>
            <a:endParaRPr lang="en-US" sz="1850" dirty="0"/>
          </a:p>
        </p:txBody>
      </p:sp>
      <p:sp>
        <p:nvSpPr>
          <p:cNvPr id="12" name="Text 10"/>
          <p:cNvSpPr/>
          <p:nvPr/>
        </p:nvSpPr>
        <p:spPr>
          <a:xfrm>
            <a:off x="845918" y="4241105"/>
            <a:ext cx="4982939" cy="7442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8000"/>
              </a:lnSpc>
              <a:spcAft>
                <a:spcPts val="750"/>
              </a:spcAft>
              <a:buNone/>
            </a:pPr>
            <a:r>
              <a:rPr lang="en-US" sz="13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Deceleration</a:t>
            </a:r>
            <a:endParaRPr lang="en-US" sz="1300" dirty="0"/>
          </a:p>
          <a:p>
            <a:pPr marL="0" indent="0" algn="l">
              <a:lnSpc>
                <a:spcPct val="108000"/>
              </a:lnSpc>
              <a:buNone/>
            </a:pP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What does the line look like? What does it mean? Give a real-world example.</a:t>
            </a:r>
            <a:endParaRPr lang="en-US" sz="1300" dirty="0"/>
          </a:p>
        </p:txBody>
      </p:sp>
      <p:sp>
        <p:nvSpPr>
          <p:cNvPr id="13" name="Shape 11"/>
          <p:cNvSpPr/>
          <p:nvPr/>
        </p:nvSpPr>
        <p:spPr>
          <a:xfrm>
            <a:off x="6178495" y="3648571"/>
            <a:ext cx="5351626" cy="1521123"/>
          </a:xfrm>
          <a:prstGeom prst="roundRect">
            <a:avLst>
              <a:gd name="adj" fmla="val 4567"/>
            </a:avLst>
          </a:prstGeom>
          <a:solidFill>
            <a:srgbClr val="FFFFF4"/>
          </a:solidFill>
          <a:ln w="19050">
            <a:solidFill>
              <a:srgbClr val="FFE0CC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6362838" y="3832920"/>
            <a:ext cx="2377420" cy="308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8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Expert 4 (Extended)</a:t>
            </a:r>
            <a:endParaRPr lang="en-US" sz="1850" dirty="0"/>
          </a:p>
        </p:txBody>
      </p:sp>
      <p:sp>
        <p:nvSpPr>
          <p:cNvPr id="15" name="Text 13"/>
          <p:cNvSpPr/>
          <p:nvPr/>
        </p:nvSpPr>
        <p:spPr>
          <a:xfrm>
            <a:off x="6362838" y="4241105"/>
            <a:ext cx="4982939" cy="7442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8000"/>
              </a:lnSpc>
              <a:spcAft>
                <a:spcPts val="750"/>
              </a:spcAft>
              <a:buNone/>
            </a:pPr>
            <a:r>
              <a:rPr lang="en-US" sz="13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Area Under the Line</a:t>
            </a:r>
            <a:endParaRPr lang="en-US" sz="1300" dirty="0"/>
          </a:p>
          <a:p>
            <a:pPr marL="0" indent="0" algn="l">
              <a:lnSpc>
                <a:spcPct val="108000"/>
              </a:lnSpc>
              <a:buNone/>
            </a:pP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What does the area represent? How do you calculate it for a complex journey?</a:t>
            </a:r>
            <a:endParaRPr lang="en-US" sz="1300" dirty="0"/>
          </a:p>
        </p:txBody>
      </p:sp>
      <p:sp>
        <p:nvSpPr>
          <p:cNvPr id="16" name="Shape 14"/>
          <p:cNvSpPr/>
          <p:nvPr/>
        </p:nvSpPr>
        <p:spPr>
          <a:xfrm>
            <a:off x="661574" y="5355729"/>
            <a:ext cx="10868547" cy="595213"/>
          </a:xfrm>
          <a:prstGeom prst="roundRect">
            <a:avLst>
              <a:gd name="adj" fmla="val 11670"/>
            </a:avLst>
          </a:prstGeom>
          <a:solidFill>
            <a:srgbClr val="B6D6FC"/>
          </a:solidFill>
          <a:ln/>
        </p:spPr>
      </p:sp>
      <p:pic>
        <p:nvPicPr>
          <p:cNvPr id="1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868" y="5570041"/>
            <a:ext cx="206667" cy="165298"/>
          </a:xfrm>
          <a:prstGeom prst="rect">
            <a:avLst/>
          </a:prstGeom>
        </p:spPr>
      </p:pic>
      <p:sp>
        <p:nvSpPr>
          <p:cNvPr id="18" name="Text 15"/>
          <p:cNvSpPr/>
          <p:nvPr/>
        </p:nvSpPr>
        <p:spPr>
          <a:xfrm>
            <a:off x="1198830" y="5545832"/>
            <a:ext cx="10775581" cy="215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Agree on what the line looks like, what it means, and a clear example. Prepare to teach your Home Group in Phase 2.</a:t>
            </a:r>
            <a:endParaRPr lang="en-US" sz="13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215" y="0"/>
            <a:ext cx="480048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61475" y="820936"/>
            <a:ext cx="6296860" cy="123626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37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Phase 2: Teach Your Home Group</a:t>
            </a:r>
            <a:endParaRPr lang="en-US" sz="3700" dirty="0"/>
          </a:p>
        </p:txBody>
      </p:sp>
      <p:sp>
        <p:nvSpPr>
          <p:cNvPr id="4" name="Text 1"/>
          <p:cNvSpPr/>
          <p:nvPr/>
        </p:nvSpPr>
        <p:spPr>
          <a:xfrm>
            <a:off x="661475" y="2305248"/>
            <a:ext cx="6906444" cy="215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Return to your Home Groups now. You have </a:t>
            </a:r>
            <a:r>
              <a:rPr lang="en-US" sz="13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6 minutes</a:t>
            </a: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in total.</a:t>
            </a:r>
            <a:endParaRPr lang="en-US" sz="1300" dirty="0"/>
          </a:p>
        </p:txBody>
      </p:sp>
      <p:sp>
        <p:nvSpPr>
          <p:cNvPr id="5" name="Shape 2"/>
          <p:cNvSpPr/>
          <p:nvPr/>
        </p:nvSpPr>
        <p:spPr>
          <a:xfrm>
            <a:off x="661475" y="2706291"/>
            <a:ext cx="372061" cy="372070"/>
          </a:xfrm>
          <a:prstGeom prst="roundRect">
            <a:avLst>
              <a:gd name="adj" fmla="val 18670"/>
            </a:avLst>
          </a:prstGeom>
          <a:solidFill>
            <a:srgbClr val="FFFFF4"/>
          </a:solidFill>
          <a:ln w="19050">
            <a:solidFill>
              <a:srgbClr val="FFE0CC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04882" y="2706886"/>
            <a:ext cx="285247" cy="37088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2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1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198830" y="2757884"/>
            <a:ext cx="2377420" cy="308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8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90 Seconds Each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1198830" y="3166070"/>
            <a:ext cx="5759504" cy="43001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Each expert teaches their feature to the rest of the group. Keep it clear and concise.</a:t>
            </a:r>
            <a:endParaRPr lang="en-US" sz="1300" dirty="0"/>
          </a:p>
        </p:txBody>
      </p:sp>
      <p:sp>
        <p:nvSpPr>
          <p:cNvPr id="9" name="Shape 6"/>
          <p:cNvSpPr/>
          <p:nvPr/>
        </p:nvSpPr>
        <p:spPr>
          <a:xfrm>
            <a:off x="661475" y="3926780"/>
            <a:ext cx="372061" cy="372070"/>
          </a:xfrm>
          <a:prstGeom prst="roundRect">
            <a:avLst>
              <a:gd name="adj" fmla="val 18670"/>
            </a:avLst>
          </a:prstGeom>
          <a:solidFill>
            <a:srgbClr val="FFFFF4"/>
          </a:solidFill>
          <a:ln w="19050">
            <a:solidFill>
              <a:srgbClr val="FFE0CC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704882" y="3927376"/>
            <a:ext cx="285247" cy="37088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2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2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1198830" y="3978374"/>
            <a:ext cx="3044451" cy="308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8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Fill In Your Recording Sheets</a:t>
            </a:r>
            <a:endParaRPr lang="en-US" sz="1850" dirty="0"/>
          </a:p>
        </p:txBody>
      </p:sp>
      <p:sp>
        <p:nvSpPr>
          <p:cNvPr id="12" name="Text 9"/>
          <p:cNvSpPr/>
          <p:nvPr/>
        </p:nvSpPr>
        <p:spPr>
          <a:xfrm>
            <a:off x="1198830" y="4386560"/>
            <a:ext cx="5759504" cy="43001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Everyone completes their recording sheet as each expert teaches. Do not leave any section blank.</a:t>
            </a:r>
            <a:endParaRPr lang="en-US" sz="1300" dirty="0"/>
          </a:p>
        </p:txBody>
      </p:sp>
      <p:sp>
        <p:nvSpPr>
          <p:cNvPr id="13" name="Shape 10"/>
          <p:cNvSpPr/>
          <p:nvPr/>
        </p:nvSpPr>
        <p:spPr>
          <a:xfrm>
            <a:off x="661475" y="5147270"/>
            <a:ext cx="372061" cy="372070"/>
          </a:xfrm>
          <a:prstGeom prst="roundRect">
            <a:avLst>
              <a:gd name="adj" fmla="val 18670"/>
            </a:avLst>
          </a:prstGeom>
          <a:solidFill>
            <a:srgbClr val="FFFFF4"/>
          </a:solidFill>
          <a:ln w="19050">
            <a:solidFill>
              <a:srgbClr val="FFE0CC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704882" y="5147866"/>
            <a:ext cx="285247" cy="37088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2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3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1198830" y="5198864"/>
            <a:ext cx="2377420" cy="308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8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Be Ready</a:t>
            </a:r>
            <a:endParaRPr lang="en-US" sz="1850" dirty="0"/>
          </a:p>
        </p:txBody>
      </p:sp>
      <p:sp>
        <p:nvSpPr>
          <p:cNvPr id="16" name="Text 13"/>
          <p:cNvSpPr/>
          <p:nvPr/>
        </p:nvSpPr>
        <p:spPr>
          <a:xfrm>
            <a:off x="1198830" y="5607050"/>
            <a:ext cx="5759504" cy="43001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Random call will be used to check whether your group has successfully learned </a:t>
            </a:r>
            <a:r>
              <a:rPr lang="en-US" sz="13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all four features</a:t>
            </a: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 Any member may be asked.</a:t>
            </a:r>
            <a:endParaRPr lang="en-US" sz="13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574" y="1580555"/>
            <a:ext cx="5364524" cy="618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37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Check: Feature 1</a:t>
            </a:r>
            <a:endParaRPr lang="en-US" sz="3700" dirty="0"/>
          </a:p>
        </p:txBody>
      </p:sp>
      <p:sp>
        <p:nvSpPr>
          <p:cNvPr id="3" name="Shape 1"/>
          <p:cNvSpPr/>
          <p:nvPr/>
        </p:nvSpPr>
        <p:spPr>
          <a:xfrm>
            <a:off x="542515" y="2446734"/>
            <a:ext cx="5470686" cy="2830711"/>
          </a:xfrm>
          <a:prstGeom prst="roundRect">
            <a:avLst>
              <a:gd name="adj" fmla="val 4207"/>
            </a:avLst>
          </a:prstGeom>
          <a:solidFill>
            <a:srgbClr val="461C11">
              <a:alpha val="95000"/>
            </a:srgbClr>
          </a:solidFill>
          <a:ln/>
        </p:spPr>
      </p:sp>
      <p:sp>
        <p:nvSpPr>
          <p:cNvPr id="4" name="Text 2"/>
          <p:cNvSpPr/>
          <p:nvPr/>
        </p:nvSpPr>
        <p:spPr>
          <a:xfrm>
            <a:off x="707809" y="2612033"/>
            <a:ext cx="5749682" cy="12362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7450" dirty="0">
                <a:solidFill>
                  <a:srgbClr val="FFFFF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Q1</a:t>
            </a:r>
            <a:endParaRPr lang="en-US" sz="7450" dirty="0"/>
          </a:p>
        </p:txBody>
      </p:sp>
      <p:sp>
        <p:nvSpPr>
          <p:cNvPr id="5" name="Text 3"/>
          <p:cNvSpPr/>
          <p:nvPr/>
        </p:nvSpPr>
        <p:spPr>
          <a:xfrm>
            <a:off x="707809" y="4013597"/>
            <a:ext cx="5749682" cy="215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Random call...</a:t>
            </a:r>
            <a:endParaRPr lang="en-US" sz="1300" dirty="0"/>
          </a:p>
        </p:txBody>
      </p:sp>
      <p:sp>
        <p:nvSpPr>
          <p:cNvPr id="6" name="Text 4"/>
          <p:cNvSpPr/>
          <p:nvPr/>
        </p:nvSpPr>
        <p:spPr>
          <a:xfrm>
            <a:off x="6303904" y="2612033"/>
            <a:ext cx="3885309" cy="308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8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Two Questions for Your Group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6303904" y="3086298"/>
            <a:ext cx="5232567" cy="793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What does </a:t>
            </a:r>
            <a:r>
              <a:rPr lang="en-US" sz="13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Constant Speed</a:t>
            </a: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look like on a speed-time graph?</a:t>
            </a:r>
            <a:endParaRPr lang="en-US" sz="1300" dirty="0"/>
          </a:p>
          <a:p>
            <a:pPr marL="0" indent="0" algn="l">
              <a:lnSpc>
                <a:spcPct val="108000"/>
              </a:lnSpc>
              <a:buNone/>
            </a:pP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Give a real-world example of an object travelling at constant speed.</a:t>
            </a:r>
            <a:endParaRPr lang="en-US" sz="1300" dirty="0"/>
          </a:p>
        </p:txBody>
      </p:sp>
      <p:sp>
        <p:nvSpPr>
          <p:cNvPr id="8" name="Shape 6"/>
          <p:cNvSpPr/>
          <p:nvPr/>
        </p:nvSpPr>
        <p:spPr>
          <a:xfrm>
            <a:off x="6303904" y="4066183"/>
            <a:ext cx="5232567" cy="1025227"/>
          </a:xfrm>
          <a:prstGeom prst="roundRect">
            <a:avLst>
              <a:gd name="adj" fmla="val 6776"/>
            </a:avLst>
          </a:prstGeom>
          <a:solidFill>
            <a:srgbClr val="FFD1B3"/>
          </a:solidFill>
          <a:ln/>
        </p:spPr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9198" y="4286845"/>
            <a:ext cx="206667" cy="165298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6841160" y="4256286"/>
            <a:ext cx="4530016" cy="64502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Think carefully before answering. Do not confuse this with what a constant speed looks like on a </a:t>
            </a:r>
            <a:r>
              <a:rPr lang="en-US" sz="1300" i="1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distance-time</a:t>
            </a:r>
            <a:r>
              <a:rPr lang="en-US" sz="130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graph.</a:t>
            </a:r>
            <a:endParaRPr lang="en-US" sz="13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340809" y="471488"/>
            <a:ext cx="5143768" cy="5407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32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Answer: Constant Speed</a:t>
            </a:r>
            <a:endParaRPr lang="en-US" sz="3250" dirty="0"/>
          </a:p>
        </p:txBody>
      </p:sp>
      <p:sp>
        <p:nvSpPr>
          <p:cNvPr id="3" name="Text 1"/>
          <p:cNvSpPr/>
          <p:nvPr/>
        </p:nvSpPr>
        <p:spPr>
          <a:xfrm>
            <a:off x="1340809" y="1062831"/>
            <a:ext cx="3985319" cy="2704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6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Did your Expert 1 teach it correctly?</a:t>
            </a:r>
            <a:endParaRPr lang="en-US" sz="16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21759" y="1665585"/>
            <a:ext cx="4597483" cy="1077317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561664" y="1829296"/>
            <a:ext cx="2080267" cy="2704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6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Looks Like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1561664" y="2226370"/>
            <a:ext cx="4193872" cy="35282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2000"/>
              </a:lnSpc>
              <a:buNone/>
            </a:pPr>
            <a:r>
              <a:rPr lang="en-US" sz="11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 </a:t>
            </a:r>
            <a:r>
              <a:rPr lang="en-US" sz="1100" b="1" dirty="0">
                <a:solidFill>
                  <a:srgbClr val="FF95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horizontal straight line</a:t>
            </a:r>
            <a:r>
              <a:rPr lang="en-US" sz="11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positioned above the time axis (above zero on the y-axis).</a:t>
            </a:r>
            <a:endParaRPr lang="en-US" sz="11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21759" y="2869505"/>
            <a:ext cx="4597483" cy="1077317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561664" y="3033216"/>
            <a:ext cx="2080267" cy="2704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6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Means</a:t>
            </a:r>
            <a:endParaRPr lang="en-US" sz="1600" dirty="0"/>
          </a:p>
        </p:txBody>
      </p:sp>
      <p:sp>
        <p:nvSpPr>
          <p:cNvPr id="9" name="Text 5"/>
          <p:cNvSpPr/>
          <p:nvPr/>
        </p:nvSpPr>
        <p:spPr>
          <a:xfrm>
            <a:off x="1561664" y="3430290"/>
            <a:ext cx="4193872" cy="35282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2000"/>
              </a:lnSpc>
              <a:buNone/>
            </a:pPr>
            <a:r>
              <a:rPr lang="en-US" sz="11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 speed of the object is </a:t>
            </a:r>
            <a:r>
              <a:rPr lang="en-US" sz="11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not changing</a:t>
            </a:r>
            <a:r>
              <a:rPr lang="en-US" sz="11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 There is no acceleration and no deceleration.</a:t>
            </a:r>
            <a:endParaRPr lang="en-US" sz="11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21759" y="4073426"/>
            <a:ext cx="4597483" cy="1077317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561664" y="4237137"/>
            <a:ext cx="2080267" cy="2704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6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Example</a:t>
            </a:r>
            <a:endParaRPr lang="en-US" sz="1600" dirty="0"/>
          </a:p>
        </p:txBody>
      </p:sp>
      <p:sp>
        <p:nvSpPr>
          <p:cNvPr id="12" name="Text 7"/>
          <p:cNvSpPr/>
          <p:nvPr/>
        </p:nvSpPr>
        <p:spPr>
          <a:xfrm>
            <a:off x="1561664" y="4634210"/>
            <a:ext cx="4193872" cy="35282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2000"/>
              </a:lnSpc>
              <a:buNone/>
            </a:pPr>
            <a:r>
              <a:rPr lang="en-US" sz="11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 car holding exactly </a:t>
            </a:r>
            <a:r>
              <a:rPr lang="en-US" sz="11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20 m/s</a:t>
            </a:r>
            <a:r>
              <a:rPr lang="en-US" sz="11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on a motorway with cruise control engaged.</a:t>
            </a:r>
            <a:endParaRPr lang="en-US" sz="110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8604" y="1665585"/>
            <a:ext cx="4578434" cy="457854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1441</Words>
  <Application>Microsoft Office PowerPoint</Application>
  <PresentationFormat>Widescreen</PresentationFormat>
  <Paragraphs>160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Marcellus</vt:lpstr>
      <vt:lpstr>Montserrat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REJO</dc:creator>
  <cp:lastModifiedBy>Rejo Raghuvaran</cp:lastModifiedBy>
  <cp:revision>1</cp:revision>
  <dcterms:created xsi:type="dcterms:W3CDTF">2026-06-16T10:53:56Z</dcterms:created>
  <dcterms:modified xsi:type="dcterms:W3CDTF">2026-06-16T10:57:21Z</dcterms:modified>
</cp:coreProperties>
</file>