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12192000"/>
  <p:embeddedFontLst>
    <p:embeddedFont>
      <p:font typeface="Marcellus" panose="020E0602050203020307" pitchFamily="34" charset="0"/>
      <p:regular r:id="rId19"/>
    </p:embeddedFont>
    <p:embeddedFont>
      <p:font typeface="Montserrat" pitchFamily="2" charset="0"/>
      <p:regular r:id="rId20"/>
      <p:bold r:id="rId21"/>
      <p:italic r:id="rId22"/>
      <p:boldItalic r:id="rId2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p:scale>
          <a:sx n="82" d="100"/>
          <a:sy n="82" d="100"/>
        </p:scale>
        <p:origin x="447"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96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DEC8AB"/>
          </a:solidFill>
          <a:ln/>
        </p:spPr>
      </p:sp>
      <p:sp>
        <p:nvSpPr>
          <p:cNvPr id="3" name="Shape 1"/>
          <p:cNvSpPr/>
          <p:nvPr/>
        </p:nvSpPr>
        <p:spPr>
          <a:xfrm>
            <a:off x="0" y="0"/>
            <a:ext cx="12191695" cy="6858000"/>
          </a:xfrm>
          <a:prstGeom prst="rect">
            <a:avLst/>
          </a:prstGeom>
          <a:solidFill>
            <a:srgbClr val="FFFFF4">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thelucidstem.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thelucidstem.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thelucidstem.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thelucidstem.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thelucidstem.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thelucidstem.com" TargetMode="Externa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thelucidstem.com"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thelucidstem.com"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thelucidstem.com" TargetMode="Externa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thelucidstem.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thelucidstem.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thelucidstem.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thelucidstem.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thelucidstem.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215" y="0"/>
            <a:ext cx="4800480" cy="6858000"/>
          </a:xfrm>
          <a:prstGeom prst="rect">
            <a:avLst/>
          </a:prstGeom>
        </p:spPr>
      </p:pic>
      <p:sp>
        <p:nvSpPr>
          <p:cNvPr id="3" name="Text 0"/>
          <p:cNvSpPr/>
          <p:nvPr/>
        </p:nvSpPr>
        <p:spPr>
          <a:xfrm>
            <a:off x="661475" y="2459534"/>
            <a:ext cx="5364524" cy="618133"/>
          </a:xfrm>
          <a:prstGeom prst="rect">
            <a:avLst/>
          </a:prstGeom>
          <a:noFill/>
          <a:ln/>
        </p:spPr>
        <p:txBody>
          <a:bodyPr wrap="none" lIns="0" tIns="0" rIns="0" bIns="0" rtlCol="0" anchor="t"/>
          <a:lstStyle/>
          <a:p>
            <a:pPr marL="0" indent="0" algn="l">
              <a:lnSpc>
                <a:spcPct val="108000"/>
              </a:lnSpc>
              <a:buNone/>
            </a:pPr>
            <a:r>
              <a:rPr lang="en-US" sz="3700" dirty="0">
                <a:solidFill>
                  <a:srgbClr val="532418"/>
                </a:solidFill>
                <a:latin typeface="Marcellus" pitchFamily="34" charset="0"/>
                <a:ea typeface="Marcellus" pitchFamily="34" charset="-122"/>
                <a:cs typeface="Marcellus" pitchFamily="34" charset="-120"/>
              </a:rPr>
              <a:t>Terminal Velocity</a:t>
            </a:r>
            <a:endParaRPr lang="en-US" sz="3700" dirty="0"/>
          </a:p>
        </p:txBody>
      </p:sp>
      <p:sp>
        <p:nvSpPr>
          <p:cNvPr id="4" name="Text 1"/>
          <p:cNvSpPr/>
          <p:nvPr/>
        </p:nvSpPr>
        <p:spPr>
          <a:xfrm>
            <a:off x="661475" y="3143746"/>
            <a:ext cx="3311641"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When the Forces Balance</a:t>
            </a:r>
            <a:endParaRPr lang="en-US" sz="1850" dirty="0"/>
          </a:p>
        </p:txBody>
      </p:sp>
      <p:sp>
        <p:nvSpPr>
          <p:cNvPr id="5" name="Text 2"/>
          <p:cNvSpPr/>
          <p:nvPr/>
        </p:nvSpPr>
        <p:spPr>
          <a:xfrm>
            <a:off x="661475" y="3700760"/>
            <a:ext cx="6906444" cy="215007"/>
          </a:xfrm>
          <a:prstGeom prst="rect">
            <a:avLst/>
          </a:prstGeom>
          <a:noFill/>
          <a:ln/>
        </p:spPr>
        <p:txBody>
          <a:bodyPr wrap="none" lIns="0" tIns="0" rIns="0" bIns="0" rtlCol="0" anchor="t"/>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Cambridge IGCSE Physics 0625 | Extended / Supplement Level</a:t>
            </a:r>
            <a:endParaRPr lang="en-US" sz="1300" dirty="0"/>
          </a:p>
        </p:txBody>
      </p:sp>
      <p:sp>
        <p:nvSpPr>
          <p:cNvPr id="6" name="Shape 3"/>
          <p:cNvSpPr/>
          <p:nvPr/>
        </p:nvSpPr>
        <p:spPr>
          <a:xfrm>
            <a:off x="661475" y="4101802"/>
            <a:ext cx="1642228" cy="296664"/>
          </a:xfrm>
          <a:prstGeom prst="roundRect">
            <a:avLst>
              <a:gd name="adj" fmla="val 18732"/>
            </a:avLst>
          </a:prstGeom>
          <a:noFill/>
          <a:ln w="12700">
            <a:solidFill>
              <a:srgbClr val="FF954F"/>
            </a:solidFill>
            <a:prstDash val="solid"/>
          </a:ln>
        </p:spPr>
      </p:sp>
      <p:sp>
        <p:nvSpPr>
          <p:cNvPr id="7" name="Text 4"/>
          <p:cNvSpPr/>
          <p:nvPr/>
        </p:nvSpPr>
        <p:spPr>
          <a:xfrm>
            <a:off x="773391" y="4164112"/>
            <a:ext cx="2027981" cy="172045"/>
          </a:xfrm>
          <a:prstGeom prst="rect">
            <a:avLst/>
          </a:prstGeom>
          <a:noFill/>
          <a:ln/>
        </p:spPr>
        <p:txBody>
          <a:bodyPr wrap="none" lIns="0" tIns="0" rIns="0" bIns="0" rtlCol="0" anchor="t"/>
          <a:lstStyle/>
          <a:p>
            <a:pPr marL="0" indent="0" algn="l">
              <a:lnSpc>
                <a:spcPct val="108000"/>
              </a:lnSpc>
              <a:buNone/>
            </a:pPr>
            <a:r>
              <a:rPr lang="en-US" sz="1000" dirty="0">
                <a:solidFill>
                  <a:srgbClr val="FF954F"/>
                </a:solidFill>
                <a:latin typeface="Montserrat" pitchFamily="34" charset="0"/>
                <a:ea typeface="Montserrat" pitchFamily="34" charset="-122"/>
                <a:cs typeface="Montserrat" pitchFamily="34" charset="-120"/>
              </a:rPr>
              <a:t>THELUCIDSTEM.COM</a:t>
            </a:r>
            <a:endParaRPr lang="en-US" sz="1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1036016" y="1559123"/>
            <a:ext cx="10119563" cy="1236266"/>
          </a:xfrm>
          <a:prstGeom prst="rect">
            <a:avLst/>
          </a:prstGeom>
          <a:noFill/>
          <a:ln/>
        </p:spPr>
        <p:txBody>
          <a:bodyPr wrap="none" lIns="0" tIns="0" rIns="0" bIns="0" rtlCol="0" anchor="t"/>
          <a:lstStyle/>
          <a:p>
            <a:pPr marL="0" indent="0" algn="ctr">
              <a:lnSpc>
                <a:spcPct val="108000"/>
              </a:lnSpc>
              <a:buNone/>
            </a:pPr>
            <a:r>
              <a:rPr lang="en-US" sz="7450" dirty="0">
                <a:solidFill>
                  <a:srgbClr val="532418"/>
                </a:solidFill>
                <a:latin typeface="Marcellus" pitchFamily="34" charset="0"/>
                <a:ea typeface="Marcellus" pitchFamily="34" charset="-122"/>
                <a:cs typeface="Marcellus" pitchFamily="34" charset="-120"/>
              </a:rPr>
              <a:t>Q2</a:t>
            </a:r>
            <a:endParaRPr lang="en-US" sz="7450" dirty="0"/>
          </a:p>
        </p:txBody>
      </p:sp>
      <p:sp>
        <p:nvSpPr>
          <p:cNvPr id="3" name="Text 1"/>
          <p:cNvSpPr/>
          <p:nvPr/>
        </p:nvSpPr>
        <p:spPr>
          <a:xfrm>
            <a:off x="3169067" y="3043436"/>
            <a:ext cx="5853462" cy="618133"/>
          </a:xfrm>
          <a:prstGeom prst="rect">
            <a:avLst/>
          </a:prstGeom>
          <a:noFill/>
          <a:ln/>
        </p:spPr>
        <p:txBody>
          <a:bodyPr wrap="none" lIns="0" tIns="0" rIns="0" bIns="0" rtlCol="0" anchor="t"/>
          <a:lstStyle/>
          <a:p>
            <a:pPr marL="0" indent="0" algn="ctr">
              <a:lnSpc>
                <a:spcPct val="108000"/>
              </a:lnSpc>
              <a:buNone/>
            </a:pPr>
            <a:r>
              <a:rPr lang="en-US" sz="3700" dirty="0">
                <a:solidFill>
                  <a:srgbClr val="532418"/>
                </a:solidFill>
                <a:latin typeface="Marcellus" pitchFamily="34" charset="0"/>
                <a:ea typeface="Marcellus" pitchFamily="34" charset="-122"/>
                <a:cs typeface="Marcellus" pitchFamily="34" charset="-120"/>
              </a:rPr>
              <a:t>Reaction 2: Speeding Up</a:t>
            </a:r>
            <a:endParaRPr lang="en-US" sz="3700" dirty="0"/>
          </a:p>
        </p:txBody>
      </p:sp>
      <p:sp>
        <p:nvSpPr>
          <p:cNvPr id="4" name="Text 2"/>
          <p:cNvSpPr/>
          <p:nvPr/>
        </p:nvSpPr>
        <p:spPr>
          <a:xfrm>
            <a:off x="909615" y="4095651"/>
            <a:ext cx="11230091" cy="215007"/>
          </a:xfrm>
          <a:prstGeom prst="rect">
            <a:avLst/>
          </a:prstGeom>
          <a:noFill/>
          <a:ln/>
        </p:spPr>
        <p:txBody>
          <a:bodyPr wrap="none" lIns="0" tIns="0" rIns="0" bIns="0" rtlCol="0" anchor="t"/>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"The skydiver keeps speeding up at the same rate all the way down."</a:t>
            </a:r>
            <a:endParaRPr lang="en-US" sz="1300" dirty="0"/>
          </a:p>
        </p:txBody>
      </p:sp>
      <p:sp>
        <p:nvSpPr>
          <p:cNvPr id="5" name="Text 3"/>
          <p:cNvSpPr/>
          <p:nvPr/>
        </p:nvSpPr>
        <p:spPr>
          <a:xfrm>
            <a:off x="661574" y="4682728"/>
            <a:ext cx="10868547" cy="616049"/>
          </a:xfrm>
          <a:prstGeom prst="rect">
            <a:avLst/>
          </a:prstGeom>
          <a:noFill/>
          <a:ln/>
        </p:spPr>
        <p:txBody>
          <a:bodyPr wrap="square" lIns="0" tIns="0" rIns="0" bIns="0" rtlCol="0" anchor="t"/>
          <a:lstStyle/>
          <a:p>
            <a:pPr marL="0" indent="0" algn="ctr">
              <a:lnSpc>
                <a:spcPct val="108000"/>
              </a:lnSpc>
              <a:buNone/>
            </a:pPr>
            <a:r>
              <a:rPr lang="en-US" sz="1300" dirty="0">
                <a:solidFill>
                  <a:srgbClr val="67534F"/>
                </a:solidFill>
                <a:latin typeface="Montserrat" pitchFamily="34" charset="0"/>
                <a:ea typeface="Montserrat" pitchFamily="34" charset="-122"/>
                <a:cs typeface="Montserrat" pitchFamily="34" charset="-120"/>
              </a:rPr>
              <a:t>Discuss with your partner. You have </a:t>
            </a:r>
            <a:r>
              <a:rPr lang="en-US" sz="1300" b="1" dirty="0">
                <a:solidFill>
                  <a:srgbClr val="67534F"/>
                </a:solidFill>
                <a:latin typeface="Montserrat" pitchFamily="34" charset="0"/>
                <a:ea typeface="Montserrat" pitchFamily="34" charset="-122"/>
                <a:cs typeface="Montserrat" pitchFamily="34" charset="-120"/>
              </a:rPr>
              <a:t>45 seconds</a:t>
            </a:r>
            <a:r>
              <a:rPr lang="en-US" sz="1300" dirty="0">
                <a:solidFill>
                  <a:srgbClr val="67534F"/>
                </a:solidFill>
                <a:latin typeface="Montserrat" pitchFamily="34" charset="0"/>
                <a:ea typeface="Montserrat" pitchFamily="34" charset="-122"/>
                <a:cs typeface="Montserrat" pitchFamily="34" charset="-120"/>
              </a:rPr>
              <a:t>. Do you Agree or Disagree? What is your exact force reason?</a:t>
            </a:r>
            <a:endParaRPr lang="en-US" sz="1300" dirty="0"/>
          </a:p>
          <a:p>
            <a:pPr marL="0" indent="0" algn="ctr">
              <a:lnSpc>
                <a:spcPct val="108000"/>
              </a:lnSpc>
              <a:buNone/>
            </a:pPr>
            <a:r>
              <a:rPr lang="en-US" sz="1300" u="sng" dirty="0">
                <a:solidFill>
                  <a:srgbClr val="FF954F"/>
                </a:solidFill>
                <a:latin typeface="Montserrat" pitchFamily="34" charset="0"/>
                <a:ea typeface="Montserrat" pitchFamily="34" charset="-122"/>
                <a:cs typeface="Montserrat" pitchFamily="34" charset="-120"/>
                <a:hlinkClick r:id="rId3">
                  <a:extLst>
                    <a:ext uri="{A12FA001-AC4F-418D-AE19-62706E023703}">
                      <ahyp:hlinkClr xmlns:ahyp="http://schemas.microsoft.com/office/drawing/2018/hyperlinkcolor" val="tx"/>
                    </a:ext>
                  </a:extLst>
                </a:hlinkClick>
              </a:rPr>
              <a:t>thelucidstem.com</a:t>
            </a:r>
            <a:endParaRPr lang="en-US" sz="13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661574" y="1029196"/>
            <a:ext cx="2987005"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Reaction 2</a:t>
            </a:r>
            <a:endParaRPr lang="en-US" sz="1850" dirty="0"/>
          </a:p>
        </p:txBody>
      </p:sp>
      <p:sp>
        <p:nvSpPr>
          <p:cNvPr id="3" name="Text 1"/>
          <p:cNvSpPr/>
          <p:nvPr/>
        </p:nvSpPr>
        <p:spPr>
          <a:xfrm>
            <a:off x="661574" y="1404243"/>
            <a:ext cx="5364524" cy="618133"/>
          </a:xfrm>
          <a:prstGeom prst="rect">
            <a:avLst/>
          </a:prstGeom>
          <a:noFill/>
          <a:ln/>
        </p:spPr>
        <p:txBody>
          <a:bodyPr wrap="none" lIns="0" tIns="0" rIns="0" bIns="0" rtlCol="0" anchor="t"/>
          <a:lstStyle/>
          <a:p>
            <a:pPr marL="0" indent="0" algn="l">
              <a:lnSpc>
                <a:spcPct val="108000"/>
              </a:lnSpc>
              <a:buNone/>
            </a:pPr>
            <a:r>
              <a:rPr lang="en-US" sz="3700" dirty="0">
                <a:solidFill>
                  <a:srgbClr val="532418"/>
                </a:solidFill>
                <a:latin typeface="Marcellus" pitchFamily="34" charset="0"/>
                <a:ea typeface="Marcellus" pitchFamily="34" charset="-122"/>
                <a:cs typeface="Marcellus" pitchFamily="34" charset="-120"/>
              </a:rPr>
              <a:t>Answer: Speeding Up</a:t>
            </a:r>
            <a:endParaRPr lang="en-US" sz="3700" dirty="0"/>
          </a:p>
        </p:txBody>
      </p:sp>
      <p:sp>
        <p:nvSpPr>
          <p:cNvPr id="4" name="Shape 2"/>
          <p:cNvSpPr/>
          <p:nvPr/>
        </p:nvSpPr>
        <p:spPr>
          <a:xfrm>
            <a:off x="661574" y="2270423"/>
            <a:ext cx="10868547" cy="595213"/>
          </a:xfrm>
          <a:prstGeom prst="roundRect">
            <a:avLst>
              <a:gd name="adj" fmla="val 11670"/>
            </a:avLst>
          </a:prstGeom>
          <a:solidFill>
            <a:srgbClr val="FCF2B5"/>
          </a:solidFill>
          <a:ln/>
        </p:spPr>
      </p:sp>
      <p:pic>
        <p:nvPicPr>
          <p:cNvPr id="5" name="Image 0" descr="preencoded.png"/>
          <p:cNvPicPr>
            <a:picLocks noChangeAspect="1"/>
          </p:cNvPicPr>
          <p:nvPr/>
        </p:nvPicPr>
        <p:blipFill>
          <a:blip r:embed="rId3"/>
          <a:stretch>
            <a:fillRect/>
          </a:stretch>
        </p:blipFill>
        <p:spPr>
          <a:xfrm>
            <a:off x="826868" y="2484735"/>
            <a:ext cx="206667" cy="165298"/>
          </a:xfrm>
          <a:prstGeom prst="rect">
            <a:avLst/>
          </a:prstGeom>
        </p:spPr>
      </p:pic>
      <p:sp>
        <p:nvSpPr>
          <p:cNvPr id="6" name="Text 3"/>
          <p:cNvSpPr/>
          <p:nvPr/>
        </p:nvSpPr>
        <p:spPr>
          <a:xfrm>
            <a:off x="1198830" y="2460526"/>
            <a:ext cx="10775581" cy="215007"/>
          </a:xfrm>
          <a:prstGeom prst="rect">
            <a:avLst/>
          </a:prstGeom>
          <a:noFill/>
          <a:ln/>
        </p:spPr>
        <p:txBody>
          <a:bodyPr wrap="none" lIns="0" tIns="0" rIns="0" bIns="0" rtlCol="0" anchor="t"/>
          <a:lstStyle/>
          <a:p>
            <a:pPr marL="0" indent="0" algn="l">
              <a:lnSpc>
                <a:spcPct val="108000"/>
              </a:lnSpc>
              <a:buNone/>
            </a:pPr>
            <a:r>
              <a:rPr lang="en-US" sz="1300" b="1" dirty="0">
                <a:solidFill>
                  <a:srgbClr val="000000"/>
                </a:solidFill>
                <a:latin typeface="Montserrat" pitchFamily="34" charset="0"/>
                <a:ea typeface="Montserrat" pitchFamily="34" charset="-122"/>
                <a:cs typeface="Montserrat" pitchFamily="34" charset="-120"/>
              </a:rPr>
              <a:t>DISAGREE.</a:t>
            </a:r>
            <a:r>
              <a:rPr lang="en-US" sz="1300" dirty="0">
                <a:solidFill>
                  <a:srgbClr val="000000"/>
                </a:solidFill>
                <a:latin typeface="Montserrat" pitchFamily="34" charset="0"/>
                <a:ea typeface="Montserrat" pitchFamily="34" charset="-122"/>
                <a:cs typeface="Montserrat" pitchFamily="34" charset="-120"/>
              </a:rPr>
              <a:t> This statement is incorrect.</a:t>
            </a:r>
            <a:endParaRPr lang="en-US" sz="1300" dirty="0"/>
          </a:p>
        </p:txBody>
      </p:sp>
      <p:sp>
        <p:nvSpPr>
          <p:cNvPr id="7" name="Text 4"/>
          <p:cNvSpPr/>
          <p:nvPr/>
        </p:nvSpPr>
        <p:spPr>
          <a:xfrm>
            <a:off x="661574" y="3216970"/>
            <a:ext cx="2987005"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The Reasoning</a:t>
            </a:r>
            <a:endParaRPr lang="en-US" sz="1850" dirty="0"/>
          </a:p>
        </p:txBody>
      </p:sp>
      <p:sp>
        <p:nvSpPr>
          <p:cNvPr id="8" name="Text 5"/>
          <p:cNvSpPr/>
          <p:nvPr/>
        </p:nvSpPr>
        <p:spPr>
          <a:xfrm>
            <a:off x="661574" y="3691235"/>
            <a:ext cx="5232567" cy="1075035"/>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As the skydiver speeds up, air resistance </a:t>
            </a:r>
            <a:r>
              <a:rPr lang="en-US" sz="1300" b="1" dirty="0">
                <a:solidFill>
                  <a:srgbClr val="67534F"/>
                </a:solidFill>
                <a:latin typeface="Montserrat" pitchFamily="34" charset="0"/>
                <a:ea typeface="Montserrat" pitchFamily="34" charset="-122"/>
                <a:cs typeface="Montserrat" pitchFamily="34" charset="-120"/>
              </a:rPr>
              <a:t>increases</a:t>
            </a:r>
            <a:r>
              <a:rPr lang="en-US" sz="1300" dirty="0">
                <a:solidFill>
                  <a:srgbClr val="67534F"/>
                </a:solidFill>
                <a:latin typeface="Montserrat" pitchFamily="34" charset="0"/>
                <a:ea typeface="Montserrat" pitchFamily="34" charset="-122"/>
                <a:cs typeface="Montserrat" pitchFamily="34" charset="-120"/>
              </a:rPr>
              <a:t> with speed. This means the resultant force (Weight minus Air Resistance) gets </a:t>
            </a:r>
            <a:r>
              <a:rPr lang="en-US" sz="1300" b="1" dirty="0">
                <a:solidFill>
                  <a:srgbClr val="67534F"/>
                </a:solidFill>
                <a:latin typeface="Montserrat" pitchFamily="34" charset="0"/>
                <a:ea typeface="Montserrat" pitchFamily="34" charset="-122"/>
                <a:cs typeface="Montserrat" pitchFamily="34" charset="-120"/>
              </a:rPr>
              <a:t>smaller</a:t>
            </a:r>
            <a:r>
              <a:rPr lang="en-US" sz="1300" dirty="0">
                <a:solidFill>
                  <a:srgbClr val="67534F"/>
                </a:solidFill>
                <a:latin typeface="Montserrat" pitchFamily="34" charset="0"/>
                <a:ea typeface="Montserrat" pitchFamily="34" charset="-122"/>
                <a:cs typeface="Montserrat" pitchFamily="34" charset="-120"/>
              </a:rPr>
              <a:t>. A smaller resultant force produces a smaller acceleration. The skydiver is still speeding up, but at a </a:t>
            </a:r>
            <a:r>
              <a:rPr lang="en-US" sz="1300" b="1" dirty="0">
                <a:solidFill>
                  <a:srgbClr val="67534F"/>
                </a:solidFill>
                <a:latin typeface="Montserrat" pitchFamily="34" charset="0"/>
                <a:ea typeface="Montserrat" pitchFamily="34" charset="-122"/>
                <a:cs typeface="Montserrat" pitchFamily="34" charset="-120"/>
              </a:rPr>
              <a:t>decreasing rate</a:t>
            </a:r>
            <a:r>
              <a:rPr lang="en-US" sz="1300" dirty="0">
                <a:solidFill>
                  <a:srgbClr val="67534F"/>
                </a:solidFill>
                <a:latin typeface="Montserrat" pitchFamily="34" charset="0"/>
                <a:ea typeface="Montserrat" pitchFamily="34" charset="-122"/>
                <a:cs typeface="Montserrat" pitchFamily="34" charset="-120"/>
              </a:rPr>
              <a:t>, not a constant one.</a:t>
            </a:r>
            <a:endParaRPr lang="en-US" sz="1300" dirty="0"/>
          </a:p>
        </p:txBody>
      </p:sp>
      <p:sp>
        <p:nvSpPr>
          <p:cNvPr id="9" name="Text 6"/>
          <p:cNvSpPr/>
          <p:nvPr/>
        </p:nvSpPr>
        <p:spPr>
          <a:xfrm>
            <a:off x="6303904" y="3216970"/>
            <a:ext cx="3483979"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In Mark-Scheme Language</a:t>
            </a:r>
            <a:endParaRPr lang="en-US" sz="1850" dirty="0"/>
          </a:p>
        </p:txBody>
      </p:sp>
      <p:sp>
        <p:nvSpPr>
          <p:cNvPr id="10" name="Text 7"/>
          <p:cNvSpPr/>
          <p:nvPr/>
        </p:nvSpPr>
        <p:spPr>
          <a:xfrm>
            <a:off x="6303904" y="3691235"/>
            <a:ext cx="5232567" cy="1678583"/>
          </a:xfrm>
          <a:prstGeom prst="rect">
            <a:avLst/>
          </a:prstGeom>
          <a:noFill/>
          <a:ln/>
        </p:spPr>
        <p:txBody>
          <a:bodyPr wrap="square" lIns="0" tIns="0" rIns="0" bIns="0" rtlCol="0" anchor="t">
            <a:normAutofit/>
          </a:bodyPr>
          <a:lstStyle/>
          <a:p>
            <a:pPr marL="342900" indent="-342900" algn="l">
              <a:lnSpc>
                <a:spcPct val="108000"/>
              </a:lnSpc>
              <a:buSzPct val="100000"/>
              <a:buChar char="•"/>
            </a:pPr>
            <a:r>
              <a:rPr lang="en-US" sz="1300" dirty="0">
                <a:solidFill>
                  <a:srgbClr val="67534F"/>
                </a:solidFill>
                <a:latin typeface="Montserrat" pitchFamily="34" charset="0"/>
                <a:ea typeface="Montserrat" pitchFamily="34" charset="-122"/>
                <a:cs typeface="Montserrat" pitchFamily="34" charset="-120"/>
              </a:rPr>
              <a:t>As speed increases, air resistance increases.</a:t>
            </a:r>
            <a:endParaRPr lang="en-US" sz="1300" dirty="0"/>
          </a:p>
          <a:p>
            <a:pPr marL="342900" indent="-342900" algn="l">
              <a:lnSpc>
                <a:spcPct val="108000"/>
              </a:lnSpc>
              <a:buSzPct val="100000"/>
              <a:buChar char="•"/>
            </a:pPr>
            <a:r>
              <a:rPr lang="en-US" sz="1300" dirty="0">
                <a:solidFill>
                  <a:srgbClr val="67534F"/>
                </a:solidFill>
                <a:latin typeface="Montserrat" pitchFamily="34" charset="0"/>
                <a:ea typeface="Montserrat" pitchFamily="34" charset="-122"/>
                <a:cs typeface="Montserrat" pitchFamily="34" charset="-120"/>
              </a:rPr>
              <a:t>Resultant force = Weight minus Air Resistance, so resultant force decreases.</a:t>
            </a:r>
            <a:endParaRPr lang="en-US" sz="1300" dirty="0"/>
          </a:p>
          <a:p>
            <a:pPr marL="342900" indent="-342900" algn="l">
              <a:lnSpc>
                <a:spcPct val="108000"/>
              </a:lnSpc>
              <a:buSzPct val="100000"/>
              <a:buChar char="•"/>
            </a:pPr>
            <a:r>
              <a:rPr lang="en-US" sz="1300" dirty="0">
                <a:solidFill>
                  <a:srgbClr val="67534F"/>
                </a:solidFill>
                <a:latin typeface="Montserrat" pitchFamily="34" charset="0"/>
                <a:ea typeface="Montserrat" pitchFamily="34" charset="-122"/>
                <a:cs typeface="Montserrat" pitchFamily="34" charset="-120"/>
              </a:rPr>
              <a:t>By F = ma, if F decreases and m is constant, then a decreases.</a:t>
            </a:r>
            <a:endParaRPr lang="en-US" sz="1300" dirty="0"/>
          </a:p>
          <a:p>
            <a:pPr marL="342900" indent="-342900" algn="l">
              <a:lnSpc>
                <a:spcPct val="108000"/>
              </a:lnSpc>
              <a:buSzPct val="100000"/>
              <a:buChar char="•"/>
            </a:pPr>
            <a:r>
              <a:rPr lang="en-US" sz="1300" dirty="0">
                <a:solidFill>
                  <a:srgbClr val="67534F"/>
                </a:solidFill>
                <a:latin typeface="Montserrat" pitchFamily="34" charset="0"/>
                <a:ea typeface="Montserrat" pitchFamily="34" charset="-122"/>
                <a:cs typeface="Montserrat" pitchFamily="34" charset="-120"/>
              </a:rPr>
              <a:t>The gradient of the speed-time graph is getting shallower over time.</a:t>
            </a:r>
            <a:endParaRPr lang="en-US" sz="1300" dirty="0"/>
          </a:p>
        </p:txBody>
      </p:sp>
      <p:sp>
        <p:nvSpPr>
          <p:cNvPr id="11" name="Text 8"/>
          <p:cNvSpPr/>
          <p:nvPr/>
        </p:nvSpPr>
        <p:spPr>
          <a:xfrm>
            <a:off x="356782" y="5613698"/>
            <a:ext cx="11478132" cy="215007"/>
          </a:xfrm>
          <a:prstGeom prst="rect">
            <a:avLst/>
          </a:prstGeom>
          <a:noFill/>
          <a:ln/>
        </p:spPr>
        <p:txBody>
          <a:bodyPr wrap="none" lIns="0" tIns="0" rIns="0" bIns="0" rtlCol="0" anchor="t"/>
          <a:lstStyle/>
          <a:p>
            <a:pPr marL="0" indent="0" algn="ctr">
              <a:lnSpc>
                <a:spcPct val="108000"/>
              </a:lnSpc>
              <a:buNone/>
            </a:pPr>
            <a:r>
              <a:rPr lang="en-US" sz="1300" u="sng" dirty="0">
                <a:solidFill>
                  <a:srgbClr val="FF954F"/>
                </a:solidFill>
                <a:latin typeface="Montserrat" pitchFamily="34" charset="0"/>
                <a:ea typeface="Montserrat" pitchFamily="34" charset="-122"/>
                <a:cs typeface="Montserrat" pitchFamily="34" charset="-120"/>
                <a:hlinkClick r:id="rId4">
                  <a:extLst>
                    <a:ext uri="{A12FA001-AC4F-418D-AE19-62706E023703}">
                      <ahyp:hlinkClr xmlns:ahyp="http://schemas.microsoft.com/office/drawing/2018/hyperlinkcolor" val="tx"/>
                    </a:ext>
                  </a:extLst>
                </a:hlinkClick>
              </a:rPr>
              <a:t>thelucidstem.com</a:t>
            </a:r>
            <a:endParaRPr lang="en-US" sz="13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1036016" y="1559123"/>
            <a:ext cx="10119563" cy="1236266"/>
          </a:xfrm>
          <a:prstGeom prst="rect">
            <a:avLst/>
          </a:prstGeom>
          <a:noFill/>
          <a:ln/>
        </p:spPr>
        <p:txBody>
          <a:bodyPr wrap="none" lIns="0" tIns="0" rIns="0" bIns="0" rtlCol="0" anchor="t"/>
          <a:lstStyle/>
          <a:p>
            <a:pPr marL="0" indent="0" algn="ctr">
              <a:lnSpc>
                <a:spcPct val="108000"/>
              </a:lnSpc>
              <a:buNone/>
            </a:pPr>
            <a:r>
              <a:rPr lang="en-US" sz="7450" dirty="0">
                <a:solidFill>
                  <a:srgbClr val="532418"/>
                </a:solidFill>
                <a:latin typeface="Marcellus" pitchFamily="34" charset="0"/>
                <a:ea typeface="Marcellus" pitchFamily="34" charset="-122"/>
                <a:cs typeface="Marcellus" pitchFamily="34" charset="-120"/>
              </a:rPr>
              <a:t>Q3</a:t>
            </a:r>
            <a:endParaRPr lang="en-US" sz="7450" dirty="0"/>
          </a:p>
        </p:txBody>
      </p:sp>
      <p:sp>
        <p:nvSpPr>
          <p:cNvPr id="3" name="Text 1"/>
          <p:cNvSpPr/>
          <p:nvPr/>
        </p:nvSpPr>
        <p:spPr>
          <a:xfrm>
            <a:off x="2673779" y="3043436"/>
            <a:ext cx="6844037" cy="618133"/>
          </a:xfrm>
          <a:prstGeom prst="rect">
            <a:avLst/>
          </a:prstGeom>
          <a:noFill/>
          <a:ln/>
        </p:spPr>
        <p:txBody>
          <a:bodyPr wrap="none" lIns="0" tIns="0" rIns="0" bIns="0" rtlCol="0" anchor="t"/>
          <a:lstStyle/>
          <a:p>
            <a:pPr marL="0" indent="0" algn="ctr">
              <a:lnSpc>
                <a:spcPct val="108000"/>
              </a:lnSpc>
              <a:buNone/>
            </a:pPr>
            <a:r>
              <a:rPr lang="en-US" sz="3700" dirty="0">
                <a:solidFill>
                  <a:srgbClr val="532418"/>
                </a:solidFill>
                <a:latin typeface="Marcellus" pitchFamily="34" charset="0"/>
                <a:ea typeface="Marcellus" pitchFamily="34" charset="-122"/>
                <a:cs typeface="Marcellus" pitchFamily="34" charset="-120"/>
              </a:rPr>
              <a:t>Reaction 3: Terminal Velocity</a:t>
            </a:r>
            <a:endParaRPr lang="en-US" sz="3700" dirty="0"/>
          </a:p>
        </p:txBody>
      </p:sp>
      <p:sp>
        <p:nvSpPr>
          <p:cNvPr id="4" name="Text 2"/>
          <p:cNvSpPr/>
          <p:nvPr/>
        </p:nvSpPr>
        <p:spPr>
          <a:xfrm>
            <a:off x="909615" y="4095651"/>
            <a:ext cx="11230091" cy="215007"/>
          </a:xfrm>
          <a:prstGeom prst="rect">
            <a:avLst/>
          </a:prstGeom>
          <a:noFill/>
          <a:ln/>
        </p:spPr>
        <p:txBody>
          <a:bodyPr wrap="none" lIns="0" tIns="0" rIns="0" bIns="0" rtlCol="0" anchor="t"/>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"At terminal velocity, the skydiver has stopped moving."</a:t>
            </a:r>
            <a:endParaRPr lang="en-US" sz="1300" dirty="0"/>
          </a:p>
        </p:txBody>
      </p:sp>
      <p:sp>
        <p:nvSpPr>
          <p:cNvPr id="5" name="Text 3"/>
          <p:cNvSpPr/>
          <p:nvPr/>
        </p:nvSpPr>
        <p:spPr>
          <a:xfrm>
            <a:off x="661574" y="4682728"/>
            <a:ext cx="10868547" cy="616049"/>
          </a:xfrm>
          <a:prstGeom prst="rect">
            <a:avLst/>
          </a:prstGeom>
          <a:noFill/>
          <a:ln/>
        </p:spPr>
        <p:txBody>
          <a:bodyPr wrap="square" lIns="0" tIns="0" rIns="0" bIns="0" rtlCol="0" anchor="t"/>
          <a:lstStyle/>
          <a:p>
            <a:pPr marL="0" indent="0" algn="ctr">
              <a:lnSpc>
                <a:spcPct val="108000"/>
              </a:lnSpc>
              <a:buNone/>
            </a:pPr>
            <a:r>
              <a:rPr lang="en-US" sz="1300" dirty="0">
                <a:solidFill>
                  <a:srgbClr val="67534F"/>
                </a:solidFill>
                <a:latin typeface="Montserrat" pitchFamily="34" charset="0"/>
                <a:ea typeface="Montserrat" pitchFamily="34" charset="-122"/>
                <a:cs typeface="Montserrat" pitchFamily="34" charset="-120"/>
              </a:rPr>
              <a:t>Discuss with your partner. You have </a:t>
            </a:r>
            <a:r>
              <a:rPr lang="en-US" sz="1300" b="1" dirty="0">
                <a:solidFill>
                  <a:srgbClr val="67534F"/>
                </a:solidFill>
                <a:latin typeface="Montserrat" pitchFamily="34" charset="0"/>
                <a:ea typeface="Montserrat" pitchFamily="34" charset="-122"/>
                <a:cs typeface="Montserrat" pitchFamily="34" charset="-120"/>
              </a:rPr>
              <a:t>45 seconds</a:t>
            </a:r>
            <a:r>
              <a:rPr lang="en-US" sz="1300" dirty="0">
                <a:solidFill>
                  <a:srgbClr val="67534F"/>
                </a:solidFill>
                <a:latin typeface="Montserrat" pitchFamily="34" charset="0"/>
                <a:ea typeface="Montserrat" pitchFamily="34" charset="-122"/>
                <a:cs typeface="Montserrat" pitchFamily="34" charset="-120"/>
              </a:rPr>
              <a:t>. Do you Agree or Disagree? What is your exact force reason?</a:t>
            </a:r>
            <a:endParaRPr lang="en-US" sz="1300" dirty="0"/>
          </a:p>
          <a:p>
            <a:pPr marL="0" indent="0" algn="ctr">
              <a:lnSpc>
                <a:spcPct val="108000"/>
              </a:lnSpc>
              <a:buNone/>
            </a:pPr>
            <a:r>
              <a:rPr lang="en-US" sz="1300" u="sng" dirty="0">
                <a:solidFill>
                  <a:srgbClr val="FF954F"/>
                </a:solidFill>
                <a:latin typeface="Montserrat" pitchFamily="34" charset="0"/>
                <a:ea typeface="Montserrat" pitchFamily="34" charset="-122"/>
                <a:cs typeface="Montserrat" pitchFamily="34" charset="-120"/>
                <a:hlinkClick r:id="rId3">
                  <a:extLst>
                    <a:ext uri="{A12FA001-AC4F-418D-AE19-62706E023703}">
                      <ahyp:hlinkClr xmlns:ahyp="http://schemas.microsoft.com/office/drawing/2018/hyperlinkcolor" val="tx"/>
                    </a:ext>
                  </a:extLst>
                </a:hlinkClick>
              </a:rPr>
              <a:t>thelucidstem.com</a:t>
            </a:r>
            <a:endParaRPr lang="en-US" sz="13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61574" y="1029196"/>
            <a:ext cx="2987005"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Reaction 3</a:t>
            </a:r>
            <a:endParaRPr lang="en-US" sz="1850" dirty="0"/>
          </a:p>
        </p:txBody>
      </p:sp>
      <p:sp>
        <p:nvSpPr>
          <p:cNvPr id="3" name="Text 1"/>
          <p:cNvSpPr/>
          <p:nvPr/>
        </p:nvSpPr>
        <p:spPr>
          <a:xfrm>
            <a:off x="661574" y="1404243"/>
            <a:ext cx="6146448" cy="618133"/>
          </a:xfrm>
          <a:prstGeom prst="rect">
            <a:avLst/>
          </a:prstGeom>
          <a:noFill/>
          <a:ln/>
        </p:spPr>
        <p:txBody>
          <a:bodyPr wrap="none" lIns="0" tIns="0" rIns="0" bIns="0" rtlCol="0" anchor="t"/>
          <a:lstStyle/>
          <a:p>
            <a:pPr marL="0" indent="0" algn="l">
              <a:lnSpc>
                <a:spcPct val="108000"/>
              </a:lnSpc>
              <a:buNone/>
            </a:pPr>
            <a:r>
              <a:rPr lang="en-US" sz="3700" dirty="0">
                <a:solidFill>
                  <a:srgbClr val="532418"/>
                </a:solidFill>
                <a:latin typeface="Marcellus" pitchFamily="34" charset="0"/>
                <a:ea typeface="Marcellus" pitchFamily="34" charset="-122"/>
                <a:cs typeface="Marcellus" pitchFamily="34" charset="-120"/>
              </a:rPr>
              <a:t>Answer: Terminal Velocity</a:t>
            </a:r>
            <a:endParaRPr lang="en-US" sz="3700" dirty="0"/>
          </a:p>
        </p:txBody>
      </p:sp>
      <p:sp>
        <p:nvSpPr>
          <p:cNvPr id="4" name="Shape 2"/>
          <p:cNvSpPr/>
          <p:nvPr/>
        </p:nvSpPr>
        <p:spPr>
          <a:xfrm>
            <a:off x="661574" y="2270423"/>
            <a:ext cx="10868547" cy="595213"/>
          </a:xfrm>
          <a:prstGeom prst="roundRect">
            <a:avLst>
              <a:gd name="adj" fmla="val 11670"/>
            </a:avLst>
          </a:prstGeom>
          <a:solidFill>
            <a:srgbClr val="FCF2B5"/>
          </a:solidFill>
          <a:ln/>
        </p:spPr>
      </p:sp>
      <p:pic>
        <p:nvPicPr>
          <p:cNvPr id="5" name="Image 0" descr="preencoded.png"/>
          <p:cNvPicPr>
            <a:picLocks noChangeAspect="1"/>
          </p:cNvPicPr>
          <p:nvPr/>
        </p:nvPicPr>
        <p:blipFill>
          <a:blip r:embed="rId3"/>
          <a:stretch>
            <a:fillRect/>
          </a:stretch>
        </p:blipFill>
        <p:spPr>
          <a:xfrm>
            <a:off x="826868" y="2484735"/>
            <a:ext cx="206667" cy="165298"/>
          </a:xfrm>
          <a:prstGeom prst="rect">
            <a:avLst/>
          </a:prstGeom>
        </p:spPr>
      </p:pic>
      <p:sp>
        <p:nvSpPr>
          <p:cNvPr id="6" name="Text 3"/>
          <p:cNvSpPr/>
          <p:nvPr/>
        </p:nvSpPr>
        <p:spPr>
          <a:xfrm>
            <a:off x="1198830" y="2460526"/>
            <a:ext cx="10775581" cy="215007"/>
          </a:xfrm>
          <a:prstGeom prst="rect">
            <a:avLst/>
          </a:prstGeom>
          <a:noFill/>
          <a:ln/>
        </p:spPr>
        <p:txBody>
          <a:bodyPr wrap="none" lIns="0" tIns="0" rIns="0" bIns="0" rtlCol="0" anchor="t"/>
          <a:lstStyle/>
          <a:p>
            <a:pPr marL="0" indent="0" algn="l">
              <a:lnSpc>
                <a:spcPct val="108000"/>
              </a:lnSpc>
              <a:buNone/>
            </a:pPr>
            <a:r>
              <a:rPr lang="en-US" sz="1300" b="1" dirty="0">
                <a:solidFill>
                  <a:srgbClr val="000000"/>
                </a:solidFill>
                <a:latin typeface="Montserrat" pitchFamily="34" charset="0"/>
                <a:ea typeface="Montserrat" pitchFamily="34" charset="-122"/>
                <a:cs typeface="Montserrat" pitchFamily="34" charset="-120"/>
              </a:rPr>
              <a:t>DISAGREE.</a:t>
            </a:r>
            <a:r>
              <a:rPr lang="en-US" sz="1300" dirty="0">
                <a:solidFill>
                  <a:srgbClr val="000000"/>
                </a:solidFill>
                <a:latin typeface="Montserrat" pitchFamily="34" charset="0"/>
                <a:ea typeface="Montserrat" pitchFamily="34" charset="-122"/>
                <a:cs typeface="Montserrat" pitchFamily="34" charset="-120"/>
              </a:rPr>
              <a:t> This is the most common misconception in the topic.</a:t>
            </a:r>
            <a:endParaRPr lang="en-US" sz="1300" dirty="0"/>
          </a:p>
        </p:txBody>
      </p:sp>
      <p:sp>
        <p:nvSpPr>
          <p:cNvPr id="7" name="Text 4"/>
          <p:cNvSpPr/>
          <p:nvPr/>
        </p:nvSpPr>
        <p:spPr>
          <a:xfrm>
            <a:off x="661574" y="3216970"/>
            <a:ext cx="2987005"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The Reasoning</a:t>
            </a:r>
            <a:endParaRPr lang="en-US" sz="1850" dirty="0"/>
          </a:p>
        </p:txBody>
      </p:sp>
      <p:sp>
        <p:nvSpPr>
          <p:cNvPr id="8" name="Text 5"/>
          <p:cNvSpPr/>
          <p:nvPr/>
        </p:nvSpPr>
        <p:spPr>
          <a:xfrm>
            <a:off x="661574" y="3691235"/>
            <a:ext cx="5232567" cy="1075035"/>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At terminal velocity, air resistance has grown until it </a:t>
            </a:r>
            <a:r>
              <a:rPr lang="en-US" sz="1300" b="1" dirty="0">
                <a:solidFill>
                  <a:srgbClr val="67534F"/>
                </a:solidFill>
                <a:latin typeface="Montserrat" pitchFamily="34" charset="0"/>
                <a:ea typeface="Montserrat" pitchFamily="34" charset="-122"/>
                <a:cs typeface="Montserrat" pitchFamily="34" charset="-120"/>
              </a:rPr>
              <a:t>exactly equals</a:t>
            </a:r>
            <a:r>
              <a:rPr lang="en-US" sz="1300" dirty="0">
                <a:solidFill>
                  <a:srgbClr val="67534F"/>
                </a:solidFill>
                <a:latin typeface="Montserrat" pitchFamily="34" charset="0"/>
                <a:ea typeface="Montserrat" pitchFamily="34" charset="-122"/>
                <a:cs typeface="Montserrat" pitchFamily="34" charset="-120"/>
              </a:rPr>
              <a:t> weight. The resultant force is zero. A zero resultant force means zero acceleration, which by Newton's First Law means the skydiver continues at a </a:t>
            </a:r>
            <a:r>
              <a:rPr lang="en-US" sz="1300" b="1" dirty="0">
                <a:solidFill>
                  <a:srgbClr val="67534F"/>
                </a:solidFill>
                <a:latin typeface="Montserrat" pitchFamily="34" charset="0"/>
                <a:ea typeface="Montserrat" pitchFamily="34" charset="-122"/>
                <a:cs typeface="Montserrat" pitchFamily="34" charset="-120"/>
              </a:rPr>
              <a:t>constant velocity</a:t>
            </a:r>
            <a:r>
              <a:rPr lang="en-US" sz="1300" dirty="0">
                <a:solidFill>
                  <a:srgbClr val="67534F"/>
                </a:solidFill>
                <a:latin typeface="Montserrat" pitchFamily="34" charset="0"/>
                <a:ea typeface="Montserrat" pitchFamily="34" charset="-122"/>
                <a:cs typeface="Montserrat" pitchFamily="34" charset="-120"/>
              </a:rPr>
              <a:t>. They are falling at their maximum steady speed, not stationary.</a:t>
            </a:r>
            <a:endParaRPr lang="en-US" sz="1300" dirty="0"/>
          </a:p>
        </p:txBody>
      </p:sp>
      <p:sp>
        <p:nvSpPr>
          <p:cNvPr id="9" name="Text 6"/>
          <p:cNvSpPr/>
          <p:nvPr/>
        </p:nvSpPr>
        <p:spPr>
          <a:xfrm>
            <a:off x="6303904" y="3216970"/>
            <a:ext cx="3483979"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In Mark-Scheme Language</a:t>
            </a:r>
            <a:endParaRPr lang="en-US" sz="1850" dirty="0"/>
          </a:p>
        </p:txBody>
      </p:sp>
      <p:sp>
        <p:nvSpPr>
          <p:cNvPr id="10" name="Text 7"/>
          <p:cNvSpPr/>
          <p:nvPr/>
        </p:nvSpPr>
        <p:spPr>
          <a:xfrm>
            <a:off x="6303904" y="3691235"/>
            <a:ext cx="5232567" cy="1678583"/>
          </a:xfrm>
          <a:prstGeom prst="rect">
            <a:avLst/>
          </a:prstGeom>
          <a:noFill/>
          <a:ln/>
        </p:spPr>
        <p:txBody>
          <a:bodyPr wrap="square" lIns="0" tIns="0" rIns="0" bIns="0" rtlCol="0" anchor="t">
            <a:normAutofit/>
          </a:bodyPr>
          <a:lstStyle/>
          <a:p>
            <a:pPr marL="342900" indent="-342900" algn="l">
              <a:lnSpc>
                <a:spcPct val="108000"/>
              </a:lnSpc>
              <a:buSzPct val="100000"/>
              <a:buChar char="•"/>
            </a:pPr>
            <a:r>
              <a:rPr lang="en-US" sz="1300" dirty="0">
                <a:solidFill>
                  <a:srgbClr val="67534F"/>
                </a:solidFill>
                <a:latin typeface="Montserrat" pitchFamily="34" charset="0"/>
                <a:ea typeface="Montserrat" pitchFamily="34" charset="-122"/>
                <a:cs typeface="Montserrat" pitchFamily="34" charset="-120"/>
              </a:rPr>
              <a:t>Air resistance = Weight, therefore Resultant force = 0.</a:t>
            </a:r>
            <a:endParaRPr lang="en-US" sz="1300" dirty="0"/>
          </a:p>
          <a:p>
            <a:pPr marL="342900" indent="-342900" algn="l">
              <a:lnSpc>
                <a:spcPct val="108000"/>
              </a:lnSpc>
              <a:buSzPct val="100000"/>
              <a:buChar char="•"/>
            </a:pPr>
            <a:r>
              <a:rPr lang="en-US" sz="1300" dirty="0">
                <a:solidFill>
                  <a:srgbClr val="67534F"/>
                </a:solidFill>
                <a:latin typeface="Montserrat" pitchFamily="34" charset="0"/>
                <a:ea typeface="Montserrat" pitchFamily="34" charset="-122"/>
                <a:cs typeface="Montserrat" pitchFamily="34" charset="-120"/>
              </a:rPr>
              <a:t>Zero resultant force means zero acceleration (Newton's First Law).</a:t>
            </a:r>
            <a:endParaRPr lang="en-US" sz="1300" dirty="0"/>
          </a:p>
          <a:p>
            <a:pPr marL="342900" indent="-342900" algn="l">
              <a:lnSpc>
                <a:spcPct val="108000"/>
              </a:lnSpc>
              <a:buSzPct val="100000"/>
              <a:buChar char="•"/>
            </a:pPr>
            <a:r>
              <a:rPr lang="en-US" sz="1300" dirty="0">
                <a:solidFill>
                  <a:srgbClr val="67534F"/>
                </a:solidFill>
                <a:latin typeface="Montserrat" pitchFamily="34" charset="0"/>
                <a:ea typeface="Montserrat" pitchFamily="34" charset="-122"/>
                <a:cs typeface="Montserrat" pitchFamily="34" charset="-120"/>
              </a:rPr>
              <a:t>Zero acceleration means constant velocity, NOT zero velocity.</a:t>
            </a:r>
            <a:endParaRPr lang="en-US" sz="1300" dirty="0"/>
          </a:p>
          <a:p>
            <a:pPr marL="342900" indent="-342900" algn="l">
              <a:lnSpc>
                <a:spcPct val="108000"/>
              </a:lnSpc>
              <a:buSzPct val="100000"/>
              <a:buChar char="•"/>
            </a:pPr>
            <a:r>
              <a:rPr lang="en-US" sz="1300" dirty="0">
                <a:solidFill>
                  <a:srgbClr val="67534F"/>
                </a:solidFill>
                <a:latin typeface="Montserrat" pitchFamily="34" charset="0"/>
                <a:ea typeface="Montserrat" pitchFamily="34" charset="-122"/>
                <a:cs typeface="Montserrat" pitchFamily="34" charset="-120"/>
              </a:rPr>
              <a:t>The skydiver is moving at their maximum steady speed downward.</a:t>
            </a:r>
            <a:endParaRPr lang="en-US" sz="1300" dirty="0"/>
          </a:p>
        </p:txBody>
      </p:sp>
      <p:sp>
        <p:nvSpPr>
          <p:cNvPr id="11" name="Text 8"/>
          <p:cNvSpPr/>
          <p:nvPr/>
        </p:nvSpPr>
        <p:spPr>
          <a:xfrm>
            <a:off x="356782" y="5613698"/>
            <a:ext cx="11478132" cy="215007"/>
          </a:xfrm>
          <a:prstGeom prst="rect">
            <a:avLst/>
          </a:prstGeom>
          <a:noFill/>
          <a:ln/>
        </p:spPr>
        <p:txBody>
          <a:bodyPr wrap="none" lIns="0" tIns="0" rIns="0" bIns="0" rtlCol="0" anchor="t"/>
          <a:lstStyle/>
          <a:p>
            <a:pPr marL="0" indent="0" algn="ctr">
              <a:lnSpc>
                <a:spcPct val="108000"/>
              </a:lnSpc>
              <a:buNone/>
            </a:pPr>
            <a:r>
              <a:rPr lang="en-US" sz="1300" u="sng" dirty="0">
                <a:solidFill>
                  <a:srgbClr val="FF954F"/>
                </a:solidFill>
                <a:latin typeface="Montserrat" pitchFamily="34" charset="0"/>
                <a:ea typeface="Montserrat" pitchFamily="34" charset="-122"/>
                <a:cs typeface="Montserrat" pitchFamily="34" charset="-120"/>
                <a:hlinkClick r:id="rId4">
                  <a:extLst>
                    <a:ext uri="{A12FA001-AC4F-418D-AE19-62706E023703}">
                      <ahyp:hlinkClr xmlns:ahyp="http://schemas.microsoft.com/office/drawing/2018/hyperlinkcolor" val="tx"/>
                    </a:ext>
                  </a:extLst>
                </a:hlinkClick>
              </a:rPr>
              <a:t>thelucidstem.com</a:t>
            </a:r>
            <a:endParaRPr lang="en-US" sz="13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00480" cy="6858000"/>
          </a:xfrm>
          <a:prstGeom prst="rect">
            <a:avLst/>
          </a:prstGeom>
        </p:spPr>
      </p:pic>
      <p:sp>
        <p:nvSpPr>
          <p:cNvPr id="3" name="Text 0"/>
          <p:cNvSpPr/>
          <p:nvPr/>
        </p:nvSpPr>
        <p:spPr>
          <a:xfrm>
            <a:off x="4928568" y="1643261"/>
            <a:ext cx="6906444" cy="853083"/>
          </a:xfrm>
          <a:prstGeom prst="rect">
            <a:avLst/>
          </a:prstGeom>
          <a:noFill/>
          <a:ln/>
        </p:spPr>
        <p:txBody>
          <a:bodyPr wrap="none" lIns="0" tIns="0" rIns="0" bIns="0" rtlCol="0" anchor="t"/>
          <a:lstStyle/>
          <a:p>
            <a:pPr marL="0" indent="0" algn="ctr">
              <a:lnSpc>
                <a:spcPct val="108000"/>
              </a:lnSpc>
              <a:buNone/>
            </a:pPr>
            <a:r>
              <a:rPr lang="en-US" sz="5150" dirty="0">
                <a:solidFill>
                  <a:srgbClr val="532418"/>
                </a:solidFill>
                <a:latin typeface="Marcellus" pitchFamily="34" charset="0"/>
                <a:ea typeface="Marcellus" pitchFamily="34" charset="-122"/>
                <a:cs typeface="Marcellus" pitchFamily="34" charset="-120"/>
              </a:rPr>
              <a:t>Q4</a:t>
            </a:r>
            <a:endParaRPr lang="en-US" sz="5150" dirty="0"/>
          </a:p>
        </p:txBody>
      </p:sp>
      <p:sp>
        <p:nvSpPr>
          <p:cNvPr id="4" name="Text 1"/>
          <p:cNvSpPr/>
          <p:nvPr/>
        </p:nvSpPr>
        <p:spPr>
          <a:xfrm>
            <a:off x="5267491" y="2744391"/>
            <a:ext cx="6228599" cy="618133"/>
          </a:xfrm>
          <a:prstGeom prst="rect">
            <a:avLst/>
          </a:prstGeom>
          <a:noFill/>
          <a:ln/>
        </p:spPr>
        <p:txBody>
          <a:bodyPr wrap="none" lIns="0" tIns="0" rIns="0" bIns="0" rtlCol="0" anchor="t"/>
          <a:lstStyle/>
          <a:p>
            <a:pPr marL="0" indent="0" algn="ctr">
              <a:lnSpc>
                <a:spcPct val="108000"/>
              </a:lnSpc>
              <a:buNone/>
            </a:pPr>
            <a:r>
              <a:rPr lang="en-US" sz="3700" dirty="0">
                <a:solidFill>
                  <a:srgbClr val="532418"/>
                </a:solidFill>
                <a:latin typeface="Marcellus" pitchFamily="34" charset="0"/>
                <a:ea typeface="Marcellus" pitchFamily="34" charset="-122"/>
                <a:cs typeface="Marcellus" pitchFamily="34" charset="-120"/>
              </a:rPr>
              <a:t>Reaction 4: The Parachute</a:t>
            </a:r>
            <a:endParaRPr lang="en-US" sz="3700" dirty="0"/>
          </a:p>
        </p:txBody>
      </p:sp>
      <p:sp>
        <p:nvSpPr>
          <p:cNvPr id="5" name="Text 2"/>
          <p:cNvSpPr/>
          <p:nvPr/>
        </p:nvSpPr>
        <p:spPr>
          <a:xfrm>
            <a:off x="5481401" y="3796605"/>
            <a:ext cx="6658404" cy="215007"/>
          </a:xfrm>
          <a:prstGeom prst="rect">
            <a:avLst/>
          </a:prstGeom>
          <a:noFill/>
          <a:ln/>
        </p:spPr>
        <p:txBody>
          <a:bodyPr wrap="none" lIns="0" tIns="0" rIns="0" bIns="0" rtlCol="0" anchor="t"/>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"When the parachute opens, the skydiver speeds up."</a:t>
            </a:r>
            <a:endParaRPr lang="en-US" sz="1300" dirty="0"/>
          </a:p>
        </p:txBody>
      </p:sp>
      <p:sp>
        <p:nvSpPr>
          <p:cNvPr id="6" name="Text 3"/>
          <p:cNvSpPr/>
          <p:nvPr/>
        </p:nvSpPr>
        <p:spPr>
          <a:xfrm>
            <a:off x="5233360" y="4383683"/>
            <a:ext cx="6296860" cy="831056"/>
          </a:xfrm>
          <a:prstGeom prst="rect">
            <a:avLst/>
          </a:prstGeom>
          <a:noFill/>
          <a:ln/>
        </p:spPr>
        <p:txBody>
          <a:bodyPr wrap="square" lIns="0" tIns="0" rIns="0" bIns="0" rtlCol="0" anchor="t">
            <a:normAutofit/>
          </a:bodyPr>
          <a:lstStyle/>
          <a:p>
            <a:pPr marL="0" indent="0" algn="ctr">
              <a:lnSpc>
                <a:spcPct val="108000"/>
              </a:lnSpc>
              <a:buNone/>
            </a:pPr>
            <a:r>
              <a:rPr lang="en-US" sz="1300" dirty="0">
                <a:solidFill>
                  <a:srgbClr val="67534F"/>
                </a:solidFill>
                <a:latin typeface="Montserrat" pitchFamily="34" charset="0"/>
                <a:ea typeface="Montserrat" pitchFamily="34" charset="-122"/>
                <a:cs typeface="Montserrat" pitchFamily="34" charset="-120"/>
              </a:rPr>
              <a:t>Discuss with your partner. You have </a:t>
            </a:r>
            <a:r>
              <a:rPr lang="en-US" sz="1300" b="1" dirty="0">
                <a:solidFill>
                  <a:srgbClr val="67534F"/>
                </a:solidFill>
                <a:latin typeface="Montserrat" pitchFamily="34" charset="0"/>
                <a:ea typeface="Montserrat" pitchFamily="34" charset="-122"/>
                <a:cs typeface="Montserrat" pitchFamily="34" charset="-120"/>
              </a:rPr>
              <a:t>60 seconds</a:t>
            </a:r>
            <a:r>
              <a:rPr lang="en-US" sz="1300" dirty="0">
                <a:solidFill>
                  <a:srgbClr val="67534F"/>
                </a:solidFill>
                <a:latin typeface="Montserrat" pitchFamily="34" charset="0"/>
                <a:ea typeface="Montserrat" pitchFamily="34" charset="-122"/>
                <a:cs typeface="Montserrat" pitchFamily="34" charset="-120"/>
              </a:rPr>
              <a:t>. Explain exactly what happens to the air resistance, the resultant force, and the speed.</a:t>
            </a:r>
            <a:endParaRPr lang="en-US" sz="1300" dirty="0"/>
          </a:p>
          <a:p>
            <a:pPr marL="0" indent="0" algn="ctr">
              <a:lnSpc>
                <a:spcPct val="108000"/>
              </a:lnSpc>
              <a:buNone/>
            </a:pPr>
            <a:r>
              <a:rPr lang="en-US" sz="1300" u="sng" dirty="0">
                <a:solidFill>
                  <a:srgbClr val="FF954F"/>
                </a:solidFill>
                <a:latin typeface="Montserrat" pitchFamily="34" charset="0"/>
                <a:ea typeface="Montserrat" pitchFamily="34" charset="-122"/>
                <a:cs typeface="Montserrat" pitchFamily="34" charset="-120"/>
                <a:hlinkClick r:id="rId4">
                  <a:extLst>
                    <a:ext uri="{A12FA001-AC4F-418D-AE19-62706E023703}">
                      <ahyp:hlinkClr xmlns:ahyp="http://schemas.microsoft.com/office/drawing/2018/hyperlinkcolor" val="tx"/>
                    </a:ext>
                  </a:extLst>
                </a:hlinkClick>
              </a:rPr>
              <a:t>thelucidstem.com</a:t>
            </a:r>
            <a:endParaRPr lang="en-US" sz="13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661574" y="876300"/>
            <a:ext cx="2987005"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Reaction 4</a:t>
            </a:r>
            <a:endParaRPr lang="en-US" sz="1850" dirty="0"/>
          </a:p>
        </p:txBody>
      </p:sp>
      <p:sp>
        <p:nvSpPr>
          <p:cNvPr id="3" name="Text 1"/>
          <p:cNvSpPr/>
          <p:nvPr/>
        </p:nvSpPr>
        <p:spPr>
          <a:xfrm>
            <a:off x="661574" y="1251347"/>
            <a:ext cx="5498069" cy="618133"/>
          </a:xfrm>
          <a:prstGeom prst="rect">
            <a:avLst/>
          </a:prstGeom>
          <a:noFill/>
          <a:ln/>
        </p:spPr>
        <p:txBody>
          <a:bodyPr wrap="none" lIns="0" tIns="0" rIns="0" bIns="0" rtlCol="0" anchor="t"/>
          <a:lstStyle/>
          <a:p>
            <a:pPr marL="0" indent="0" algn="l">
              <a:lnSpc>
                <a:spcPct val="108000"/>
              </a:lnSpc>
              <a:buNone/>
            </a:pPr>
            <a:r>
              <a:rPr lang="en-US" sz="3700" dirty="0">
                <a:solidFill>
                  <a:srgbClr val="532418"/>
                </a:solidFill>
                <a:latin typeface="Marcellus" pitchFamily="34" charset="0"/>
                <a:ea typeface="Marcellus" pitchFamily="34" charset="-122"/>
                <a:cs typeface="Marcellus" pitchFamily="34" charset="-120"/>
              </a:rPr>
              <a:t>Answer: The Parachute</a:t>
            </a:r>
            <a:endParaRPr lang="en-US" sz="3700" dirty="0"/>
          </a:p>
        </p:txBody>
      </p:sp>
      <p:sp>
        <p:nvSpPr>
          <p:cNvPr id="4" name="Shape 2"/>
          <p:cNvSpPr/>
          <p:nvPr/>
        </p:nvSpPr>
        <p:spPr>
          <a:xfrm>
            <a:off x="661574" y="2117527"/>
            <a:ext cx="10868547" cy="595213"/>
          </a:xfrm>
          <a:prstGeom prst="roundRect">
            <a:avLst>
              <a:gd name="adj" fmla="val 11670"/>
            </a:avLst>
          </a:prstGeom>
          <a:solidFill>
            <a:srgbClr val="FCF2B5"/>
          </a:solidFill>
          <a:ln/>
        </p:spPr>
      </p:sp>
      <p:pic>
        <p:nvPicPr>
          <p:cNvPr id="5" name="Image 0" descr="preencoded.png"/>
          <p:cNvPicPr>
            <a:picLocks noChangeAspect="1"/>
          </p:cNvPicPr>
          <p:nvPr/>
        </p:nvPicPr>
        <p:blipFill>
          <a:blip r:embed="rId3"/>
          <a:stretch>
            <a:fillRect/>
          </a:stretch>
        </p:blipFill>
        <p:spPr>
          <a:xfrm>
            <a:off x="826868" y="2331839"/>
            <a:ext cx="206667" cy="165298"/>
          </a:xfrm>
          <a:prstGeom prst="rect">
            <a:avLst/>
          </a:prstGeom>
        </p:spPr>
      </p:pic>
      <p:sp>
        <p:nvSpPr>
          <p:cNvPr id="6" name="Text 3"/>
          <p:cNvSpPr/>
          <p:nvPr/>
        </p:nvSpPr>
        <p:spPr>
          <a:xfrm>
            <a:off x="1198830" y="2307630"/>
            <a:ext cx="10775581" cy="215007"/>
          </a:xfrm>
          <a:prstGeom prst="rect">
            <a:avLst/>
          </a:prstGeom>
          <a:noFill/>
          <a:ln/>
        </p:spPr>
        <p:txBody>
          <a:bodyPr wrap="none" lIns="0" tIns="0" rIns="0" bIns="0" rtlCol="0" anchor="t"/>
          <a:lstStyle/>
          <a:p>
            <a:pPr marL="0" indent="0" algn="l">
              <a:lnSpc>
                <a:spcPct val="108000"/>
              </a:lnSpc>
              <a:buNone/>
            </a:pPr>
            <a:r>
              <a:rPr lang="en-US" sz="1300" b="1" dirty="0">
                <a:solidFill>
                  <a:srgbClr val="000000"/>
                </a:solidFill>
                <a:latin typeface="Montserrat" pitchFamily="34" charset="0"/>
                <a:ea typeface="Montserrat" pitchFamily="34" charset="-122"/>
                <a:cs typeface="Montserrat" pitchFamily="34" charset="-120"/>
              </a:rPr>
              <a:t>DISAGREE.</a:t>
            </a:r>
            <a:r>
              <a:rPr lang="en-US" sz="1300" dirty="0">
                <a:solidFill>
                  <a:srgbClr val="000000"/>
                </a:solidFill>
                <a:latin typeface="Montserrat" pitchFamily="34" charset="0"/>
                <a:ea typeface="Montserrat" pitchFamily="34" charset="-122"/>
                <a:cs typeface="Montserrat" pitchFamily="34" charset="-120"/>
              </a:rPr>
              <a:t> Opening the parachute causes the skydiver to slow down, not speed up.</a:t>
            </a:r>
            <a:endParaRPr lang="en-US" sz="1300" dirty="0"/>
          </a:p>
        </p:txBody>
      </p:sp>
      <p:sp>
        <p:nvSpPr>
          <p:cNvPr id="7" name="Text 4"/>
          <p:cNvSpPr/>
          <p:nvPr/>
        </p:nvSpPr>
        <p:spPr>
          <a:xfrm>
            <a:off x="661574" y="3064073"/>
            <a:ext cx="3140691"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The Sequence of Events</a:t>
            </a:r>
            <a:endParaRPr lang="en-US" sz="1850" dirty="0"/>
          </a:p>
        </p:txBody>
      </p:sp>
      <p:sp>
        <p:nvSpPr>
          <p:cNvPr id="8" name="Text 5"/>
          <p:cNvSpPr/>
          <p:nvPr/>
        </p:nvSpPr>
        <p:spPr>
          <a:xfrm>
            <a:off x="661574" y="3538339"/>
            <a:ext cx="5232567" cy="1521420"/>
          </a:xfrm>
          <a:prstGeom prst="rect">
            <a:avLst/>
          </a:prstGeom>
          <a:noFill/>
          <a:ln/>
        </p:spPr>
        <p:txBody>
          <a:bodyPr wrap="square" lIns="0" tIns="0" rIns="0" bIns="0" rtlCol="0" anchor="t">
            <a:normAutofit/>
          </a:bodyPr>
          <a:lstStyle/>
          <a:p>
            <a:pPr marL="342900" indent="-342900" algn="l">
              <a:lnSpc>
                <a:spcPct val="108000"/>
              </a:lnSpc>
              <a:buSzPct val="100000"/>
              <a:buFont typeface="+mj-lt"/>
              <a:buAutoNum type="arabicPeriod"/>
            </a:pPr>
            <a:r>
              <a:rPr lang="en-US" sz="1300" dirty="0">
                <a:solidFill>
                  <a:srgbClr val="67534F"/>
                </a:solidFill>
                <a:latin typeface="Montserrat" pitchFamily="34" charset="0"/>
                <a:ea typeface="Montserrat" pitchFamily="34" charset="-122"/>
                <a:cs typeface="Montserrat" pitchFamily="34" charset="-120"/>
              </a:rPr>
              <a:t>The parachute opens, </a:t>
            </a:r>
            <a:r>
              <a:rPr lang="en-US" sz="1300" b="1" dirty="0">
                <a:solidFill>
                  <a:srgbClr val="67534F"/>
                </a:solidFill>
                <a:latin typeface="Montserrat" pitchFamily="34" charset="0"/>
                <a:ea typeface="Montserrat" pitchFamily="34" charset="-122"/>
                <a:cs typeface="Montserrat" pitchFamily="34" charset="-120"/>
              </a:rPr>
              <a:t>greatly increasing surface area</a:t>
            </a:r>
            <a:r>
              <a:rPr lang="en-US" sz="1300" dirty="0">
                <a:solidFill>
                  <a:srgbClr val="67534F"/>
                </a:solidFill>
                <a:latin typeface="Montserrat" pitchFamily="34" charset="0"/>
                <a:ea typeface="Montserrat" pitchFamily="34" charset="-122"/>
                <a:cs typeface="Montserrat" pitchFamily="34" charset="-120"/>
              </a:rPr>
              <a:t>.</a:t>
            </a:r>
            <a:endParaRPr lang="en-US" sz="1300" dirty="0"/>
          </a:p>
          <a:p>
            <a:pPr marL="342900" indent="-342900" algn="l">
              <a:lnSpc>
                <a:spcPct val="108000"/>
              </a:lnSpc>
              <a:buSzPct val="100000"/>
              <a:buFont typeface="+mj-lt"/>
              <a:buAutoNum type="arabicPeriod" startAt="2"/>
            </a:pPr>
            <a:r>
              <a:rPr lang="en-US" sz="1300" dirty="0">
                <a:solidFill>
                  <a:srgbClr val="67534F"/>
                </a:solidFill>
                <a:latin typeface="Montserrat" pitchFamily="34" charset="0"/>
                <a:ea typeface="Montserrat" pitchFamily="34" charset="-122"/>
                <a:cs typeface="Montserrat" pitchFamily="34" charset="-120"/>
              </a:rPr>
              <a:t>Air resistance suddenly becomes </a:t>
            </a:r>
            <a:r>
              <a:rPr lang="en-US" sz="1300" b="1" dirty="0">
                <a:solidFill>
                  <a:srgbClr val="67534F"/>
                </a:solidFill>
                <a:latin typeface="Montserrat" pitchFamily="34" charset="0"/>
                <a:ea typeface="Montserrat" pitchFamily="34" charset="-122"/>
                <a:cs typeface="Montserrat" pitchFamily="34" charset="-120"/>
              </a:rPr>
              <a:t>much larger than weight</a:t>
            </a:r>
            <a:r>
              <a:rPr lang="en-US" sz="1300" dirty="0">
                <a:solidFill>
                  <a:srgbClr val="67534F"/>
                </a:solidFill>
                <a:latin typeface="Montserrat" pitchFamily="34" charset="0"/>
                <a:ea typeface="Montserrat" pitchFamily="34" charset="-122"/>
                <a:cs typeface="Montserrat" pitchFamily="34" charset="-120"/>
              </a:rPr>
              <a:t>.</a:t>
            </a:r>
            <a:endParaRPr lang="en-US" sz="1300" dirty="0"/>
          </a:p>
          <a:p>
            <a:pPr marL="342900" indent="-342900" algn="l">
              <a:lnSpc>
                <a:spcPct val="108000"/>
              </a:lnSpc>
              <a:buSzPct val="100000"/>
              <a:buFont typeface="+mj-lt"/>
              <a:buAutoNum type="arabicPeriod" startAt="3"/>
            </a:pPr>
            <a:r>
              <a:rPr lang="en-US" sz="1300" dirty="0">
                <a:solidFill>
                  <a:srgbClr val="67534F"/>
                </a:solidFill>
                <a:latin typeface="Montserrat" pitchFamily="34" charset="0"/>
                <a:ea typeface="Montserrat" pitchFamily="34" charset="-122"/>
                <a:cs typeface="Montserrat" pitchFamily="34" charset="-120"/>
              </a:rPr>
              <a:t>The resultant force now acts </a:t>
            </a:r>
            <a:r>
              <a:rPr lang="en-US" sz="1300" b="1" dirty="0">
                <a:solidFill>
                  <a:srgbClr val="67534F"/>
                </a:solidFill>
                <a:latin typeface="Montserrat" pitchFamily="34" charset="0"/>
                <a:ea typeface="Montserrat" pitchFamily="34" charset="-122"/>
                <a:cs typeface="Montserrat" pitchFamily="34" charset="-120"/>
              </a:rPr>
              <a:t>upward</a:t>
            </a:r>
            <a:r>
              <a:rPr lang="en-US" sz="1300" dirty="0">
                <a:solidFill>
                  <a:srgbClr val="67534F"/>
                </a:solidFill>
                <a:latin typeface="Montserrat" pitchFamily="34" charset="0"/>
                <a:ea typeface="Montserrat" pitchFamily="34" charset="-122"/>
                <a:cs typeface="Montserrat" pitchFamily="34" charset="-120"/>
              </a:rPr>
              <a:t>, causing deceleration.</a:t>
            </a:r>
            <a:endParaRPr lang="en-US" sz="1300" dirty="0"/>
          </a:p>
          <a:p>
            <a:pPr marL="342900" indent="-342900" algn="l">
              <a:lnSpc>
                <a:spcPct val="108000"/>
              </a:lnSpc>
              <a:buSzPct val="100000"/>
              <a:buFont typeface="+mj-lt"/>
              <a:buAutoNum type="arabicPeriod" startAt="4"/>
            </a:pPr>
            <a:r>
              <a:rPr lang="en-US" sz="1300" dirty="0">
                <a:solidFill>
                  <a:srgbClr val="67534F"/>
                </a:solidFill>
                <a:latin typeface="Montserrat" pitchFamily="34" charset="0"/>
                <a:ea typeface="Montserrat" pitchFamily="34" charset="-122"/>
                <a:cs typeface="Montserrat" pitchFamily="34" charset="-120"/>
              </a:rPr>
              <a:t>The skydiver slows down until air resistance falls back to equal weight.</a:t>
            </a:r>
            <a:endParaRPr lang="en-US" sz="1300" dirty="0"/>
          </a:p>
          <a:p>
            <a:pPr marL="342900" indent="-342900" algn="l">
              <a:lnSpc>
                <a:spcPct val="108000"/>
              </a:lnSpc>
              <a:buSzPct val="100000"/>
              <a:buFont typeface="+mj-lt"/>
              <a:buAutoNum type="arabicPeriod" startAt="5"/>
            </a:pPr>
            <a:r>
              <a:rPr lang="en-US" sz="1300" dirty="0">
                <a:solidFill>
                  <a:srgbClr val="67534F"/>
                </a:solidFill>
                <a:latin typeface="Montserrat" pitchFamily="34" charset="0"/>
                <a:ea typeface="Montserrat" pitchFamily="34" charset="-122"/>
                <a:cs typeface="Montserrat" pitchFamily="34" charset="-120"/>
              </a:rPr>
              <a:t>A </a:t>
            </a:r>
            <a:r>
              <a:rPr lang="en-US" sz="1300" b="1" dirty="0">
                <a:solidFill>
                  <a:srgbClr val="67534F"/>
                </a:solidFill>
                <a:latin typeface="Montserrat" pitchFamily="34" charset="0"/>
                <a:ea typeface="Montserrat" pitchFamily="34" charset="-122"/>
                <a:cs typeface="Montserrat" pitchFamily="34" charset="-120"/>
              </a:rPr>
              <a:t>new, lower terminal velocity</a:t>
            </a:r>
            <a:r>
              <a:rPr lang="en-US" sz="1300" dirty="0">
                <a:solidFill>
                  <a:srgbClr val="67534F"/>
                </a:solidFill>
                <a:latin typeface="Montserrat" pitchFamily="34" charset="0"/>
                <a:ea typeface="Montserrat" pitchFamily="34" charset="-122"/>
                <a:cs typeface="Montserrat" pitchFamily="34" charset="-120"/>
              </a:rPr>
              <a:t> is reached, safe for landing.</a:t>
            </a:r>
            <a:endParaRPr lang="en-US" sz="1300" dirty="0"/>
          </a:p>
        </p:txBody>
      </p:sp>
      <p:sp>
        <p:nvSpPr>
          <p:cNvPr id="9" name="Text 6"/>
          <p:cNvSpPr/>
          <p:nvPr/>
        </p:nvSpPr>
        <p:spPr>
          <a:xfrm>
            <a:off x="6303904" y="3064073"/>
            <a:ext cx="3424648"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On the Speed-Time Graph</a:t>
            </a:r>
            <a:endParaRPr lang="en-US" sz="1850" dirty="0"/>
          </a:p>
        </p:txBody>
      </p:sp>
      <p:sp>
        <p:nvSpPr>
          <p:cNvPr id="10" name="Text 7"/>
          <p:cNvSpPr/>
          <p:nvPr/>
        </p:nvSpPr>
        <p:spPr>
          <a:xfrm>
            <a:off x="6303904" y="3538339"/>
            <a:ext cx="5232567" cy="860028"/>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After the parachute opens, the speed-time graph shows a </a:t>
            </a:r>
            <a:r>
              <a:rPr lang="en-US" sz="1300" b="1" dirty="0">
                <a:solidFill>
                  <a:srgbClr val="67534F"/>
                </a:solidFill>
                <a:latin typeface="Montserrat" pitchFamily="34" charset="0"/>
                <a:ea typeface="Montserrat" pitchFamily="34" charset="-122"/>
                <a:cs typeface="Montserrat" pitchFamily="34" charset="-120"/>
              </a:rPr>
              <a:t>sudden steep fall</a:t>
            </a:r>
            <a:r>
              <a:rPr lang="en-US" sz="1300" dirty="0">
                <a:solidFill>
                  <a:srgbClr val="67534F"/>
                </a:solidFill>
                <a:latin typeface="Montserrat" pitchFamily="34" charset="0"/>
                <a:ea typeface="Montserrat" pitchFamily="34" charset="-122"/>
                <a:cs typeface="Montserrat" pitchFamily="34" charset="-120"/>
              </a:rPr>
              <a:t> in speed. This is rapid deceleration caused by the large upward resultant force. The graph then flattens out again at a much lower speed: the new terminal velocity.</a:t>
            </a:r>
            <a:endParaRPr lang="en-US" sz="1300" dirty="0"/>
          </a:p>
        </p:txBody>
      </p:sp>
      <p:sp>
        <p:nvSpPr>
          <p:cNvPr id="11" name="Shape 8"/>
          <p:cNvSpPr/>
          <p:nvPr/>
        </p:nvSpPr>
        <p:spPr>
          <a:xfrm>
            <a:off x="6303904" y="4584402"/>
            <a:ext cx="5232567" cy="810220"/>
          </a:xfrm>
          <a:prstGeom prst="roundRect">
            <a:avLst>
              <a:gd name="adj" fmla="val 8574"/>
            </a:avLst>
          </a:prstGeom>
          <a:solidFill>
            <a:srgbClr val="B6D6FC"/>
          </a:solidFill>
          <a:ln/>
        </p:spPr>
      </p:sp>
      <p:pic>
        <p:nvPicPr>
          <p:cNvPr id="12" name="Image 1" descr="preencoded.png"/>
          <p:cNvPicPr>
            <a:picLocks noChangeAspect="1"/>
          </p:cNvPicPr>
          <p:nvPr/>
        </p:nvPicPr>
        <p:blipFill>
          <a:blip r:embed="rId4"/>
          <a:stretch>
            <a:fillRect/>
          </a:stretch>
        </p:blipFill>
        <p:spPr>
          <a:xfrm>
            <a:off x="6469198" y="4805065"/>
            <a:ext cx="206667" cy="165298"/>
          </a:xfrm>
          <a:prstGeom prst="rect">
            <a:avLst/>
          </a:prstGeom>
        </p:spPr>
      </p:pic>
      <p:sp>
        <p:nvSpPr>
          <p:cNvPr id="13" name="Text 9"/>
          <p:cNvSpPr/>
          <p:nvPr/>
        </p:nvSpPr>
        <p:spPr>
          <a:xfrm>
            <a:off x="6841160" y="4774505"/>
            <a:ext cx="4530016" cy="430014"/>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000000"/>
                </a:solidFill>
                <a:latin typeface="Montserrat" pitchFamily="34" charset="0"/>
                <a:ea typeface="Montserrat" pitchFamily="34" charset="-122"/>
                <a:cs typeface="Montserrat" pitchFamily="34" charset="-120"/>
              </a:rPr>
              <a:t>The new terminal velocity is typically around 5 to 6 m/s, safe enough for landing.</a:t>
            </a:r>
            <a:endParaRPr lang="en-US" sz="1300" dirty="0"/>
          </a:p>
        </p:txBody>
      </p:sp>
      <p:sp>
        <p:nvSpPr>
          <p:cNvPr id="14" name="Text 10"/>
          <p:cNvSpPr/>
          <p:nvPr/>
        </p:nvSpPr>
        <p:spPr>
          <a:xfrm>
            <a:off x="356782" y="5766693"/>
            <a:ext cx="11478132" cy="215007"/>
          </a:xfrm>
          <a:prstGeom prst="rect">
            <a:avLst/>
          </a:prstGeom>
          <a:noFill/>
          <a:ln/>
        </p:spPr>
        <p:txBody>
          <a:bodyPr wrap="none" lIns="0" tIns="0" rIns="0" bIns="0" rtlCol="0" anchor="t"/>
          <a:lstStyle/>
          <a:p>
            <a:pPr marL="0" indent="0" algn="ctr">
              <a:lnSpc>
                <a:spcPct val="108000"/>
              </a:lnSpc>
              <a:buNone/>
            </a:pPr>
            <a:r>
              <a:rPr lang="en-US" sz="1300" u="sng" dirty="0">
                <a:solidFill>
                  <a:srgbClr val="FF954F"/>
                </a:solidFill>
                <a:latin typeface="Montserrat" pitchFamily="34" charset="0"/>
                <a:ea typeface="Montserrat" pitchFamily="34" charset="-122"/>
                <a:cs typeface="Montserrat" pitchFamily="34" charset="-120"/>
                <a:hlinkClick r:id="rId5">
                  <a:extLst>
                    <a:ext uri="{A12FA001-AC4F-418D-AE19-62706E023703}">
                      <ahyp:hlinkClr xmlns:ahyp="http://schemas.microsoft.com/office/drawing/2018/hyperlinkcolor" val="tx"/>
                    </a:ext>
                  </a:extLst>
                </a:hlinkClick>
              </a:rPr>
              <a:t>thelucidstem.com</a:t>
            </a:r>
            <a:endParaRPr lang="en-US" sz="13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661574" y="735211"/>
            <a:ext cx="2987005"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Formative Assessment</a:t>
            </a:r>
            <a:endParaRPr lang="en-US" sz="1850" dirty="0"/>
          </a:p>
        </p:txBody>
      </p:sp>
      <p:sp>
        <p:nvSpPr>
          <p:cNvPr id="3" name="Text 1"/>
          <p:cNvSpPr/>
          <p:nvPr/>
        </p:nvSpPr>
        <p:spPr>
          <a:xfrm>
            <a:off x="661574" y="1110258"/>
            <a:ext cx="5364524" cy="618133"/>
          </a:xfrm>
          <a:prstGeom prst="rect">
            <a:avLst/>
          </a:prstGeom>
          <a:noFill/>
          <a:ln/>
        </p:spPr>
        <p:txBody>
          <a:bodyPr wrap="none" lIns="0" tIns="0" rIns="0" bIns="0" rtlCol="0" anchor="t"/>
          <a:lstStyle/>
          <a:p>
            <a:pPr marL="0" indent="0" algn="l">
              <a:lnSpc>
                <a:spcPct val="108000"/>
              </a:lnSpc>
              <a:buNone/>
            </a:pPr>
            <a:r>
              <a:rPr lang="en-US" sz="3700" dirty="0">
                <a:solidFill>
                  <a:srgbClr val="532418"/>
                </a:solidFill>
                <a:latin typeface="Marcellus" pitchFamily="34" charset="0"/>
                <a:ea typeface="Marcellus" pitchFamily="34" charset="-122"/>
                <a:cs typeface="Marcellus" pitchFamily="34" charset="-120"/>
              </a:rPr>
              <a:t>Prove It.</a:t>
            </a:r>
            <a:endParaRPr lang="en-US" sz="3700" dirty="0"/>
          </a:p>
        </p:txBody>
      </p:sp>
      <p:sp>
        <p:nvSpPr>
          <p:cNvPr id="4" name="Text 2"/>
          <p:cNvSpPr/>
          <p:nvPr/>
        </p:nvSpPr>
        <p:spPr>
          <a:xfrm>
            <a:off x="661574" y="1976437"/>
            <a:ext cx="10868547" cy="430014"/>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Silence in the room. Complete both tasks independently before you leave. Write in full sentences using precise physics vocabulary. This is your chance to show what you have understood today.</a:t>
            </a:r>
            <a:endParaRPr lang="en-US" sz="1300" dirty="0"/>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574" y="2592487"/>
            <a:ext cx="5351626" cy="2348012"/>
          </a:xfrm>
          <a:prstGeom prst="rect">
            <a:avLst/>
          </a:prstGeom>
        </p:spPr>
      </p:pic>
      <p:sp>
        <p:nvSpPr>
          <p:cNvPr id="6" name="Text 3"/>
          <p:cNvSpPr/>
          <p:nvPr/>
        </p:nvSpPr>
        <p:spPr>
          <a:xfrm>
            <a:off x="3213317" y="2688828"/>
            <a:ext cx="248041" cy="322461"/>
          </a:xfrm>
          <a:prstGeom prst="rect">
            <a:avLst/>
          </a:prstGeom>
          <a:noFill/>
          <a:ln/>
        </p:spPr>
        <p:txBody>
          <a:bodyPr wrap="none" lIns="0" tIns="0" rIns="0" bIns="0" rtlCol="0" anchor="ctr"/>
          <a:lstStyle/>
          <a:p>
            <a:pPr marL="0" indent="0" algn="ctr">
              <a:lnSpc>
                <a:spcPct val="100000"/>
              </a:lnSpc>
              <a:buNone/>
            </a:pPr>
            <a:r>
              <a:rPr lang="en-US" sz="1950" dirty="0">
                <a:solidFill>
                  <a:srgbClr val="67534F"/>
                </a:solidFill>
                <a:latin typeface="Marcellus" pitchFamily="34" charset="0"/>
                <a:ea typeface="Marcellus" pitchFamily="34" charset="-122"/>
                <a:cs typeface="Marcellus" pitchFamily="34" charset="-120"/>
              </a:rPr>
              <a:t>1</a:t>
            </a:r>
            <a:endParaRPr lang="en-US" sz="1950" dirty="0"/>
          </a:p>
        </p:txBody>
      </p:sp>
      <p:sp>
        <p:nvSpPr>
          <p:cNvPr id="7" name="Text 4"/>
          <p:cNvSpPr/>
          <p:nvPr/>
        </p:nvSpPr>
        <p:spPr>
          <a:xfrm>
            <a:off x="845918" y="3272929"/>
            <a:ext cx="2377420" cy="308967"/>
          </a:xfrm>
          <a:prstGeom prst="rect">
            <a:avLst/>
          </a:prstGeom>
          <a:noFill/>
          <a:ln/>
        </p:spPr>
        <p:txBody>
          <a:bodyPr wrap="none" lIns="0" tIns="0" rIns="0" bIns="0" rtlCol="0" anchor="t"/>
          <a:lstStyle/>
          <a:p>
            <a:pPr marL="0" indent="0" algn="l">
              <a:lnSpc>
                <a:spcPct val="108000"/>
              </a:lnSpc>
              <a:buNone/>
            </a:pPr>
            <a:r>
              <a:rPr lang="en-US" sz="1850" dirty="0">
                <a:solidFill>
                  <a:srgbClr val="67534F"/>
                </a:solidFill>
                <a:latin typeface="Marcellus" pitchFamily="34" charset="0"/>
                <a:ea typeface="Marcellus" pitchFamily="34" charset="-122"/>
                <a:cs typeface="Marcellus" pitchFamily="34" charset="-120"/>
              </a:rPr>
              <a:t>Written Explanation</a:t>
            </a:r>
            <a:endParaRPr lang="en-US" sz="1850" dirty="0"/>
          </a:p>
        </p:txBody>
      </p:sp>
      <p:sp>
        <p:nvSpPr>
          <p:cNvPr id="8" name="Text 5"/>
          <p:cNvSpPr/>
          <p:nvPr/>
        </p:nvSpPr>
        <p:spPr>
          <a:xfrm>
            <a:off x="845918" y="3681115"/>
            <a:ext cx="4982939" cy="860028"/>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Explain, using the specific terms </a:t>
            </a:r>
            <a:r>
              <a:rPr lang="en-US" sz="1300" b="1" dirty="0">
                <a:solidFill>
                  <a:srgbClr val="67534F"/>
                </a:solidFill>
                <a:latin typeface="Montserrat" pitchFamily="34" charset="0"/>
                <a:ea typeface="Montserrat" pitchFamily="34" charset="-122"/>
                <a:cs typeface="Montserrat" pitchFamily="34" charset="-120"/>
              </a:rPr>
              <a:t>weight</a:t>
            </a:r>
            <a:r>
              <a:rPr lang="en-US" sz="1300" dirty="0">
                <a:solidFill>
                  <a:srgbClr val="67534F"/>
                </a:solidFill>
                <a:latin typeface="Montserrat" pitchFamily="34" charset="0"/>
                <a:ea typeface="Montserrat" pitchFamily="34" charset="-122"/>
                <a:cs typeface="Montserrat" pitchFamily="34" charset="-120"/>
              </a:rPr>
              <a:t>, </a:t>
            </a:r>
            <a:r>
              <a:rPr lang="en-US" sz="1300" b="1" dirty="0">
                <a:solidFill>
                  <a:srgbClr val="67534F"/>
                </a:solidFill>
                <a:latin typeface="Montserrat" pitchFamily="34" charset="0"/>
                <a:ea typeface="Montserrat" pitchFamily="34" charset="-122"/>
                <a:cs typeface="Montserrat" pitchFamily="34" charset="-120"/>
              </a:rPr>
              <a:t>air resistance</a:t>
            </a:r>
            <a:r>
              <a:rPr lang="en-US" sz="1300" dirty="0">
                <a:solidFill>
                  <a:srgbClr val="67534F"/>
                </a:solidFill>
                <a:latin typeface="Montserrat" pitchFamily="34" charset="0"/>
                <a:ea typeface="Montserrat" pitchFamily="34" charset="-122"/>
                <a:cs typeface="Montserrat" pitchFamily="34" charset="-120"/>
              </a:rPr>
              <a:t>, and </a:t>
            </a:r>
            <a:r>
              <a:rPr lang="en-US" sz="1300" b="1" dirty="0">
                <a:solidFill>
                  <a:srgbClr val="67534F"/>
                </a:solidFill>
                <a:latin typeface="Montserrat" pitchFamily="34" charset="0"/>
                <a:ea typeface="Montserrat" pitchFamily="34" charset="-122"/>
                <a:cs typeface="Montserrat" pitchFamily="34" charset="-120"/>
              </a:rPr>
              <a:t>resultant force</a:t>
            </a:r>
            <a:r>
              <a:rPr lang="en-US" sz="1300" dirty="0">
                <a:solidFill>
                  <a:srgbClr val="67534F"/>
                </a:solidFill>
                <a:latin typeface="Montserrat" pitchFamily="34" charset="0"/>
                <a:ea typeface="Montserrat" pitchFamily="34" charset="-122"/>
                <a:cs typeface="Montserrat" pitchFamily="34" charset="-120"/>
              </a:rPr>
              <a:t>, why a falling skydiver eventually reaches a constant speed. Your answer must link each term to the next in a logical chain.</a:t>
            </a:r>
            <a:endParaRPr lang="en-US" sz="1300" dirty="0"/>
          </a:p>
        </p:txBody>
      </p:sp>
      <p:pic>
        <p:nvPicPr>
          <p:cNvPr id="9"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78495" y="2592487"/>
            <a:ext cx="5351626" cy="2348012"/>
          </a:xfrm>
          <a:prstGeom prst="rect">
            <a:avLst/>
          </a:prstGeom>
        </p:spPr>
      </p:pic>
      <p:sp>
        <p:nvSpPr>
          <p:cNvPr id="10" name="Text 6"/>
          <p:cNvSpPr/>
          <p:nvPr/>
        </p:nvSpPr>
        <p:spPr>
          <a:xfrm>
            <a:off x="8730238" y="2688828"/>
            <a:ext cx="248041" cy="322461"/>
          </a:xfrm>
          <a:prstGeom prst="rect">
            <a:avLst/>
          </a:prstGeom>
          <a:noFill/>
          <a:ln/>
        </p:spPr>
        <p:txBody>
          <a:bodyPr wrap="none" lIns="0" tIns="0" rIns="0" bIns="0" rtlCol="0" anchor="ctr"/>
          <a:lstStyle/>
          <a:p>
            <a:pPr marL="0" indent="0" algn="ctr">
              <a:lnSpc>
                <a:spcPct val="100000"/>
              </a:lnSpc>
              <a:buNone/>
            </a:pPr>
            <a:r>
              <a:rPr lang="en-US" sz="1950" dirty="0">
                <a:solidFill>
                  <a:srgbClr val="67534F"/>
                </a:solidFill>
                <a:latin typeface="Marcellus" pitchFamily="34" charset="0"/>
                <a:ea typeface="Marcellus" pitchFamily="34" charset="-122"/>
                <a:cs typeface="Marcellus" pitchFamily="34" charset="-120"/>
              </a:rPr>
              <a:t>2</a:t>
            </a:r>
            <a:endParaRPr lang="en-US" sz="1950" dirty="0"/>
          </a:p>
        </p:txBody>
      </p:sp>
      <p:sp>
        <p:nvSpPr>
          <p:cNvPr id="11" name="Text 7"/>
          <p:cNvSpPr/>
          <p:nvPr/>
        </p:nvSpPr>
        <p:spPr>
          <a:xfrm>
            <a:off x="6362838" y="3272929"/>
            <a:ext cx="2377420" cy="308967"/>
          </a:xfrm>
          <a:prstGeom prst="rect">
            <a:avLst/>
          </a:prstGeom>
          <a:noFill/>
          <a:ln/>
        </p:spPr>
        <p:txBody>
          <a:bodyPr wrap="none" lIns="0" tIns="0" rIns="0" bIns="0" rtlCol="0" anchor="t"/>
          <a:lstStyle/>
          <a:p>
            <a:pPr marL="0" indent="0" algn="l">
              <a:lnSpc>
                <a:spcPct val="108000"/>
              </a:lnSpc>
              <a:buNone/>
            </a:pPr>
            <a:r>
              <a:rPr lang="en-US" sz="1850" dirty="0">
                <a:solidFill>
                  <a:srgbClr val="67534F"/>
                </a:solidFill>
                <a:latin typeface="Marcellus" pitchFamily="34" charset="0"/>
                <a:ea typeface="Marcellus" pitchFamily="34" charset="-122"/>
                <a:cs typeface="Marcellus" pitchFamily="34" charset="-120"/>
              </a:rPr>
              <a:t>Sketch the Full Graph</a:t>
            </a:r>
            <a:endParaRPr lang="en-US" sz="1850" dirty="0"/>
          </a:p>
        </p:txBody>
      </p:sp>
      <p:sp>
        <p:nvSpPr>
          <p:cNvPr id="12" name="Text 8"/>
          <p:cNvSpPr/>
          <p:nvPr/>
        </p:nvSpPr>
        <p:spPr>
          <a:xfrm>
            <a:off x="6362838" y="3681115"/>
            <a:ext cx="4982939" cy="1075035"/>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Sketch the complete speed-time graph for a skydiver who: jumps from a plane, reaches terminal velocity, opens their parachute, and reaches a new lower terminal velocity before landing safely. Label every key feature and explain the gradient at each stage.</a:t>
            </a:r>
            <a:endParaRPr lang="en-US" sz="1300" dirty="0"/>
          </a:p>
        </p:txBody>
      </p:sp>
      <p:sp>
        <p:nvSpPr>
          <p:cNvPr id="13" name="Shape 9"/>
          <p:cNvSpPr/>
          <p:nvPr/>
        </p:nvSpPr>
        <p:spPr>
          <a:xfrm>
            <a:off x="661574" y="5126534"/>
            <a:ext cx="10868547" cy="595213"/>
          </a:xfrm>
          <a:prstGeom prst="roundRect">
            <a:avLst>
              <a:gd name="adj" fmla="val 11670"/>
            </a:avLst>
          </a:prstGeom>
          <a:solidFill>
            <a:srgbClr val="FFD1B3"/>
          </a:solidFill>
          <a:ln/>
        </p:spPr>
      </p:sp>
      <p:pic>
        <p:nvPicPr>
          <p:cNvPr id="14" name="Image 2" descr="preencoded.png"/>
          <p:cNvPicPr>
            <a:picLocks noChangeAspect="1"/>
          </p:cNvPicPr>
          <p:nvPr/>
        </p:nvPicPr>
        <p:blipFill>
          <a:blip r:embed="rId4"/>
          <a:stretch>
            <a:fillRect/>
          </a:stretch>
        </p:blipFill>
        <p:spPr>
          <a:xfrm>
            <a:off x="826868" y="5340846"/>
            <a:ext cx="206667" cy="165298"/>
          </a:xfrm>
          <a:prstGeom prst="rect">
            <a:avLst/>
          </a:prstGeom>
        </p:spPr>
      </p:pic>
      <p:sp>
        <p:nvSpPr>
          <p:cNvPr id="15" name="Text 10"/>
          <p:cNvSpPr/>
          <p:nvPr/>
        </p:nvSpPr>
        <p:spPr>
          <a:xfrm>
            <a:off x="1198830" y="5316637"/>
            <a:ext cx="10775581" cy="215007"/>
          </a:xfrm>
          <a:prstGeom prst="rect">
            <a:avLst/>
          </a:prstGeom>
          <a:noFill/>
          <a:ln/>
        </p:spPr>
        <p:txBody>
          <a:bodyPr wrap="none" lIns="0" tIns="0" rIns="0" bIns="0" rtlCol="0" anchor="t"/>
          <a:lstStyle/>
          <a:p>
            <a:pPr marL="0" indent="0" algn="l">
              <a:lnSpc>
                <a:spcPct val="108000"/>
              </a:lnSpc>
              <a:buNone/>
            </a:pPr>
            <a:r>
              <a:rPr lang="en-US" sz="1300" dirty="0">
                <a:solidFill>
                  <a:srgbClr val="000000"/>
                </a:solidFill>
                <a:latin typeface="Montserrat" pitchFamily="34" charset="0"/>
                <a:ea typeface="Montserrat" pitchFamily="34" charset="-122"/>
                <a:cs typeface="Montserrat" pitchFamily="34" charset="-120"/>
              </a:rPr>
              <a:t>Hand your exit ticket to your teacher as you leave. Mark-scheme feedback will be shared at the start of next lesson.</a:t>
            </a:r>
            <a:endParaRPr lang="en-US" sz="1300" dirty="0"/>
          </a:p>
        </p:txBody>
      </p:sp>
      <p:sp>
        <p:nvSpPr>
          <p:cNvPr id="16" name="Text 11"/>
          <p:cNvSpPr/>
          <p:nvPr/>
        </p:nvSpPr>
        <p:spPr>
          <a:xfrm>
            <a:off x="356782" y="5907782"/>
            <a:ext cx="11478132" cy="215007"/>
          </a:xfrm>
          <a:prstGeom prst="rect">
            <a:avLst/>
          </a:prstGeom>
          <a:noFill/>
          <a:ln/>
        </p:spPr>
        <p:txBody>
          <a:bodyPr wrap="none" lIns="0" tIns="0" rIns="0" bIns="0" rtlCol="0" anchor="t"/>
          <a:lstStyle/>
          <a:p>
            <a:pPr marL="0" indent="0" algn="ctr">
              <a:lnSpc>
                <a:spcPct val="108000"/>
              </a:lnSpc>
              <a:buNone/>
            </a:pPr>
            <a:r>
              <a:rPr lang="en-US" sz="1300" u="sng" dirty="0">
                <a:solidFill>
                  <a:srgbClr val="FF954F"/>
                </a:solidFill>
                <a:latin typeface="Montserrat" pitchFamily="34" charset="0"/>
                <a:ea typeface="Montserrat" pitchFamily="34" charset="-122"/>
                <a:cs typeface="Montserrat" pitchFamily="34" charset="-120"/>
                <a:hlinkClick r:id="rId5">
                  <a:extLst>
                    <a:ext uri="{A12FA001-AC4F-418D-AE19-62706E023703}">
                      <ahyp:hlinkClr xmlns:ahyp="http://schemas.microsoft.com/office/drawing/2018/hyperlinkcolor" val="tx"/>
                    </a:ext>
                  </a:extLst>
                </a:hlinkClick>
              </a:rPr>
              <a:t>thelucidstem.com</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215" y="0"/>
            <a:ext cx="4800480" cy="6858000"/>
          </a:xfrm>
          <a:prstGeom prst="rect">
            <a:avLst/>
          </a:prstGeom>
        </p:spPr>
      </p:pic>
      <p:sp>
        <p:nvSpPr>
          <p:cNvPr id="3" name="Text 0"/>
          <p:cNvSpPr/>
          <p:nvPr/>
        </p:nvSpPr>
        <p:spPr>
          <a:xfrm>
            <a:off x="661475" y="916880"/>
            <a:ext cx="6157758" cy="618133"/>
          </a:xfrm>
          <a:prstGeom prst="rect">
            <a:avLst/>
          </a:prstGeom>
          <a:noFill/>
          <a:ln/>
        </p:spPr>
        <p:txBody>
          <a:bodyPr wrap="none" lIns="0" tIns="0" rIns="0" bIns="0" rtlCol="0" anchor="t"/>
          <a:lstStyle/>
          <a:p>
            <a:pPr marL="0" indent="0" algn="l">
              <a:lnSpc>
                <a:spcPct val="108000"/>
              </a:lnSpc>
              <a:buNone/>
            </a:pPr>
            <a:r>
              <a:rPr lang="en-US" sz="3700" dirty="0">
                <a:solidFill>
                  <a:srgbClr val="532418"/>
                </a:solidFill>
                <a:latin typeface="Marcellus" pitchFamily="34" charset="0"/>
                <a:ea typeface="Marcellus" pitchFamily="34" charset="-122"/>
                <a:cs typeface="Marcellus" pitchFamily="34" charset="-120"/>
              </a:rPr>
              <a:t>Predict: The Skydiver's Fall</a:t>
            </a:r>
            <a:endParaRPr lang="en-US" sz="3700" dirty="0"/>
          </a:p>
        </p:txBody>
      </p:sp>
      <p:sp>
        <p:nvSpPr>
          <p:cNvPr id="4" name="Shape 1"/>
          <p:cNvSpPr/>
          <p:nvPr/>
        </p:nvSpPr>
        <p:spPr>
          <a:xfrm>
            <a:off x="542415" y="1783060"/>
            <a:ext cx="3184842" cy="3756918"/>
          </a:xfrm>
          <a:prstGeom prst="roundRect">
            <a:avLst>
              <a:gd name="adj" fmla="val 3739"/>
            </a:avLst>
          </a:prstGeom>
          <a:solidFill>
            <a:srgbClr val="461C11">
              <a:alpha val="95000"/>
            </a:srgbClr>
          </a:solidFill>
          <a:ln/>
        </p:spPr>
      </p:sp>
      <p:sp>
        <p:nvSpPr>
          <p:cNvPr id="5" name="Text 2"/>
          <p:cNvSpPr/>
          <p:nvPr/>
        </p:nvSpPr>
        <p:spPr>
          <a:xfrm>
            <a:off x="707710" y="1948359"/>
            <a:ext cx="2987005" cy="308967"/>
          </a:xfrm>
          <a:prstGeom prst="rect">
            <a:avLst/>
          </a:prstGeom>
          <a:noFill/>
          <a:ln/>
        </p:spPr>
        <p:txBody>
          <a:bodyPr wrap="none" lIns="0" tIns="0" rIns="0" bIns="0" rtlCol="0" anchor="t"/>
          <a:lstStyle/>
          <a:p>
            <a:pPr marL="0" indent="0" algn="l">
              <a:lnSpc>
                <a:spcPct val="108000"/>
              </a:lnSpc>
              <a:buNone/>
            </a:pPr>
            <a:r>
              <a:rPr lang="en-US" sz="1850" dirty="0">
                <a:solidFill>
                  <a:srgbClr val="FFFFFF"/>
                </a:solidFill>
                <a:latin typeface="Marcellus" pitchFamily="34" charset="0"/>
                <a:ea typeface="Marcellus" pitchFamily="34" charset="-122"/>
                <a:cs typeface="Marcellus" pitchFamily="34" charset="-120"/>
              </a:rPr>
              <a:t>Your Task</a:t>
            </a:r>
            <a:endParaRPr lang="en-US" sz="1850" dirty="0"/>
          </a:p>
        </p:txBody>
      </p:sp>
      <p:sp>
        <p:nvSpPr>
          <p:cNvPr id="6" name="Text 3"/>
          <p:cNvSpPr/>
          <p:nvPr/>
        </p:nvSpPr>
        <p:spPr>
          <a:xfrm>
            <a:off x="707710" y="2422624"/>
            <a:ext cx="2854254" cy="860028"/>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FFFFFF"/>
                </a:solidFill>
                <a:latin typeface="Montserrat" pitchFamily="34" charset="0"/>
                <a:ea typeface="Montserrat" pitchFamily="34" charset="-122"/>
                <a:cs typeface="Montserrat" pitchFamily="34" charset="-120"/>
              </a:rPr>
              <a:t>Look at the Anticipation Guide on your desk. Work through each statement on your own before we discuss anything as a class.</a:t>
            </a:r>
            <a:endParaRPr lang="en-US" sz="1300" dirty="0"/>
          </a:p>
        </p:txBody>
      </p:sp>
      <p:sp>
        <p:nvSpPr>
          <p:cNvPr id="7" name="Text 4"/>
          <p:cNvSpPr/>
          <p:nvPr/>
        </p:nvSpPr>
        <p:spPr>
          <a:xfrm>
            <a:off x="707710" y="3431480"/>
            <a:ext cx="2854254" cy="1620738"/>
          </a:xfrm>
          <a:prstGeom prst="rect">
            <a:avLst/>
          </a:prstGeom>
          <a:noFill/>
          <a:ln/>
        </p:spPr>
        <p:txBody>
          <a:bodyPr wrap="square" lIns="0" tIns="0" rIns="0" bIns="0" rtlCol="0" anchor="t">
            <a:normAutofit/>
          </a:bodyPr>
          <a:lstStyle/>
          <a:p>
            <a:pPr marL="342900" indent="-342900" algn="l">
              <a:lnSpc>
                <a:spcPct val="108000"/>
              </a:lnSpc>
              <a:buSzPct val="100000"/>
              <a:buFont typeface="+mj-lt"/>
              <a:buAutoNum type="arabicPeriod"/>
            </a:pPr>
            <a:r>
              <a:rPr lang="en-US" sz="1300" dirty="0">
                <a:solidFill>
                  <a:srgbClr val="FFFFFF"/>
                </a:solidFill>
                <a:latin typeface="Montserrat" pitchFamily="34" charset="0"/>
                <a:ea typeface="Montserrat" pitchFamily="34" charset="-122"/>
                <a:cs typeface="Montserrat" pitchFamily="34" charset="-120"/>
              </a:rPr>
              <a:t>Read all 6 statements about a falling skydiver carefully.</a:t>
            </a:r>
            <a:endParaRPr lang="en-US" sz="1300" dirty="0"/>
          </a:p>
          <a:p>
            <a:pPr marL="342900" indent="-342900" algn="l">
              <a:lnSpc>
                <a:spcPct val="108000"/>
              </a:lnSpc>
              <a:buSzPct val="100000"/>
              <a:buFont typeface="+mj-lt"/>
              <a:buAutoNum type="arabicPeriod" startAt="2"/>
            </a:pPr>
            <a:r>
              <a:rPr lang="en-US" sz="1300" dirty="0">
                <a:solidFill>
                  <a:srgbClr val="FFFFFF"/>
                </a:solidFill>
                <a:latin typeface="Montserrat" pitchFamily="34" charset="0"/>
                <a:ea typeface="Montserrat" pitchFamily="34" charset="-122"/>
                <a:cs typeface="Montserrat" pitchFamily="34" charset="-120"/>
              </a:rPr>
              <a:t>Tick </a:t>
            </a:r>
            <a:r>
              <a:rPr lang="en-US" sz="1300" b="1" dirty="0">
                <a:solidFill>
                  <a:srgbClr val="FFFFFF"/>
                </a:solidFill>
                <a:latin typeface="Montserrat" pitchFamily="34" charset="0"/>
                <a:ea typeface="Montserrat" pitchFamily="34" charset="-122"/>
                <a:cs typeface="Montserrat" pitchFamily="34" charset="-120"/>
              </a:rPr>
              <a:t>Agree</a:t>
            </a:r>
            <a:r>
              <a:rPr lang="en-US" sz="1300" dirty="0">
                <a:solidFill>
                  <a:srgbClr val="FFFFFF"/>
                </a:solidFill>
                <a:latin typeface="Montserrat" pitchFamily="34" charset="0"/>
                <a:ea typeface="Montserrat" pitchFamily="34" charset="-122"/>
                <a:cs typeface="Montserrat" pitchFamily="34" charset="-120"/>
              </a:rPr>
              <a:t> or </a:t>
            </a:r>
            <a:r>
              <a:rPr lang="en-US" sz="1300" b="1" dirty="0">
                <a:solidFill>
                  <a:srgbClr val="FFFFFF"/>
                </a:solidFill>
                <a:latin typeface="Montserrat" pitchFamily="34" charset="0"/>
                <a:ea typeface="Montserrat" pitchFamily="34" charset="-122"/>
                <a:cs typeface="Montserrat" pitchFamily="34" charset="-120"/>
              </a:rPr>
              <a:t>Disagree</a:t>
            </a:r>
            <a:r>
              <a:rPr lang="en-US" sz="1300" dirty="0">
                <a:solidFill>
                  <a:srgbClr val="FFFFFF"/>
                </a:solidFill>
                <a:latin typeface="Montserrat" pitchFamily="34" charset="0"/>
                <a:ea typeface="Montserrat" pitchFamily="34" charset="-122"/>
                <a:cs typeface="Montserrat" pitchFamily="34" charset="-120"/>
              </a:rPr>
              <a:t> in the </a:t>
            </a:r>
            <a:r>
              <a:rPr lang="en-US" sz="1300" i="1" dirty="0">
                <a:solidFill>
                  <a:srgbClr val="FFFFFF"/>
                </a:solidFill>
                <a:latin typeface="Montserrat" pitchFamily="34" charset="0"/>
                <a:ea typeface="Montserrat" pitchFamily="34" charset="-122"/>
                <a:cs typeface="Montserrat" pitchFamily="34" charset="-120"/>
              </a:rPr>
              <a:t>Anticipation</a:t>
            </a:r>
            <a:r>
              <a:rPr lang="en-US" sz="1300" dirty="0">
                <a:solidFill>
                  <a:srgbClr val="FFFFFF"/>
                </a:solidFill>
                <a:latin typeface="Montserrat" pitchFamily="34" charset="0"/>
                <a:ea typeface="Montserrat" pitchFamily="34" charset="-122"/>
                <a:cs typeface="Montserrat" pitchFamily="34" charset="-120"/>
              </a:rPr>
              <a:t> column.</a:t>
            </a:r>
            <a:endParaRPr lang="en-US" sz="1300" dirty="0"/>
          </a:p>
          <a:p>
            <a:pPr marL="342900" indent="-342900" algn="l">
              <a:lnSpc>
                <a:spcPct val="108000"/>
              </a:lnSpc>
              <a:buSzPct val="100000"/>
              <a:buFont typeface="+mj-lt"/>
              <a:buAutoNum type="arabicPeriod" startAt="3"/>
            </a:pPr>
            <a:r>
              <a:rPr lang="en-US" sz="1300" dirty="0">
                <a:solidFill>
                  <a:srgbClr val="FFFFFF"/>
                </a:solidFill>
                <a:latin typeface="Montserrat" pitchFamily="34" charset="0"/>
                <a:ea typeface="Montserrat" pitchFamily="34" charset="-122"/>
                <a:cs typeface="Montserrat" pitchFamily="34" charset="-120"/>
              </a:rPr>
              <a:t>Do not discuss with your partner yet. Trust your instincts.</a:t>
            </a:r>
            <a:endParaRPr lang="en-US" sz="1300" dirty="0"/>
          </a:p>
        </p:txBody>
      </p:sp>
      <p:sp>
        <p:nvSpPr>
          <p:cNvPr id="8" name="Text 5"/>
          <p:cNvSpPr/>
          <p:nvPr/>
        </p:nvSpPr>
        <p:spPr>
          <a:xfrm>
            <a:off x="4017961" y="1948359"/>
            <a:ext cx="2987005"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Coming Up</a:t>
            </a:r>
            <a:endParaRPr lang="en-US" sz="1850" dirty="0"/>
          </a:p>
        </p:txBody>
      </p:sp>
      <p:sp>
        <p:nvSpPr>
          <p:cNvPr id="9" name="Text 6"/>
          <p:cNvSpPr/>
          <p:nvPr/>
        </p:nvSpPr>
        <p:spPr>
          <a:xfrm>
            <a:off x="4017961" y="2422624"/>
            <a:ext cx="2946723" cy="1720056"/>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Once everyone has made their predictions, we will watch the simulation on the board to test your thinking. There are no wrong answers at this stage. What matters is that you commit to a position and are ready to justify it later.</a:t>
            </a:r>
            <a:endParaRPr lang="en-US" sz="1300" dirty="0"/>
          </a:p>
        </p:txBody>
      </p:sp>
      <p:sp>
        <p:nvSpPr>
          <p:cNvPr id="10" name="Shape 7"/>
          <p:cNvSpPr/>
          <p:nvPr/>
        </p:nvSpPr>
        <p:spPr>
          <a:xfrm>
            <a:off x="4017961" y="4328716"/>
            <a:ext cx="2946723" cy="1025227"/>
          </a:xfrm>
          <a:prstGeom prst="roundRect">
            <a:avLst>
              <a:gd name="adj" fmla="val 6776"/>
            </a:avLst>
          </a:prstGeom>
          <a:solidFill>
            <a:srgbClr val="B6D6FC"/>
          </a:solidFill>
          <a:ln/>
        </p:spPr>
      </p:sp>
      <p:pic>
        <p:nvPicPr>
          <p:cNvPr id="11" name="Image 1" descr="preencoded.png"/>
          <p:cNvPicPr>
            <a:picLocks noChangeAspect="1"/>
          </p:cNvPicPr>
          <p:nvPr/>
        </p:nvPicPr>
        <p:blipFill>
          <a:blip r:embed="rId4"/>
          <a:stretch>
            <a:fillRect/>
          </a:stretch>
        </p:blipFill>
        <p:spPr>
          <a:xfrm>
            <a:off x="4183256" y="4549378"/>
            <a:ext cx="206667" cy="165298"/>
          </a:xfrm>
          <a:prstGeom prst="rect">
            <a:avLst/>
          </a:prstGeom>
        </p:spPr>
      </p:pic>
      <p:sp>
        <p:nvSpPr>
          <p:cNvPr id="12" name="Text 8"/>
          <p:cNvSpPr/>
          <p:nvPr/>
        </p:nvSpPr>
        <p:spPr>
          <a:xfrm>
            <a:off x="4555217" y="4518819"/>
            <a:ext cx="2244173" cy="645021"/>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000000"/>
                </a:solidFill>
                <a:latin typeface="Montserrat" pitchFamily="34" charset="0"/>
                <a:ea typeface="Montserrat" pitchFamily="34" charset="-122"/>
                <a:cs typeface="Montserrat" pitchFamily="34" charset="-120"/>
              </a:rPr>
              <a:t>Keep your Anticipation Guide safe. You will need it again in a few minutes.</a:t>
            </a:r>
            <a:endParaRPr lang="en-US" sz="1300" dirty="0"/>
          </a:p>
        </p:txBody>
      </p:sp>
      <p:sp>
        <p:nvSpPr>
          <p:cNvPr id="13" name="Text 9"/>
          <p:cNvSpPr/>
          <p:nvPr/>
        </p:nvSpPr>
        <p:spPr>
          <a:xfrm>
            <a:off x="356682" y="5726013"/>
            <a:ext cx="6906444" cy="215007"/>
          </a:xfrm>
          <a:prstGeom prst="rect">
            <a:avLst/>
          </a:prstGeom>
          <a:noFill/>
          <a:ln/>
        </p:spPr>
        <p:txBody>
          <a:bodyPr wrap="none" lIns="0" tIns="0" rIns="0" bIns="0" rtlCol="0" anchor="t"/>
          <a:lstStyle/>
          <a:p>
            <a:pPr marL="0" indent="0" algn="ctr">
              <a:lnSpc>
                <a:spcPct val="108000"/>
              </a:lnSpc>
              <a:buNone/>
            </a:pPr>
            <a:r>
              <a:rPr lang="en-US" sz="1300" u="sng" dirty="0">
                <a:solidFill>
                  <a:srgbClr val="FF954F"/>
                </a:solidFill>
                <a:latin typeface="Montserrat" pitchFamily="34" charset="0"/>
                <a:ea typeface="Montserrat" pitchFamily="34" charset="-122"/>
                <a:cs typeface="Montserrat" pitchFamily="34" charset="-120"/>
                <a:hlinkClick r:id="rId5">
                  <a:extLst>
                    <a:ext uri="{A12FA001-AC4F-418D-AE19-62706E023703}">
                      <ahyp:hlinkClr xmlns:ahyp="http://schemas.microsoft.com/office/drawing/2018/hyperlinkcolor" val="tx"/>
                    </a:ext>
                  </a:extLst>
                </a:hlinkClick>
              </a:rPr>
              <a:t>thelucidstem.com</a:t>
            </a:r>
            <a:endParaRPr lang="en-US" sz="13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61574" y="902791"/>
            <a:ext cx="2987005"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Topic</a:t>
            </a:r>
            <a:endParaRPr lang="en-US" sz="1850" dirty="0"/>
          </a:p>
        </p:txBody>
      </p:sp>
      <p:sp>
        <p:nvSpPr>
          <p:cNvPr id="3" name="Text 1"/>
          <p:cNvSpPr/>
          <p:nvPr/>
        </p:nvSpPr>
        <p:spPr>
          <a:xfrm>
            <a:off x="661574" y="1277838"/>
            <a:ext cx="5364524" cy="618133"/>
          </a:xfrm>
          <a:prstGeom prst="rect">
            <a:avLst/>
          </a:prstGeom>
          <a:noFill/>
          <a:ln/>
        </p:spPr>
        <p:txBody>
          <a:bodyPr wrap="none" lIns="0" tIns="0" rIns="0" bIns="0" rtlCol="0" anchor="t"/>
          <a:lstStyle/>
          <a:p>
            <a:pPr marL="0" indent="0" algn="l">
              <a:lnSpc>
                <a:spcPct val="108000"/>
              </a:lnSpc>
              <a:buNone/>
            </a:pPr>
            <a:r>
              <a:rPr lang="en-US" sz="3700" dirty="0">
                <a:solidFill>
                  <a:srgbClr val="532418"/>
                </a:solidFill>
                <a:latin typeface="Marcellus" pitchFamily="34" charset="0"/>
                <a:ea typeface="Marcellus" pitchFamily="34" charset="-122"/>
                <a:cs typeface="Marcellus" pitchFamily="34" charset="-120"/>
              </a:rPr>
              <a:t>Terminal Velocity</a:t>
            </a:r>
            <a:endParaRPr lang="en-US" sz="3700" dirty="0"/>
          </a:p>
        </p:txBody>
      </p:sp>
      <p:sp>
        <p:nvSpPr>
          <p:cNvPr id="4" name="Text 2"/>
          <p:cNvSpPr/>
          <p:nvPr/>
        </p:nvSpPr>
        <p:spPr>
          <a:xfrm>
            <a:off x="661574" y="2144018"/>
            <a:ext cx="10868547" cy="430014"/>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By the end of this Extended lesson, you will be able to meet every objective below. These map directly onto IGCSE mark-scheme language, so read them carefully.</a:t>
            </a:r>
            <a:endParaRPr lang="en-US" sz="1300" dirty="0"/>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2525" y="2760067"/>
            <a:ext cx="5370676" cy="1206897"/>
          </a:xfrm>
          <a:prstGeom prst="rect">
            <a:avLst/>
          </a:prstGeom>
        </p:spPr>
      </p:pic>
      <p:sp>
        <p:nvSpPr>
          <p:cNvPr id="6" name="Text 3"/>
          <p:cNvSpPr/>
          <p:nvPr/>
        </p:nvSpPr>
        <p:spPr>
          <a:xfrm>
            <a:off x="903066" y="2944416"/>
            <a:ext cx="2377420" cy="308967"/>
          </a:xfrm>
          <a:prstGeom prst="rect">
            <a:avLst/>
          </a:prstGeom>
          <a:noFill/>
          <a:ln/>
        </p:spPr>
        <p:txBody>
          <a:bodyPr wrap="none" lIns="0" tIns="0" rIns="0" bIns="0" rtlCol="0" anchor="t"/>
          <a:lstStyle/>
          <a:p>
            <a:pPr marL="0" indent="0" algn="l">
              <a:lnSpc>
                <a:spcPct val="108000"/>
              </a:lnSpc>
              <a:buNone/>
            </a:pPr>
            <a:r>
              <a:rPr lang="en-US" sz="1850" dirty="0">
                <a:solidFill>
                  <a:srgbClr val="67534F"/>
                </a:solidFill>
                <a:latin typeface="Marcellus" pitchFamily="34" charset="0"/>
                <a:ea typeface="Marcellus" pitchFamily="34" charset="-122"/>
                <a:cs typeface="Marcellus" pitchFamily="34" charset="-120"/>
              </a:rPr>
              <a:t>Describe the Motion</a:t>
            </a:r>
            <a:endParaRPr lang="en-US" sz="1850" dirty="0"/>
          </a:p>
        </p:txBody>
      </p:sp>
      <p:sp>
        <p:nvSpPr>
          <p:cNvPr id="7" name="Text 4"/>
          <p:cNvSpPr/>
          <p:nvPr/>
        </p:nvSpPr>
        <p:spPr>
          <a:xfrm>
            <a:off x="903066" y="3352602"/>
            <a:ext cx="4925790" cy="430014"/>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Describe how the speed of an object falling through a fluid changes over time from rest to terminal velocity.</a:t>
            </a:r>
            <a:endParaRPr lang="en-US" sz="1300" dirty="0"/>
          </a:p>
        </p:txBody>
      </p:sp>
      <p:pic>
        <p:nvPicPr>
          <p:cNvPr id="8"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59445" y="2760067"/>
            <a:ext cx="5370676" cy="1206897"/>
          </a:xfrm>
          <a:prstGeom prst="rect">
            <a:avLst/>
          </a:prstGeom>
        </p:spPr>
      </p:pic>
      <p:sp>
        <p:nvSpPr>
          <p:cNvPr id="9" name="Text 5"/>
          <p:cNvSpPr/>
          <p:nvPr/>
        </p:nvSpPr>
        <p:spPr>
          <a:xfrm>
            <a:off x="6419987" y="2944416"/>
            <a:ext cx="2377420" cy="308967"/>
          </a:xfrm>
          <a:prstGeom prst="rect">
            <a:avLst/>
          </a:prstGeom>
          <a:noFill/>
          <a:ln/>
        </p:spPr>
        <p:txBody>
          <a:bodyPr wrap="none" lIns="0" tIns="0" rIns="0" bIns="0" rtlCol="0" anchor="t"/>
          <a:lstStyle/>
          <a:p>
            <a:pPr marL="0" indent="0" algn="l">
              <a:lnSpc>
                <a:spcPct val="108000"/>
              </a:lnSpc>
              <a:buNone/>
            </a:pPr>
            <a:r>
              <a:rPr lang="en-US" sz="1850" dirty="0">
                <a:solidFill>
                  <a:srgbClr val="67534F"/>
                </a:solidFill>
                <a:latin typeface="Marcellus" pitchFamily="34" charset="0"/>
                <a:ea typeface="Marcellus" pitchFamily="34" charset="-122"/>
                <a:cs typeface="Marcellus" pitchFamily="34" charset="-120"/>
              </a:rPr>
              <a:t>Explain with Forces</a:t>
            </a:r>
            <a:endParaRPr lang="en-US" sz="1850" dirty="0"/>
          </a:p>
        </p:txBody>
      </p:sp>
      <p:sp>
        <p:nvSpPr>
          <p:cNvPr id="10" name="Text 6"/>
          <p:cNvSpPr/>
          <p:nvPr/>
        </p:nvSpPr>
        <p:spPr>
          <a:xfrm>
            <a:off x="6419987" y="3352602"/>
            <a:ext cx="4925790" cy="430014"/>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Explain, using forces, why a falling object accelerates at first and then reaches a constant velocity.</a:t>
            </a:r>
            <a:endParaRPr lang="en-US" sz="1300" dirty="0"/>
          </a:p>
        </p:txBody>
      </p:sp>
      <p:pic>
        <p:nvPicPr>
          <p:cNvPr id="11" name="Image 2"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2525" y="4132263"/>
            <a:ext cx="5370676" cy="1421904"/>
          </a:xfrm>
          <a:prstGeom prst="rect">
            <a:avLst/>
          </a:prstGeom>
        </p:spPr>
      </p:pic>
      <p:sp>
        <p:nvSpPr>
          <p:cNvPr id="12" name="Text 7"/>
          <p:cNvSpPr/>
          <p:nvPr/>
        </p:nvSpPr>
        <p:spPr>
          <a:xfrm>
            <a:off x="903066" y="4316611"/>
            <a:ext cx="2377420" cy="308967"/>
          </a:xfrm>
          <a:prstGeom prst="rect">
            <a:avLst/>
          </a:prstGeom>
          <a:noFill/>
          <a:ln/>
        </p:spPr>
        <p:txBody>
          <a:bodyPr wrap="none" lIns="0" tIns="0" rIns="0" bIns="0" rtlCol="0" anchor="t"/>
          <a:lstStyle/>
          <a:p>
            <a:pPr marL="0" indent="0" algn="l">
              <a:lnSpc>
                <a:spcPct val="108000"/>
              </a:lnSpc>
              <a:buNone/>
            </a:pPr>
            <a:r>
              <a:rPr lang="en-US" sz="1850" dirty="0">
                <a:solidFill>
                  <a:srgbClr val="67534F"/>
                </a:solidFill>
                <a:latin typeface="Marcellus" pitchFamily="34" charset="0"/>
                <a:ea typeface="Marcellus" pitchFamily="34" charset="-122"/>
                <a:cs typeface="Marcellus" pitchFamily="34" charset="-120"/>
              </a:rPr>
              <a:t>State the Condition</a:t>
            </a:r>
            <a:endParaRPr lang="en-US" sz="1850" dirty="0"/>
          </a:p>
        </p:txBody>
      </p:sp>
      <p:sp>
        <p:nvSpPr>
          <p:cNvPr id="13" name="Text 8"/>
          <p:cNvSpPr/>
          <p:nvPr/>
        </p:nvSpPr>
        <p:spPr>
          <a:xfrm>
            <a:off x="903066" y="4724797"/>
            <a:ext cx="4925790" cy="430014"/>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State that at terminal velocity, air resistance equals weight, so the resultant force and acceleration are both zero.</a:t>
            </a:r>
            <a:endParaRPr lang="en-US" sz="1300" dirty="0"/>
          </a:p>
        </p:txBody>
      </p:sp>
      <p:pic>
        <p:nvPicPr>
          <p:cNvPr id="14" name="Image 3"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159445" y="4132263"/>
            <a:ext cx="5370676" cy="1421904"/>
          </a:xfrm>
          <a:prstGeom prst="rect">
            <a:avLst/>
          </a:prstGeom>
        </p:spPr>
      </p:pic>
      <p:sp>
        <p:nvSpPr>
          <p:cNvPr id="15" name="Text 9"/>
          <p:cNvSpPr/>
          <p:nvPr/>
        </p:nvSpPr>
        <p:spPr>
          <a:xfrm>
            <a:off x="6419987" y="4316611"/>
            <a:ext cx="2377420" cy="308967"/>
          </a:xfrm>
          <a:prstGeom prst="rect">
            <a:avLst/>
          </a:prstGeom>
          <a:noFill/>
          <a:ln/>
        </p:spPr>
        <p:txBody>
          <a:bodyPr wrap="none" lIns="0" tIns="0" rIns="0" bIns="0" rtlCol="0" anchor="t"/>
          <a:lstStyle/>
          <a:p>
            <a:pPr marL="0" indent="0" algn="l">
              <a:lnSpc>
                <a:spcPct val="108000"/>
              </a:lnSpc>
              <a:buNone/>
            </a:pPr>
            <a:r>
              <a:rPr lang="en-US" sz="1850" dirty="0">
                <a:solidFill>
                  <a:srgbClr val="67534F"/>
                </a:solidFill>
                <a:latin typeface="Marcellus" pitchFamily="34" charset="0"/>
                <a:ea typeface="Marcellus" pitchFamily="34" charset="-122"/>
                <a:cs typeface="Marcellus" pitchFamily="34" charset="-120"/>
              </a:rPr>
              <a:t>Sketch and Interpret</a:t>
            </a:r>
            <a:endParaRPr lang="en-US" sz="1850" dirty="0"/>
          </a:p>
        </p:txBody>
      </p:sp>
      <p:sp>
        <p:nvSpPr>
          <p:cNvPr id="16" name="Text 10"/>
          <p:cNvSpPr/>
          <p:nvPr/>
        </p:nvSpPr>
        <p:spPr>
          <a:xfrm>
            <a:off x="6419987" y="4724797"/>
            <a:ext cx="4925790" cy="645021"/>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Sketch and interpret the speed-time graph for an object reaching terminal velocity, including after a parachute opens.</a:t>
            </a:r>
            <a:endParaRPr lang="en-US" sz="1300" dirty="0"/>
          </a:p>
        </p:txBody>
      </p:sp>
      <p:sp>
        <p:nvSpPr>
          <p:cNvPr id="17" name="Text 11"/>
          <p:cNvSpPr/>
          <p:nvPr/>
        </p:nvSpPr>
        <p:spPr>
          <a:xfrm>
            <a:off x="356782" y="5740202"/>
            <a:ext cx="11478132" cy="215007"/>
          </a:xfrm>
          <a:prstGeom prst="rect">
            <a:avLst/>
          </a:prstGeom>
          <a:noFill/>
          <a:ln/>
        </p:spPr>
        <p:txBody>
          <a:bodyPr wrap="none" lIns="0" tIns="0" rIns="0" bIns="0" rtlCol="0" anchor="t"/>
          <a:lstStyle/>
          <a:p>
            <a:pPr marL="0" indent="0" algn="ctr">
              <a:lnSpc>
                <a:spcPct val="108000"/>
              </a:lnSpc>
              <a:buNone/>
            </a:pPr>
            <a:r>
              <a:rPr lang="en-US" sz="1300" u="sng" dirty="0">
                <a:solidFill>
                  <a:srgbClr val="FF954F"/>
                </a:solidFill>
                <a:latin typeface="Montserrat" pitchFamily="34" charset="0"/>
                <a:ea typeface="Montserrat" pitchFamily="34" charset="-122"/>
                <a:cs typeface="Montserrat" pitchFamily="34" charset="-120"/>
                <a:hlinkClick r:id="rId5">
                  <a:extLst>
                    <a:ext uri="{A12FA001-AC4F-418D-AE19-62706E023703}">
                      <ahyp:hlinkClr xmlns:ahyp="http://schemas.microsoft.com/office/drawing/2018/hyperlinkcolor" val="tx"/>
                    </a:ext>
                  </a:extLst>
                </a:hlinkClick>
              </a:rPr>
              <a:t>thelucidstem.com</a:t>
            </a:r>
            <a:endParaRPr lang="en-US" sz="1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61574" y="1090712"/>
            <a:ext cx="2987005"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Core Concept</a:t>
            </a:r>
            <a:endParaRPr lang="en-US" sz="1850" dirty="0"/>
          </a:p>
        </p:txBody>
      </p:sp>
      <p:sp>
        <p:nvSpPr>
          <p:cNvPr id="3" name="Text 1"/>
          <p:cNvSpPr/>
          <p:nvPr/>
        </p:nvSpPr>
        <p:spPr>
          <a:xfrm>
            <a:off x="661574" y="1465759"/>
            <a:ext cx="5780836" cy="618133"/>
          </a:xfrm>
          <a:prstGeom prst="rect">
            <a:avLst/>
          </a:prstGeom>
          <a:noFill/>
          <a:ln/>
        </p:spPr>
        <p:txBody>
          <a:bodyPr wrap="none" lIns="0" tIns="0" rIns="0" bIns="0" rtlCol="0" anchor="t"/>
          <a:lstStyle/>
          <a:p>
            <a:pPr marL="0" indent="0" algn="l">
              <a:lnSpc>
                <a:spcPct val="108000"/>
              </a:lnSpc>
              <a:buNone/>
            </a:pPr>
            <a:r>
              <a:rPr lang="en-US" sz="3700" dirty="0">
                <a:solidFill>
                  <a:srgbClr val="532418"/>
                </a:solidFill>
                <a:latin typeface="Marcellus" pitchFamily="34" charset="0"/>
                <a:ea typeface="Marcellus" pitchFamily="34" charset="-122"/>
                <a:cs typeface="Marcellus" pitchFamily="34" charset="-120"/>
              </a:rPr>
              <a:t>The Force Balance Story</a:t>
            </a:r>
            <a:endParaRPr lang="en-US" sz="3700" dirty="0"/>
          </a:p>
        </p:txBody>
      </p:sp>
      <p:sp>
        <p:nvSpPr>
          <p:cNvPr id="4" name="Text 2"/>
          <p:cNvSpPr/>
          <p:nvPr/>
        </p:nvSpPr>
        <p:spPr>
          <a:xfrm>
            <a:off x="661574" y="2331938"/>
            <a:ext cx="10868547" cy="430014"/>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Two forces act on every falling object: </a:t>
            </a:r>
            <a:r>
              <a:rPr lang="en-US" sz="1300" b="1" dirty="0">
                <a:solidFill>
                  <a:srgbClr val="67534F"/>
                </a:solidFill>
                <a:latin typeface="Montserrat" pitchFamily="34" charset="0"/>
                <a:ea typeface="Montserrat" pitchFamily="34" charset="-122"/>
                <a:cs typeface="Montserrat" pitchFamily="34" charset="-120"/>
              </a:rPr>
              <a:t>Weight</a:t>
            </a:r>
            <a:r>
              <a:rPr lang="en-US" sz="1300" dirty="0">
                <a:solidFill>
                  <a:srgbClr val="67534F"/>
                </a:solidFill>
                <a:latin typeface="Montserrat" pitchFamily="34" charset="0"/>
                <a:ea typeface="Montserrat" pitchFamily="34" charset="-122"/>
                <a:cs typeface="Montserrat" pitchFamily="34" charset="-120"/>
              </a:rPr>
              <a:t> (always downward, due to gravity) and </a:t>
            </a:r>
            <a:r>
              <a:rPr lang="en-US" sz="1300" b="1" dirty="0">
                <a:solidFill>
                  <a:srgbClr val="67534F"/>
                </a:solidFill>
                <a:latin typeface="Montserrat" pitchFamily="34" charset="0"/>
                <a:ea typeface="Montserrat" pitchFamily="34" charset="-122"/>
                <a:cs typeface="Montserrat" pitchFamily="34" charset="-120"/>
              </a:rPr>
              <a:t>Air Resistance</a:t>
            </a:r>
            <a:r>
              <a:rPr lang="en-US" sz="1300" dirty="0">
                <a:solidFill>
                  <a:srgbClr val="67534F"/>
                </a:solidFill>
                <a:latin typeface="Montserrat" pitchFamily="34" charset="0"/>
                <a:ea typeface="Montserrat" pitchFamily="34" charset="-122"/>
                <a:cs typeface="Montserrat" pitchFamily="34" charset="-120"/>
              </a:rPr>
              <a:t> (always upward, opposing motion). Their relative sizes change everything.</a:t>
            </a:r>
            <a:endParaRPr lang="en-US" sz="1300" dirty="0"/>
          </a:p>
        </p:txBody>
      </p:sp>
      <p:sp>
        <p:nvSpPr>
          <p:cNvPr id="5" name="Shape 3"/>
          <p:cNvSpPr/>
          <p:nvPr/>
        </p:nvSpPr>
        <p:spPr>
          <a:xfrm>
            <a:off x="661574" y="2947988"/>
            <a:ext cx="3512653" cy="1636911"/>
          </a:xfrm>
          <a:prstGeom prst="roundRect">
            <a:avLst>
              <a:gd name="adj" fmla="val 4244"/>
            </a:avLst>
          </a:prstGeom>
          <a:solidFill>
            <a:srgbClr val="FFFFF4"/>
          </a:solidFill>
          <a:ln w="19050">
            <a:solidFill>
              <a:srgbClr val="FFE0CC"/>
            </a:solidFill>
            <a:prstDash val="solid"/>
          </a:ln>
        </p:spPr>
      </p:sp>
      <p:sp>
        <p:nvSpPr>
          <p:cNvPr id="6" name="Text 4"/>
          <p:cNvSpPr/>
          <p:nvPr/>
        </p:nvSpPr>
        <p:spPr>
          <a:xfrm>
            <a:off x="845918" y="3132336"/>
            <a:ext cx="2377420" cy="308967"/>
          </a:xfrm>
          <a:prstGeom prst="rect">
            <a:avLst/>
          </a:prstGeom>
          <a:noFill/>
          <a:ln/>
        </p:spPr>
        <p:txBody>
          <a:bodyPr wrap="none" lIns="0" tIns="0" rIns="0" bIns="0" rtlCol="0" anchor="t"/>
          <a:lstStyle/>
          <a:p>
            <a:pPr marL="0" indent="0" algn="l">
              <a:lnSpc>
                <a:spcPct val="108000"/>
              </a:lnSpc>
              <a:buNone/>
            </a:pPr>
            <a:r>
              <a:rPr lang="en-US" sz="1850" dirty="0">
                <a:solidFill>
                  <a:srgbClr val="67534F"/>
                </a:solidFill>
                <a:latin typeface="Marcellus" pitchFamily="34" charset="0"/>
                <a:ea typeface="Marcellus" pitchFamily="34" charset="-122"/>
                <a:cs typeface="Marcellus" pitchFamily="34" charset="-120"/>
              </a:rPr>
              <a:t>The Jump</a:t>
            </a:r>
            <a:endParaRPr lang="en-US" sz="1850" dirty="0"/>
          </a:p>
        </p:txBody>
      </p:sp>
      <p:sp>
        <p:nvSpPr>
          <p:cNvPr id="7" name="Text 5"/>
          <p:cNvSpPr/>
          <p:nvPr/>
        </p:nvSpPr>
        <p:spPr>
          <a:xfrm>
            <a:off x="845918" y="3540522"/>
            <a:ext cx="3143965" cy="860028"/>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Speed is zero, so air resistance is zero. The resultant force equals the full weight. Acceleration is at its maximum: </a:t>
            </a:r>
            <a:r>
              <a:rPr lang="en-US" sz="1300" b="1" dirty="0">
                <a:solidFill>
                  <a:srgbClr val="67534F"/>
                </a:solidFill>
                <a:latin typeface="Montserrat" pitchFamily="34" charset="0"/>
                <a:ea typeface="Montserrat" pitchFamily="34" charset="-122"/>
                <a:cs typeface="Montserrat" pitchFamily="34" charset="-120"/>
              </a:rPr>
              <a:t>g = 10 m/s²</a:t>
            </a:r>
            <a:r>
              <a:rPr lang="en-US" sz="1300" dirty="0">
                <a:solidFill>
                  <a:srgbClr val="67534F"/>
                </a:solidFill>
                <a:latin typeface="Montserrat" pitchFamily="34" charset="0"/>
                <a:ea typeface="Montserrat" pitchFamily="34" charset="-122"/>
                <a:cs typeface="Montserrat" pitchFamily="34" charset="-120"/>
              </a:rPr>
              <a:t>.</a:t>
            </a:r>
            <a:endParaRPr lang="en-US" sz="1300" dirty="0"/>
          </a:p>
        </p:txBody>
      </p:sp>
      <p:sp>
        <p:nvSpPr>
          <p:cNvPr id="8" name="Shape 6"/>
          <p:cNvSpPr/>
          <p:nvPr/>
        </p:nvSpPr>
        <p:spPr>
          <a:xfrm>
            <a:off x="4339521" y="2947988"/>
            <a:ext cx="3512653" cy="1636911"/>
          </a:xfrm>
          <a:prstGeom prst="roundRect">
            <a:avLst>
              <a:gd name="adj" fmla="val 4244"/>
            </a:avLst>
          </a:prstGeom>
          <a:solidFill>
            <a:srgbClr val="FFFFF4"/>
          </a:solidFill>
          <a:ln w="19050">
            <a:solidFill>
              <a:srgbClr val="FFE0CC"/>
            </a:solidFill>
            <a:prstDash val="solid"/>
          </a:ln>
        </p:spPr>
      </p:sp>
      <p:sp>
        <p:nvSpPr>
          <p:cNvPr id="9" name="Text 7"/>
          <p:cNvSpPr/>
          <p:nvPr/>
        </p:nvSpPr>
        <p:spPr>
          <a:xfrm>
            <a:off x="4523865" y="3132336"/>
            <a:ext cx="2377420" cy="308967"/>
          </a:xfrm>
          <a:prstGeom prst="rect">
            <a:avLst/>
          </a:prstGeom>
          <a:noFill/>
          <a:ln/>
        </p:spPr>
        <p:txBody>
          <a:bodyPr wrap="none" lIns="0" tIns="0" rIns="0" bIns="0" rtlCol="0" anchor="t"/>
          <a:lstStyle/>
          <a:p>
            <a:pPr marL="0" indent="0" algn="l">
              <a:lnSpc>
                <a:spcPct val="108000"/>
              </a:lnSpc>
              <a:buNone/>
            </a:pPr>
            <a:r>
              <a:rPr lang="en-US" sz="1850" dirty="0">
                <a:solidFill>
                  <a:srgbClr val="67534F"/>
                </a:solidFill>
                <a:latin typeface="Marcellus" pitchFamily="34" charset="0"/>
                <a:ea typeface="Marcellus" pitchFamily="34" charset="-122"/>
                <a:cs typeface="Marcellus" pitchFamily="34" charset="-120"/>
              </a:rPr>
              <a:t>Speeding Up</a:t>
            </a:r>
            <a:endParaRPr lang="en-US" sz="1850" dirty="0"/>
          </a:p>
        </p:txBody>
      </p:sp>
      <p:sp>
        <p:nvSpPr>
          <p:cNvPr id="10" name="Text 8"/>
          <p:cNvSpPr/>
          <p:nvPr/>
        </p:nvSpPr>
        <p:spPr>
          <a:xfrm>
            <a:off x="4523865" y="3540522"/>
            <a:ext cx="3143965" cy="860028"/>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As speed increases, air resistance increases. The resultant force gets smaller. Acceleration continues but at a </a:t>
            </a:r>
            <a:r>
              <a:rPr lang="en-US" sz="1300" b="1" dirty="0">
                <a:solidFill>
                  <a:srgbClr val="67534F"/>
                </a:solidFill>
                <a:latin typeface="Montserrat" pitchFamily="34" charset="0"/>
                <a:ea typeface="Montserrat" pitchFamily="34" charset="-122"/>
                <a:cs typeface="Montserrat" pitchFamily="34" charset="-120"/>
              </a:rPr>
              <a:t>decreasing rate</a:t>
            </a:r>
            <a:r>
              <a:rPr lang="en-US" sz="1300" dirty="0">
                <a:solidFill>
                  <a:srgbClr val="67534F"/>
                </a:solidFill>
                <a:latin typeface="Montserrat" pitchFamily="34" charset="0"/>
                <a:ea typeface="Montserrat" pitchFamily="34" charset="-122"/>
                <a:cs typeface="Montserrat" pitchFamily="34" charset="-120"/>
              </a:rPr>
              <a:t>.</a:t>
            </a:r>
            <a:endParaRPr lang="en-US" sz="1300" dirty="0"/>
          </a:p>
        </p:txBody>
      </p:sp>
      <p:sp>
        <p:nvSpPr>
          <p:cNvPr id="11" name="Shape 9"/>
          <p:cNvSpPr/>
          <p:nvPr/>
        </p:nvSpPr>
        <p:spPr>
          <a:xfrm>
            <a:off x="8017468" y="2947988"/>
            <a:ext cx="3512653" cy="1636911"/>
          </a:xfrm>
          <a:prstGeom prst="roundRect">
            <a:avLst>
              <a:gd name="adj" fmla="val 4244"/>
            </a:avLst>
          </a:prstGeom>
          <a:solidFill>
            <a:srgbClr val="FFFFF4"/>
          </a:solidFill>
          <a:ln w="19050">
            <a:solidFill>
              <a:srgbClr val="FFE0CC"/>
            </a:solidFill>
            <a:prstDash val="solid"/>
          </a:ln>
        </p:spPr>
      </p:sp>
      <p:sp>
        <p:nvSpPr>
          <p:cNvPr id="12" name="Text 10"/>
          <p:cNvSpPr/>
          <p:nvPr/>
        </p:nvSpPr>
        <p:spPr>
          <a:xfrm>
            <a:off x="8201812" y="3132336"/>
            <a:ext cx="2377420" cy="308967"/>
          </a:xfrm>
          <a:prstGeom prst="rect">
            <a:avLst/>
          </a:prstGeom>
          <a:noFill/>
          <a:ln/>
        </p:spPr>
        <p:txBody>
          <a:bodyPr wrap="none" lIns="0" tIns="0" rIns="0" bIns="0" rtlCol="0" anchor="t"/>
          <a:lstStyle/>
          <a:p>
            <a:pPr marL="0" indent="0" algn="l">
              <a:lnSpc>
                <a:spcPct val="108000"/>
              </a:lnSpc>
              <a:buNone/>
            </a:pPr>
            <a:r>
              <a:rPr lang="en-US" sz="1850" dirty="0">
                <a:solidFill>
                  <a:srgbClr val="67534F"/>
                </a:solidFill>
                <a:latin typeface="Marcellus" pitchFamily="34" charset="0"/>
                <a:ea typeface="Marcellus" pitchFamily="34" charset="-122"/>
                <a:cs typeface="Marcellus" pitchFamily="34" charset="-120"/>
              </a:rPr>
              <a:t>Terminal Velocity</a:t>
            </a:r>
            <a:endParaRPr lang="en-US" sz="1850" dirty="0"/>
          </a:p>
        </p:txBody>
      </p:sp>
      <p:sp>
        <p:nvSpPr>
          <p:cNvPr id="13" name="Text 11"/>
          <p:cNvSpPr/>
          <p:nvPr/>
        </p:nvSpPr>
        <p:spPr>
          <a:xfrm>
            <a:off x="8201812" y="3540522"/>
            <a:ext cx="3143965" cy="860028"/>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Air resistance grows until it </a:t>
            </a:r>
            <a:r>
              <a:rPr lang="en-US" sz="1300" b="1" dirty="0">
                <a:solidFill>
                  <a:srgbClr val="67534F"/>
                </a:solidFill>
                <a:latin typeface="Montserrat" pitchFamily="34" charset="0"/>
                <a:ea typeface="Montserrat" pitchFamily="34" charset="-122"/>
                <a:cs typeface="Montserrat" pitchFamily="34" charset="-120"/>
              </a:rPr>
              <a:t>exactly equals</a:t>
            </a:r>
            <a:r>
              <a:rPr lang="en-US" sz="1300" dirty="0">
                <a:solidFill>
                  <a:srgbClr val="67534F"/>
                </a:solidFill>
                <a:latin typeface="Montserrat" pitchFamily="34" charset="0"/>
                <a:ea typeface="Montserrat" pitchFamily="34" charset="-122"/>
                <a:cs typeface="Montserrat" pitchFamily="34" charset="-120"/>
              </a:rPr>
              <a:t> weight. Resultant force is zero. By Newton's First Law, acceleration is zero: constant velocity.</a:t>
            </a:r>
            <a:endParaRPr lang="en-US" sz="1300" dirty="0"/>
          </a:p>
        </p:txBody>
      </p:sp>
      <p:sp>
        <p:nvSpPr>
          <p:cNvPr id="14" name="Shape 12"/>
          <p:cNvSpPr/>
          <p:nvPr/>
        </p:nvSpPr>
        <p:spPr>
          <a:xfrm>
            <a:off x="661574" y="4770934"/>
            <a:ext cx="10868547" cy="595213"/>
          </a:xfrm>
          <a:prstGeom prst="roundRect">
            <a:avLst>
              <a:gd name="adj" fmla="val 11670"/>
            </a:avLst>
          </a:prstGeom>
          <a:solidFill>
            <a:srgbClr val="FFD1B3"/>
          </a:solidFill>
          <a:ln/>
        </p:spPr>
      </p:sp>
      <p:pic>
        <p:nvPicPr>
          <p:cNvPr id="15" name="Image 0" descr="preencoded.png"/>
          <p:cNvPicPr>
            <a:picLocks noChangeAspect="1"/>
          </p:cNvPicPr>
          <p:nvPr/>
        </p:nvPicPr>
        <p:blipFill>
          <a:blip r:embed="rId3"/>
          <a:stretch>
            <a:fillRect/>
          </a:stretch>
        </p:blipFill>
        <p:spPr>
          <a:xfrm>
            <a:off x="826868" y="4985246"/>
            <a:ext cx="206667" cy="165298"/>
          </a:xfrm>
          <a:prstGeom prst="rect">
            <a:avLst/>
          </a:prstGeom>
        </p:spPr>
      </p:pic>
      <p:sp>
        <p:nvSpPr>
          <p:cNvPr id="16" name="Text 13"/>
          <p:cNvSpPr/>
          <p:nvPr/>
        </p:nvSpPr>
        <p:spPr>
          <a:xfrm>
            <a:off x="1198830" y="4961037"/>
            <a:ext cx="10775581" cy="215007"/>
          </a:xfrm>
          <a:prstGeom prst="rect">
            <a:avLst/>
          </a:prstGeom>
          <a:noFill/>
          <a:ln/>
        </p:spPr>
        <p:txBody>
          <a:bodyPr wrap="none" lIns="0" tIns="0" rIns="0" bIns="0" rtlCol="0" anchor="t"/>
          <a:lstStyle/>
          <a:p>
            <a:pPr marL="0" indent="0" algn="l">
              <a:lnSpc>
                <a:spcPct val="108000"/>
              </a:lnSpc>
              <a:buNone/>
            </a:pPr>
            <a:r>
              <a:rPr lang="en-US" sz="1300" dirty="0">
                <a:solidFill>
                  <a:srgbClr val="000000"/>
                </a:solidFill>
                <a:latin typeface="Montserrat" pitchFamily="34" charset="0"/>
                <a:ea typeface="Montserrat" pitchFamily="34" charset="-122"/>
                <a:cs typeface="Montserrat" pitchFamily="34" charset="-120"/>
              </a:rPr>
              <a:t>Key equation: at terminal velocity, Weight = Air Resistance, therefore Resultant Force = 0, therefore Acceleration = 0.</a:t>
            </a:r>
            <a:endParaRPr lang="en-US" sz="1300" dirty="0"/>
          </a:p>
        </p:txBody>
      </p:sp>
      <p:sp>
        <p:nvSpPr>
          <p:cNvPr id="17" name="Text 14"/>
          <p:cNvSpPr/>
          <p:nvPr/>
        </p:nvSpPr>
        <p:spPr>
          <a:xfrm>
            <a:off x="356782" y="5552182"/>
            <a:ext cx="11478132" cy="215007"/>
          </a:xfrm>
          <a:prstGeom prst="rect">
            <a:avLst/>
          </a:prstGeom>
          <a:noFill/>
          <a:ln/>
        </p:spPr>
        <p:txBody>
          <a:bodyPr wrap="none" lIns="0" tIns="0" rIns="0" bIns="0" rtlCol="0" anchor="t"/>
          <a:lstStyle/>
          <a:p>
            <a:pPr marL="0" indent="0" algn="ctr">
              <a:lnSpc>
                <a:spcPct val="108000"/>
              </a:lnSpc>
              <a:buNone/>
            </a:pPr>
            <a:r>
              <a:rPr lang="en-US" sz="1300" u="sng" dirty="0">
                <a:solidFill>
                  <a:srgbClr val="FF954F"/>
                </a:solidFill>
                <a:latin typeface="Montserrat" pitchFamily="34" charset="0"/>
                <a:ea typeface="Montserrat" pitchFamily="34" charset="-122"/>
                <a:cs typeface="Montserrat" pitchFamily="34" charset="-120"/>
                <a:hlinkClick r:id="rId4">
                  <a:extLst>
                    <a:ext uri="{A12FA001-AC4F-418D-AE19-62706E023703}">
                      <ahyp:hlinkClr xmlns:ahyp="http://schemas.microsoft.com/office/drawing/2018/hyperlinkcolor" val="tx"/>
                    </a:ext>
                  </a:extLst>
                </a:hlinkClick>
              </a:rPr>
              <a:t>thelucidstem.com</a:t>
            </a:r>
            <a:endParaRPr lang="en-US" sz="1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61574" y="685800"/>
            <a:ext cx="2392700" cy="231775"/>
          </a:xfrm>
          <a:prstGeom prst="rect">
            <a:avLst/>
          </a:prstGeom>
          <a:noFill/>
          <a:ln/>
        </p:spPr>
        <p:txBody>
          <a:bodyPr wrap="none" lIns="0" tIns="0" rIns="0" bIns="0" rtlCol="0" anchor="t"/>
          <a:lstStyle/>
          <a:p>
            <a:pPr marL="0" indent="0" algn="l">
              <a:lnSpc>
                <a:spcPct val="108000"/>
              </a:lnSpc>
              <a:buNone/>
            </a:pPr>
            <a:r>
              <a:rPr lang="en-US" sz="1400" dirty="0">
                <a:solidFill>
                  <a:srgbClr val="532418"/>
                </a:solidFill>
                <a:latin typeface="Marcellus" pitchFamily="34" charset="0"/>
                <a:ea typeface="Marcellus" pitchFamily="34" charset="-122"/>
                <a:cs typeface="Marcellus" pitchFamily="34" charset="-120"/>
              </a:rPr>
              <a:t>Reading the Evidence</a:t>
            </a:r>
            <a:endParaRPr lang="en-US" sz="1400" dirty="0"/>
          </a:p>
        </p:txBody>
      </p:sp>
      <p:sp>
        <p:nvSpPr>
          <p:cNvPr id="3" name="Text 1"/>
          <p:cNvSpPr/>
          <p:nvPr/>
        </p:nvSpPr>
        <p:spPr>
          <a:xfrm>
            <a:off x="661574" y="954782"/>
            <a:ext cx="4311443" cy="463550"/>
          </a:xfrm>
          <a:prstGeom prst="rect">
            <a:avLst/>
          </a:prstGeom>
          <a:noFill/>
          <a:ln/>
        </p:spPr>
        <p:txBody>
          <a:bodyPr wrap="none" lIns="0" tIns="0" rIns="0" bIns="0" rtlCol="0" anchor="t"/>
          <a:lstStyle/>
          <a:p>
            <a:pPr marL="0" indent="0" algn="l">
              <a:lnSpc>
                <a:spcPct val="108000"/>
              </a:lnSpc>
              <a:buNone/>
            </a:pPr>
            <a:r>
              <a:rPr lang="en-US" sz="2800" dirty="0">
                <a:solidFill>
                  <a:srgbClr val="532418"/>
                </a:solidFill>
                <a:latin typeface="Marcellus" pitchFamily="34" charset="0"/>
                <a:ea typeface="Marcellus" pitchFamily="34" charset="-122"/>
                <a:cs typeface="Marcellus" pitchFamily="34" charset="-120"/>
              </a:rPr>
              <a:t>The Speed-Time Graph</a:t>
            </a:r>
            <a:endParaRPr lang="en-US" sz="2800" dirty="0"/>
          </a:p>
        </p:txBody>
      </p:sp>
      <p:sp>
        <p:nvSpPr>
          <p:cNvPr id="4" name="Text 2"/>
          <p:cNvSpPr/>
          <p:nvPr/>
        </p:nvSpPr>
        <p:spPr>
          <a:xfrm>
            <a:off x="661574" y="1557834"/>
            <a:ext cx="10868547" cy="281980"/>
          </a:xfrm>
          <a:prstGeom prst="rect">
            <a:avLst/>
          </a:prstGeom>
          <a:noFill/>
          <a:ln/>
        </p:spPr>
        <p:txBody>
          <a:bodyPr wrap="square" lIns="0" tIns="0" rIns="0" bIns="0" rtlCol="0" anchor="t">
            <a:normAutofit/>
          </a:bodyPr>
          <a:lstStyle/>
          <a:p>
            <a:pPr marL="0" indent="0" algn="l">
              <a:lnSpc>
                <a:spcPct val="95000"/>
              </a:lnSpc>
              <a:buNone/>
            </a:pPr>
            <a:r>
              <a:rPr lang="en-US" sz="950" dirty="0">
                <a:solidFill>
                  <a:srgbClr val="67534F"/>
                </a:solidFill>
                <a:latin typeface="Montserrat" pitchFamily="34" charset="0"/>
                <a:ea typeface="Montserrat" pitchFamily="34" charset="-122"/>
                <a:cs typeface="Montserrat" pitchFamily="34" charset="-120"/>
              </a:rPr>
              <a:t>The shape of the speed-time graph is a visual record of how the resultant force changes throughout the fall. Every feature carries physical meaning that you must be able to explain in words.</a:t>
            </a:r>
            <a:endParaRPr lang="en-US" sz="950" dirty="0"/>
          </a:p>
        </p:txBody>
      </p:sp>
      <p:pic>
        <p:nvPicPr>
          <p:cNvPr id="5" name="Image 0" descr="preencoded.png"/>
          <p:cNvPicPr>
            <a:picLocks noChangeAspect="1"/>
          </p:cNvPicPr>
          <p:nvPr/>
        </p:nvPicPr>
        <p:blipFill>
          <a:blip r:embed="rId3"/>
          <a:stretch>
            <a:fillRect/>
          </a:stretch>
        </p:blipFill>
        <p:spPr>
          <a:xfrm>
            <a:off x="2029370" y="1944390"/>
            <a:ext cx="8132857" cy="2667595"/>
          </a:xfrm>
          <a:prstGeom prst="rect">
            <a:avLst/>
          </a:prstGeom>
        </p:spPr>
      </p:pic>
      <p:sp>
        <p:nvSpPr>
          <p:cNvPr id="6" name="Text 3"/>
          <p:cNvSpPr/>
          <p:nvPr/>
        </p:nvSpPr>
        <p:spPr>
          <a:xfrm>
            <a:off x="661574" y="4716562"/>
            <a:ext cx="10868547" cy="386556"/>
          </a:xfrm>
          <a:prstGeom prst="rect">
            <a:avLst/>
          </a:prstGeom>
          <a:noFill/>
          <a:ln/>
        </p:spPr>
        <p:txBody>
          <a:bodyPr wrap="square" lIns="0" tIns="0" rIns="0" bIns="0" rtlCol="0" anchor="t"/>
          <a:lstStyle/>
          <a:p>
            <a:pPr marL="0" indent="0" algn="l">
              <a:lnSpc>
                <a:spcPct val="95000"/>
              </a:lnSpc>
              <a:spcAft>
                <a:spcPts val="1900"/>
              </a:spcAft>
              <a:buNone/>
            </a:pPr>
            <a:endParaRPr lang="en-US" sz="950" dirty="0"/>
          </a:p>
        </p:txBody>
      </p:sp>
      <p:sp>
        <p:nvSpPr>
          <p:cNvPr id="7" name="Shape 4"/>
          <p:cNvSpPr/>
          <p:nvPr/>
        </p:nvSpPr>
        <p:spPr>
          <a:xfrm>
            <a:off x="648874" y="5207695"/>
            <a:ext cx="3570694" cy="25400"/>
          </a:xfrm>
          <a:prstGeom prst="rect">
            <a:avLst/>
          </a:prstGeom>
          <a:solidFill>
            <a:srgbClr val="FF954F"/>
          </a:solidFill>
          <a:ln/>
        </p:spPr>
      </p:sp>
      <p:sp>
        <p:nvSpPr>
          <p:cNvPr id="8" name="Text 5"/>
          <p:cNvSpPr/>
          <p:nvPr/>
        </p:nvSpPr>
        <p:spPr>
          <a:xfrm>
            <a:off x="661574" y="5357118"/>
            <a:ext cx="1783115" cy="231775"/>
          </a:xfrm>
          <a:prstGeom prst="rect">
            <a:avLst/>
          </a:prstGeom>
          <a:noFill/>
          <a:ln/>
        </p:spPr>
        <p:txBody>
          <a:bodyPr wrap="none" lIns="0" tIns="0" rIns="0" bIns="0" rtlCol="0" anchor="t"/>
          <a:lstStyle/>
          <a:p>
            <a:pPr marL="0" indent="0" algn="l">
              <a:lnSpc>
                <a:spcPct val="108000"/>
              </a:lnSpc>
              <a:buNone/>
            </a:pPr>
            <a:r>
              <a:rPr lang="en-US" sz="1400" dirty="0">
                <a:solidFill>
                  <a:srgbClr val="67534F"/>
                </a:solidFill>
                <a:latin typeface="Marcellus" pitchFamily="34" charset="0"/>
                <a:ea typeface="Marcellus" pitchFamily="34" charset="-122"/>
                <a:cs typeface="Marcellus" pitchFamily="34" charset="-120"/>
              </a:rPr>
              <a:t>Steep Start</a:t>
            </a:r>
            <a:endParaRPr lang="en-US" sz="1400" dirty="0"/>
          </a:p>
        </p:txBody>
      </p:sp>
      <p:sp>
        <p:nvSpPr>
          <p:cNvPr id="9" name="Text 6"/>
          <p:cNvSpPr/>
          <p:nvPr/>
        </p:nvSpPr>
        <p:spPr>
          <a:xfrm>
            <a:off x="661574" y="5644654"/>
            <a:ext cx="3545295" cy="281980"/>
          </a:xfrm>
          <a:prstGeom prst="rect">
            <a:avLst/>
          </a:prstGeom>
          <a:noFill/>
          <a:ln/>
        </p:spPr>
        <p:txBody>
          <a:bodyPr wrap="square" lIns="0" tIns="0" rIns="0" bIns="0" rtlCol="0" anchor="t">
            <a:normAutofit/>
          </a:bodyPr>
          <a:lstStyle/>
          <a:p>
            <a:pPr marL="0" indent="0" algn="l">
              <a:lnSpc>
                <a:spcPct val="95000"/>
              </a:lnSpc>
              <a:buNone/>
            </a:pPr>
            <a:r>
              <a:rPr lang="en-US" sz="950" dirty="0">
                <a:solidFill>
                  <a:srgbClr val="67534F"/>
                </a:solidFill>
                <a:latin typeface="Montserrat" pitchFamily="34" charset="0"/>
                <a:ea typeface="Montserrat" pitchFamily="34" charset="-122"/>
                <a:cs typeface="Montserrat" pitchFamily="34" charset="-120"/>
              </a:rPr>
              <a:t>Large gradient means large acceleration. Air resistance is still very small compared to weight.</a:t>
            </a:r>
            <a:endParaRPr lang="en-US" sz="950" dirty="0"/>
          </a:p>
        </p:txBody>
      </p:sp>
      <p:sp>
        <p:nvSpPr>
          <p:cNvPr id="10" name="Shape 7"/>
          <p:cNvSpPr/>
          <p:nvPr/>
        </p:nvSpPr>
        <p:spPr>
          <a:xfrm>
            <a:off x="4310451" y="5207695"/>
            <a:ext cx="3570694" cy="25400"/>
          </a:xfrm>
          <a:prstGeom prst="rect">
            <a:avLst/>
          </a:prstGeom>
          <a:solidFill>
            <a:srgbClr val="FF954F"/>
          </a:solidFill>
          <a:ln/>
        </p:spPr>
      </p:sp>
      <p:sp>
        <p:nvSpPr>
          <p:cNvPr id="11" name="Text 8"/>
          <p:cNvSpPr/>
          <p:nvPr/>
        </p:nvSpPr>
        <p:spPr>
          <a:xfrm>
            <a:off x="4323150" y="5357118"/>
            <a:ext cx="1783115" cy="231775"/>
          </a:xfrm>
          <a:prstGeom prst="rect">
            <a:avLst/>
          </a:prstGeom>
          <a:noFill/>
          <a:ln/>
        </p:spPr>
        <p:txBody>
          <a:bodyPr wrap="none" lIns="0" tIns="0" rIns="0" bIns="0" rtlCol="0" anchor="t"/>
          <a:lstStyle/>
          <a:p>
            <a:pPr marL="0" indent="0" algn="l">
              <a:lnSpc>
                <a:spcPct val="108000"/>
              </a:lnSpc>
              <a:buNone/>
            </a:pPr>
            <a:r>
              <a:rPr lang="en-US" sz="1400" dirty="0">
                <a:solidFill>
                  <a:srgbClr val="67534F"/>
                </a:solidFill>
                <a:latin typeface="Marcellus" pitchFamily="34" charset="0"/>
                <a:ea typeface="Marcellus" pitchFamily="34" charset="-122"/>
                <a:cs typeface="Marcellus" pitchFamily="34" charset="-120"/>
              </a:rPr>
              <a:t>Decreasing Gradient</a:t>
            </a:r>
            <a:endParaRPr lang="en-US" sz="1400" dirty="0"/>
          </a:p>
        </p:txBody>
      </p:sp>
      <p:sp>
        <p:nvSpPr>
          <p:cNvPr id="12" name="Text 9"/>
          <p:cNvSpPr/>
          <p:nvPr/>
        </p:nvSpPr>
        <p:spPr>
          <a:xfrm>
            <a:off x="4323150" y="5644654"/>
            <a:ext cx="3545295" cy="281980"/>
          </a:xfrm>
          <a:prstGeom prst="rect">
            <a:avLst/>
          </a:prstGeom>
          <a:noFill/>
          <a:ln/>
        </p:spPr>
        <p:txBody>
          <a:bodyPr wrap="square" lIns="0" tIns="0" rIns="0" bIns="0" rtlCol="0" anchor="t">
            <a:normAutofit/>
          </a:bodyPr>
          <a:lstStyle/>
          <a:p>
            <a:pPr marL="0" indent="0" algn="l">
              <a:lnSpc>
                <a:spcPct val="95000"/>
              </a:lnSpc>
              <a:buNone/>
            </a:pPr>
            <a:r>
              <a:rPr lang="en-US" sz="950" dirty="0">
                <a:solidFill>
                  <a:srgbClr val="67534F"/>
                </a:solidFill>
                <a:latin typeface="Montserrat" pitchFamily="34" charset="0"/>
                <a:ea typeface="Montserrat" pitchFamily="34" charset="-122"/>
                <a:cs typeface="Montserrat" pitchFamily="34" charset="-120"/>
              </a:rPr>
              <a:t>The curve is getting shallower. Air resistance is growing, so the resultant force and acceleration are both falling.</a:t>
            </a:r>
            <a:endParaRPr lang="en-US" sz="950" dirty="0"/>
          </a:p>
        </p:txBody>
      </p:sp>
      <p:sp>
        <p:nvSpPr>
          <p:cNvPr id="13" name="Shape 10"/>
          <p:cNvSpPr/>
          <p:nvPr/>
        </p:nvSpPr>
        <p:spPr>
          <a:xfrm>
            <a:off x="7972027" y="5207695"/>
            <a:ext cx="3570694" cy="25400"/>
          </a:xfrm>
          <a:prstGeom prst="rect">
            <a:avLst/>
          </a:prstGeom>
          <a:solidFill>
            <a:srgbClr val="FF954F"/>
          </a:solidFill>
          <a:ln/>
        </p:spPr>
      </p:sp>
      <p:sp>
        <p:nvSpPr>
          <p:cNvPr id="14" name="Text 11"/>
          <p:cNvSpPr/>
          <p:nvPr/>
        </p:nvSpPr>
        <p:spPr>
          <a:xfrm>
            <a:off x="7984727" y="5357118"/>
            <a:ext cx="1783115" cy="231775"/>
          </a:xfrm>
          <a:prstGeom prst="rect">
            <a:avLst/>
          </a:prstGeom>
          <a:noFill/>
          <a:ln/>
        </p:spPr>
        <p:txBody>
          <a:bodyPr wrap="none" lIns="0" tIns="0" rIns="0" bIns="0" rtlCol="0" anchor="t"/>
          <a:lstStyle/>
          <a:p>
            <a:pPr marL="0" indent="0" algn="l">
              <a:lnSpc>
                <a:spcPct val="108000"/>
              </a:lnSpc>
              <a:buNone/>
            </a:pPr>
            <a:r>
              <a:rPr lang="en-US" sz="1400" dirty="0">
                <a:solidFill>
                  <a:srgbClr val="67534F"/>
                </a:solidFill>
                <a:latin typeface="Marcellus" pitchFamily="34" charset="0"/>
                <a:ea typeface="Marcellus" pitchFamily="34" charset="-122"/>
                <a:cs typeface="Marcellus" pitchFamily="34" charset="-120"/>
              </a:rPr>
              <a:t>Flat Horizontal Line</a:t>
            </a:r>
            <a:endParaRPr lang="en-US" sz="1400" dirty="0"/>
          </a:p>
        </p:txBody>
      </p:sp>
      <p:sp>
        <p:nvSpPr>
          <p:cNvPr id="15" name="Text 12"/>
          <p:cNvSpPr/>
          <p:nvPr/>
        </p:nvSpPr>
        <p:spPr>
          <a:xfrm>
            <a:off x="7984727" y="5644654"/>
            <a:ext cx="3545295" cy="281980"/>
          </a:xfrm>
          <a:prstGeom prst="rect">
            <a:avLst/>
          </a:prstGeom>
          <a:noFill/>
          <a:ln/>
        </p:spPr>
        <p:txBody>
          <a:bodyPr wrap="square" lIns="0" tIns="0" rIns="0" bIns="0" rtlCol="0" anchor="t">
            <a:normAutofit/>
          </a:bodyPr>
          <a:lstStyle/>
          <a:p>
            <a:pPr marL="0" indent="0" algn="l">
              <a:lnSpc>
                <a:spcPct val="95000"/>
              </a:lnSpc>
              <a:buNone/>
            </a:pPr>
            <a:r>
              <a:rPr lang="en-US" sz="950" dirty="0">
                <a:solidFill>
                  <a:srgbClr val="67534F"/>
                </a:solidFill>
                <a:latin typeface="Montserrat" pitchFamily="34" charset="0"/>
                <a:ea typeface="Montserrat" pitchFamily="34" charset="-122"/>
                <a:cs typeface="Montserrat" pitchFamily="34" charset="-120"/>
              </a:rPr>
              <a:t>Zero gradient means zero acceleration. Air resistance now equals weight. This is terminal velocity.</a:t>
            </a:r>
            <a:endParaRPr lang="en-US" sz="950" dirty="0"/>
          </a:p>
        </p:txBody>
      </p:sp>
      <p:sp>
        <p:nvSpPr>
          <p:cNvPr id="16" name="Text 13"/>
          <p:cNvSpPr/>
          <p:nvPr/>
        </p:nvSpPr>
        <p:spPr>
          <a:xfrm>
            <a:off x="356782" y="6031210"/>
            <a:ext cx="11478132" cy="140990"/>
          </a:xfrm>
          <a:prstGeom prst="rect">
            <a:avLst/>
          </a:prstGeom>
          <a:noFill/>
          <a:ln/>
        </p:spPr>
        <p:txBody>
          <a:bodyPr wrap="none" lIns="0" tIns="0" rIns="0" bIns="0" rtlCol="0" anchor="t"/>
          <a:lstStyle/>
          <a:p>
            <a:pPr marL="0" indent="0" algn="ctr">
              <a:lnSpc>
                <a:spcPct val="95000"/>
              </a:lnSpc>
              <a:buNone/>
            </a:pPr>
            <a:r>
              <a:rPr lang="en-US" sz="950" u="sng" dirty="0">
                <a:solidFill>
                  <a:srgbClr val="FF954F"/>
                </a:solidFill>
                <a:latin typeface="Montserrat" pitchFamily="34" charset="0"/>
                <a:ea typeface="Montserrat" pitchFamily="34" charset="-122"/>
                <a:cs typeface="Montserrat" pitchFamily="34" charset="-120"/>
                <a:hlinkClick r:id="rId4">
                  <a:extLst>
                    <a:ext uri="{A12FA001-AC4F-418D-AE19-62706E023703}">
                      <ahyp:hlinkClr xmlns:ahyp="http://schemas.microsoft.com/office/drawing/2018/hyperlinkcolor" val="tx"/>
                    </a:ext>
                  </a:extLst>
                </a:hlinkClick>
              </a:rPr>
              <a:t>thelucidstem.com</a:t>
            </a:r>
            <a:endParaRPr lang="en-US" sz="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3" name="Text 0"/>
          <p:cNvSpPr/>
          <p:nvPr/>
        </p:nvSpPr>
        <p:spPr>
          <a:xfrm>
            <a:off x="661574" y="3119934"/>
            <a:ext cx="5364524" cy="618133"/>
          </a:xfrm>
          <a:prstGeom prst="rect">
            <a:avLst/>
          </a:prstGeom>
          <a:noFill/>
          <a:ln/>
        </p:spPr>
        <p:txBody>
          <a:bodyPr wrap="none" lIns="0" tIns="0" rIns="0" bIns="0" rtlCol="0" anchor="t"/>
          <a:lstStyle/>
          <a:p>
            <a:pPr marL="0" indent="0" algn="l">
              <a:lnSpc>
                <a:spcPct val="108000"/>
              </a:lnSpc>
              <a:buNone/>
            </a:pPr>
            <a:endParaRPr lang="en-US" sz="3700" dirty="0"/>
          </a:p>
        </p:txBody>
      </p:sp>
      <p:pic>
        <p:nvPicPr>
          <p:cNvPr id="9" name="Picture 8">
            <a:extLst>
              <a:ext uri="{FF2B5EF4-FFF2-40B4-BE49-F238E27FC236}">
                <a16:creationId xmlns:a16="http://schemas.microsoft.com/office/drawing/2014/main" id="{77E28F6C-DED1-2DC6-9465-A4E8DAF8AF36}"/>
              </a:ext>
            </a:extLst>
          </p:cNvPr>
          <p:cNvPicPr>
            <a:picLocks noChangeAspect="1"/>
          </p:cNvPicPr>
          <p:nvPr/>
        </p:nvPicPr>
        <p:blipFill>
          <a:blip r:embed="rId3"/>
          <a:stretch>
            <a:fillRect/>
          </a:stretch>
        </p:blipFill>
        <p:spPr>
          <a:xfrm>
            <a:off x="0" y="29120"/>
            <a:ext cx="12192000" cy="6804837"/>
          </a:xfrm>
          <a:prstGeom prst="rect">
            <a:avLst/>
          </a:prstGeom>
        </p:spPr>
      </p:pic>
      <p:sp>
        <p:nvSpPr>
          <p:cNvPr id="10" name="Oval 9">
            <a:extLst>
              <a:ext uri="{FF2B5EF4-FFF2-40B4-BE49-F238E27FC236}">
                <a16:creationId xmlns:a16="http://schemas.microsoft.com/office/drawing/2014/main" id="{FC2807D4-BBE9-0205-44FD-8A45B58084DE}"/>
              </a:ext>
            </a:extLst>
          </p:cNvPr>
          <p:cNvSpPr/>
          <p:nvPr/>
        </p:nvSpPr>
        <p:spPr>
          <a:xfrm>
            <a:off x="11348462" y="6045524"/>
            <a:ext cx="605717" cy="535826"/>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Brain in head with solid fill">
            <a:extLst>
              <a:ext uri="{FF2B5EF4-FFF2-40B4-BE49-F238E27FC236}">
                <a16:creationId xmlns:a16="http://schemas.microsoft.com/office/drawing/2014/main" id="{0E6A3E79-4E0F-E7F3-65A6-B4F962F749C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194120" y="5959616"/>
            <a:ext cx="914400" cy="70327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61574" y="1889522"/>
            <a:ext cx="2273739" cy="216297"/>
          </a:xfrm>
          <a:prstGeom prst="rect">
            <a:avLst/>
          </a:prstGeom>
          <a:noFill/>
          <a:ln/>
        </p:spPr>
        <p:txBody>
          <a:bodyPr wrap="none" lIns="0" tIns="0" rIns="0" bIns="0" rtlCol="0" anchor="t"/>
          <a:lstStyle/>
          <a:p>
            <a:pPr marL="0" indent="0" algn="l">
              <a:lnSpc>
                <a:spcPct val="108000"/>
              </a:lnSpc>
              <a:buNone/>
            </a:pPr>
            <a:r>
              <a:rPr lang="en-US" sz="1300" dirty="0">
                <a:solidFill>
                  <a:srgbClr val="532418"/>
                </a:solidFill>
                <a:latin typeface="Marcellus" pitchFamily="34" charset="0"/>
                <a:ea typeface="Marcellus" pitchFamily="34" charset="-122"/>
                <a:cs typeface="Marcellus" pitchFamily="34" charset="-120"/>
              </a:rPr>
              <a:t>Active Learning</a:t>
            </a:r>
            <a:endParaRPr lang="en-US" sz="1300" dirty="0"/>
          </a:p>
        </p:txBody>
      </p:sp>
      <p:sp>
        <p:nvSpPr>
          <p:cNvPr id="3" name="Text 1"/>
          <p:cNvSpPr/>
          <p:nvPr/>
        </p:nvSpPr>
        <p:spPr>
          <a:xfrm>
            <a:off x="661574" y="2138164"/>
            <a:ext cx="6407486" cy="432693"/>
          </a:xfrm>
          <a:prstGeom prst="rect">
            <a:avLst/>
          </a:prstGeom>
          <a:noFill/>
          <a:ln/>
        </p:spPr>
        <p:txBody>
          <a:bodyPr wrap="none" lIns="0" tIns="0" rIns="0" bIns="0" rtlCol="0" anchor="t"/>
          <a:lstStyle/>
          <a:p>
            <a:pPr marL="0" indent="0" algn="l">
              <a:lnSpc>
                <a:spcPct val="108000"/>
              </a:lnSpc>
              <a:buNone/>
            </a:pPr>
            <a:r>
              <a:rPr lang="en-US" sz="2600" dirty="0">
                <a:solidFill>
                  <a:srgbClr val="532418"/>
                </a:solidFill>
                <a:latin typeface="Marcellus" pitchFamily="34" charset="0"/>
                <a:ea typeface="Marcellus" pitchFamily="34" charset="-122"/>
                <a:cs typeface="Marcellus" pitchFamily="34" charset="-120"/>
              </a:rPr>
              <a:t>Cooperative Task: The Reaction Round</a:t>
            </a:r>
            <a:endParaRPr lang="en-US" sz="2600" dirty="0"/>
          </a:p>
        </p:txBody>
      </p:sp>
      <p:sp>
        <p:nvSpPr>
          <p:cNvPr id="4" name="Shape 2"/>
          <p:cNvSpPr/>
          <p:nvPr/>
        </p:nvSpPr>
        <p:spPr>
          <a:xfrm>
            <a:off x="578232" y="2692400"/>
            <a:ext cx="5459772" cy="2057003"/>
          </a:xfrm>
          <a:prstGeom prst="roundRect">
            <a:avLst>
              <a:gd name="adj" fmla="val 4052"/>
            </a:avLst>
          </a:prstGeom>
          <a:solidFill>
            <a:srgbClr val="461C11">
              <a:alpha val="95000"/>
            </a:srgbClr>
          </a:solidFill>
          <a:ln/>
        </p:spPr>
      </p:sp>
      <p:sp>
        <p:nvSpPr>
          <p:cNvPr id="5" name="Text 3"/>
          <p:cNvSpPr/>
          <p:nvPr/>
        </p:nvSpPr>
        <p:spPr>
          <a:xfrm>
            <a:off x="693919" y="2773363"/>
            <a:ext cx="2273739" cy="216297"/>
          </a:xfrm>
          <a:prstGeom prst="rect">
            <a:avLst/>
          </a:prstGeom>
          <a:noFill/>
          <a:ln/>
        </p:spPr>
        <p:txBody>
          <a:bodyPr wrap="none" lIns="0" tIns="0" rIns="0" bIns="0" rtlCol="0" anchor="t"/>
          <a:lstStyle/>
          <a:p>
            <a:pPr marL="0" indent="0" algn="l">
              <a:lnSpc>
                <a:spcPct val="108000"/>
              </a:lnSpc>
              <a:buNone/>
            </a:pPr>
            <a:r>
              <a:rPr lang="en-US" sz="1300" dirty="0">
                <a:solidFill>
                  <a:srgbClr val="FFFFFF"/>
                </a:solidFill>
                <a:latin typeface="Marcellus" pitchFamily="34" charset="0"/>
                <a:ea typeface="Marcellus" pitchFamily="34" charset="-122"/>
                <a:cs typeface="Marcellus" pitchFamily="34" charset="-120"/>
              </a:rPr>
              <a:t>The Protocol</a:t>
            </a:r>
            <a:endParaRPr lang="en-US" sz="1300" dirty="0"/>
          </a:p>
        </p:txBody>
      </p:sp>
      <p:sp>
        <p:nvSpPr>
          <p:cNvPr id="6" name="Text 4"/>
          <p:cNvSpPr/>
          <p:nvPr/>
        </p:nvSpPr>
        <p:spPr>
          <a:xfrm>
            <a:off x="693919" y="3070622"/>
            <a:ext cx="5228400" cy="596404"/>
          </a:xfrm>
          <a:prstGeom prst="rect">
            <a:avLst/>
          </a:prstGeom>
          <a:noFill/>
          <a:ln/>
        </p:spPr>
        <p:txBody>
          <a:bodyPr wrap="square" lIns="0" tIns="0" rIns="0" bIns="0" rtlCol="0" anchor="t">
            <a:normAutofit/>
          </a:bodyPr>
          <a:lstStyle/>
          <a:p>
            <a:pPr marL="342900" indent="-342900" algn="l">
              <a:lnSpc>
                <a:spcPct val="92000"/>
              </a:lnSpc>
              <a:buSzPct val="100000"/>
              <a:buFont typeface="+mj-lt"/>
              <a:buAutoNum type="arabicPeriod"/>
            </a:pPr>
            <a:r>
              <a:rPr lang="en-US" sz="900" dirty="0">
                <a:solidFill>
                  <a:srgbClr val="FFFFFF"/>
                </a:solidFill>
                <a:latin typeface="Montserrat" pitchFamily="34" charset="0"/>
                <a:ea typeface="Montserrat" pitchFamily="34" charset="-122"/>
                <a:cs typeface="Montserrat" pitchFamily="34" charset="-120"/>
              </a:rPr>
              <a:t>Return to your Anticipation Guide and work in pairs.</a:t>
            </a:r>
            <a:endParaRPr lang="en-US" sz="900" dirty="0"/>
          </a:p>
          <a:p>
            <a:pPr marL="342900" indent="-342900" algn="l">
              <a:lnSpc>
                <a:spcPct val="92000"/>
              </a:lnSpc>
              <a:buSzPct val="100000"/>
              <a:buFont typeface="+mj-lt"/>
              <a:buAutoNum type="arabicPeriod" startAt="2"/>
            </a:pPr>
            <a:r>
              <a:rPr lang="en-US" sz="900" dirty="0">
                <a:solidFill>
                  <a:srgbClr val="FFFFFF"/>
                </a:solidFill>
                <a:latin typeface="Montserrat" pitchFamily="34" charset="0"/>
                <a:ea typeface="Montserrat" pitchFamily="34" charset="-122"/>
                <a:cs typeface="Montserrat" pitchFamily="34" charset="-120"/>
              </a:rPr>
              <a:t>Fill in the </a:t>
            </a:r>
            <a:r>
              <a:rPr lang="en-US" sz="900" i="1" dirty="0">
                <a:solidFill>
                  <a:srgbClr val="FFFFFF"/>
                </a:solidFill>
                <a:latin typeface="Montserrat" pitchFamily="34" charset="0"/>
                <a:ea typeface="Montserrat" pitchFamily="34" charset="-122"/>
                <a:cs typeface="Montserrat" pitchFamily="34" charset="-120"/>
              </a:rPr>
              <a:t>Reaction</a:t>
            </a:r>
            <a:r>
              <a:rPr lang="en-US" sz="900" dirty="0">
                <a:solidFill>
                  <a:srgbClr val="FFFFFF"/>
                </a:solidFill>
                <a:latin typeface="Montserrat" pitchFamily="34" charset="0"/>
                <a:ea typeface="Montserrat" pitchFamily="34" charset="-122"/>
                <a:cs typeface="Montserrat" pitchFamily="34" charset="-120"/>
              </a:rPr>
              <a:t> column: Agree or Disagree NOW, after the lesson input?</a:t>
            </a:r>
            <a:endParaRPr lang="en-US" sz="900" dirty="0"/>
          </a:p>
          <a:p>
            <a:pPr marL="342900" indent="-342900" algn="l">
              <a:lnSpc>
                <a:spcPct val="92000"/>
              </a:lnSpc>
              <a:buSzPct val="100000"/>
              <a:buFont typeface="+mj-lt"/>
              <a:buAutoNum type="arabicPeriod" startAt="3"/>
            </a:pPr>
            <a:r>
              <a:rPr lang="en-US" sz="900" dirty="0">
                <a:solidFill>
                  <a:srgbClr val="FFFFFF"/>
                </a:solidFill>
                <a:latin typeface="Montserrat" pitchFamily="34" charset="0"/>
                <a:ea typeface="Montserrat" pitchFamily="34" charset="-122"/>
                <a:cs typeface="Montserrat" pitchFamily="34" charset="-120"/>
              </a:rPr>
              <a:t>For every statement, write a </a:t>
            </a:r>
            <a:r>
              <a:rPr lang="en-US" sz="900" b="1" dirty="0">
                <a:solidFill>
                  <a:srgbClr val="FFFFFF"/>
                </a:solidFill>
                <a:latin typeface="Montserrat" pitchFamily="34" charset="0"/>
                <a:ea typeface="Montserrat" pitchFamily="34" charset="-122"/>
                <a:cs typeface="Montserrat" pitchFamily="34" charset="-120"/>
              </a:rPr>
              <a:t>one-line reason</a:t>
            </a:r>
            <a:r>
              <a:rPr lang="en-US" sz="900" dirty="0">
                <a:solidFill>
                  <a:srgbClr val="FFFFFF"/>
                </a:solidFill>
                <a:latin typeface="Montserrat" pitchFamily="34" charset="0"/>
                <a:ea typeface="Montserrat" pitchFamily="34" charset="-122"/>
                <a:cs typeface="Montserrat" pitchFamily="34" charset="-120"/>
              </a:rPr>
              <a:t> using precise force vocabulary.</a:t>
            </a:r>
            <a:endParaRPr lang="en-US" sz="900" dirty="0"/>
          </a:p>
          <a:p>
            <a:pPr marL="342900" indent="-342900" algn="l">
              <a:lnSpc>
                <a:spcPct val="92000"/>
              </a:lnSpc>
              <a:buSzPct val="100000"/>
              <a:buFont typeface="+mj-lt"/>
              <a:buAutoNum type="arabicPeriod" startAt="4"/>
            </a:pPr>
            <a:r>
              <a:rPr lang="en-US" sz="900" dirty="0">
                <a:solidFill>
                  <a:srgbClr val="FFFFFF"/>
                </a:solidFill>
                <a:latin typeface="Montserrat" pitchFamily="34" charset="0"/>
                <a:ea typeface="Montserrat" pitchFamily="34" charset="-122"/>
                <a:cs typeface="Montserrat" pitchFamily="34" charset="-120"/>
              </a:rPr>
              <a:t>Be ready: pairs will be called on at random to explain their reasoning aloud.</a:t>
            </a:r>
            <a:endParaRPr lang="en-US" sz="900" dirty="0"/>
          </a:p>
        </p:txBody>
      </p:sp>
      <p:sp>
        <p:nvSpPr>
          <p:cNvPr id="7" name="Text 5"/>
          <p:cNvSpPr/>
          <p:nvPr/>
        </p:nvSpPr>
        <p:spPr>
          <a:xfrm>
            <a:off x="6243382" y="2773363"/>
            <a:ext cx="2866556" cy="216297"/>
          </a:xfrm>
          <a:prstGeom prst="rect">
            <a:avLst/>
          </a:prstGeom>
          <a:noFill/>
          <a:ln/>
        </p:spPr>
        <p:txBody>
          <a:bodyPr wrap="none" lIns="0" tIns="0" rIns="0" bIns="0" rtlCol="0" anchor="t"/>
          <a:lstStyle/>
          <a:p>
            <a:pPr marL="0" indent="0" algn="l">
              <a:lnSpc>
                <a:spcPct val="108000"/>
              </a:lnSpc>
              <a:buNone/>
            </a:pPr>
            <a:r>
              <a:rPr lang="en-US" sz="1300" dirty="0">
                <a:solidFill>
                  <a:srgbClr val="532418"/>
                </a:solidFill>
                <a:latin typeface="Marcellus" pitchFamily="34" charset="0"/>
                <a:ea typeface="Marcellus" pitchFamily="34" charset="-122"/>
                <a:cs typeface="Marcellus" pitchFamily="34" charset="-120"/>
              </a:rPr>
              <a:t>Key Vocabulary You Must Use</a:t>
            </a:r>
            <a:endParaRPr lang="en-US" sz="1300" dirty="0"/>
          </a:p>
        </p:txBody>
      </p:sp>
      <p:sp>
        <p:nvSpPr>
          <p:cNvPr id="8" name="Shape 6"/>
          <p:cNvSpPr/>
          <p:nvPr/>
        </p:nvSpPr>
        <p:spPr>
          <a:xfrm>
            <a:off x="6243382" y="3080742"/>
            <a:ext cx="2606014" cy="473075"/>
          </a:xfrm>
          <a:prstGeom prst="roundRect">
            <a:avLst>
              <a:gd name="adj" fmla="val 10278"/>
            </a:avLst>
          </a:prstGeom>
          <a:solidFill>
            <a:srgbClr val="FFFFF4"/>
          </a:solidFill>
          <a:ln w="12700">
            <a:solidFill>
              <a:srgbClr val="FFE0CC"/>
            </a:solidFill>
            <a:prstDash val="solid"/>
          </a:ln>
        </p:spPr>
      </p:sp>
      <p:sp>
        <p:nvSpPr>
          <p:cNvPr id="9" name="Text 7"/>
          <p:cNvSpPr/>
          <p:nvPr/>
        </p:nvSpPr>
        <p:spPr>
          <a:xfrm>
            <a:off x="6371768" y="3209131"/>
            <a:ext cx="1664154" cy="216297"/>
          </a:xfrm>
          <a:prstGeom prst="rect">
            <a:avLst/>
          </a:prstGeom>
          <a:noFill/>
          <a:ln/>
        </p:spPr>
        <p:txBody>
          <a:bodyPr wrap="none" lIns="0" tIns="0" rIns="0" bIns="0" rtlCol="0" anchor="t"/>
          <a:lstStyle/>
          <a:p>
            <a:pPr marL="0" indent="0" algn="l">
              <a:lnSpc>
                <a:spcPct val="108000"/>
              </a:lnSpc>
              <a:buNone/>
            </a:pPr>
            <a:r>
              <a:rPr lang="en-US" sz="1300" dirty="0">
                <a:solidFill>
                  <a:srgbClr val="67534F"/>
                </a:solidFill>
                <a:latin typeface="Marcellus" pitchFamily="34" charset="0"/>
                <a:ea typeface="Marcellus" pitchFamily="34" charset="-122"/>
                <a:cs typeface="Marcellus" pitchFamily="34" charset="-120"/>
              </a:rPr>
              <a:t>Weight</a:t>
            </a:r>
            <a:endParaRPr lang="en-US" sz="1300" dirty="0"/>
          </a:p>
        </p:txBody>
      </p:sp>
      <p:sp>
        <p:nvSpPr>
          <p:cNvPr id="10" name="Shape 8"/>
          <p:cNvSpPr/>
          <p:nvPr/>
        </p:nvSpPr>
        <p:spPr>
          <a:xfrm>
            <a:off x="8930357" y="3080742"/>
            <a:ext cx="2606114" cy="473075"/>
          </a:xfrm>
          <a:prstGeom prst="roundRect">
            <a:avLst>
              <a:gd name="adj" fmla="val 10278"/>
            </a:avLst>
          </a:prstGeom>
          <a:solidFill>
            <a:srgbClr val="FFFFF4"/>
          </a:solidFill>
          <a:ln w="12700">
            <a:solidFill>
              <a:srgbClr val="FFE0CC"/>
            </a:solidFill>
            <a:prstDash val="solid"/>
          </a:ln>
        </p:spPr>
      </p:sp>
      <p:sp>
        <p:nvSpPr>
          <p:cNvPr id="11" name="Text 9"/>
          <p:cNvSpPr/>
          <p:nvPr/>
        </p:nvSpPr>
        <p:spPr>
          <a:xfrm>
            <a:off x="9058743" y="3209131"/>
            <a:ext cx="1664154" cy="216297"/>
          </a:xfrm>
          <a:prstGeom prst="rect">
            <a:avLst/>
          </a:prstGeom>
          <a:noFill/>
          <a:ln/>
        </p:spPr>
        <p:txBody>
          <a:bodyPr wrap="none" lIns="0" tIns="0" rIns="0" bIns="0" rtlCol="0" anchor="t"/>
          <a:lstStyle/>
          <a:p>
            <a:pPr marL="0" indent="0" algn="l">
              <a:lnSpc>
                <a:spcPct val="108000"/>
              </a:lnSpc>
              <a:buNone/>
            </a:pPr>
            <a:r>
              <a:rPr lang="en-US" sz="1300" dirty="0">
                <a:solidFill>
                  <a:srgbClr val="67534F"/>
                </a:solidFill>
                <a:latin typeface="Marcellus" pitchFamily="34" charset="0"/>
                <a:ea typeface="Marcellus" pitchFamily="34" charset="-122"/>
                <a:cs typeface="Marcellus" pitchFamily="34" charset="-120"/>
              </a:rPr>
              <a:t>Air Resistance</a:t>
            </a:r>
            <a:endParaRPr lang="en-US" sz="1300" dirty="0"/>
          </a:p>
        </p:txBody>
      </p:sp>
      <p:sp>
        <p:nvSpPr>
          <p:cNvPr id="12" name="Shape 10"/>
          <p:cNvSpPr/>
          <p:nvPr/>
        </p:nvSpPr>
        <p:spPr>
          <a:xfrm>
            <a:off x="6243382" y="3634780"/>
            <a:ext cx="2606014" cy="473075"/>
          </a:xfrm>
          <a:prstGeom prst="roundRect">
            <a:avLst>
              <a:gd name="adj" fmla="val 10278"/>
            </a:avLst>
          </a:prstGeom>
          <a:solidFill>
            <a:srgbClr val="FFFFF4"/>
          </a:solidFill>
          <a:ln w="12700">
            <a:solidFill>
              <a:srgbClr val="FFE0CC"/>
            </a:solidFill>
            <a:prstDash val="solid"/>
          </a:ln>
        </p:spPr>
      </p:sp>
      <p:sp>
        <p:nvSpPr>
          <p:cNvPr id="13" name="Text 11"/>
          <p:cNvSpPr/>
          <p:nvPr/>
        </p:nvSpPr>
        <p:spPr>
          <a:xfrm>
            <a:off x="6371768" y="3763169"/>
            <a:ext cx="1664154" cy="216297"/>
          </a:xfrm>
          <a:prstGeom prst="rect">
            <a:avLst/>
          </a:prstGeom>
          <a:noFill/>
          <a:ln/>
        </p:spPr>
        <p:txBody>
          <a:bodyPr wrap="none" lIns="0" tIns="0" rIns="0" bIns="0" rtlCol="0" anchor="t"/>
          <a:lstStyle/>
          <a:p>
            <a:pPr marL="0" indent="0" algn="l">
              <a:lnSpc>
                <a:spcPct val="108000"/>
              </a:lnSpc>
              <a:buNone/>
            </a:pPr>
            <a:r>
              <a:rPr lang="en-US" sz="1300" dirty="0">
                <a:solidFill>
                  <a:srgbClr val="67534F"/>
                </a:solidFill>
                <a:latin typeface="Marcellus" pitchFamily="34" charset="0"/>
                <a:ea typeface="Marcellus" pitchFamily="34" charset="-122"/>
                <a:cs typeface="Marcellus" pitchFamily="34" charset="-120"/>
              </a:rPr>
              <a:t>Resultant Force</a:t>
            </a:r>
            <a:endParaRPr lang="en-US" sz="1300" dirty="0"/>
          </a:p>
        </p:txBody>
      </p:sp>
      <p:sp>
        <p:nvSpPr>
          <p:cNvPr id="14" name="Shape 12"/>
          <p:cNvSpPr/>
          <p:nvPr/>
        </p:nvSpPr>
        <p:spPr>
          <a:xfrm>
            <a:off x="8930357" y="3634780"/>
            <a:ext cx="2606114" cy="473075"/>
          </a:xfrm>
          <a:prstGeom prst="roundRect">
            <a:avLst>
              <a:gd name="adj" fmla="val 10278"/>
            </a:avLst>
          </a:prstGeom>
          <a:solidFill>
            <a:srgbClr val="FFFFF4"/>
          </a:solidFill>
          <a:ln w="12700">
            <a:solidFill>
              <a:srgbClr val="FFE0CC"/>
            </a:solidFill>
            <a:prstDash val="solid"/>
          </a:ln>
        </p:spPr>
      </p:sp>
      <p:sp>
        <p:nvSpPr>
          <p:cNvPr id="15" name="Text 13"/>
          <p:cNvSpPr/>
          <p:nvPr/>
        </p:nvSpPr>
        <p:spPr>
          <a:xfrm>
            <a:off x="9058743" y="3763169"/>
            <a:ext cx="1664154" cy="216297"/>
          </a:xfrm>
          <a:prstGeom prst="rect">
            <a:avLst/>
          </a:prstGeom>
          <a:noFill/>
          <a:ln/>
        </p:spPr>
        <p:txBody>
          <a:bodyPr wrap="none" lIns="0" tIns="0" rIns="0" bIns="0" rtlCol="0" anchor="t"/>
          <a:lstStyle/>
          <a:p>
            <a:pPr marL="0" indent="0" algn="l">
              <a:lnSpc>
                <a:spcPct val="108000"/>
              </a:lnSpc>
              <a:buNone/>
            </a:pPr>
            <a:r>
              <a:rPr lang="en-US" sz="1300" dirty="0">
                <a:solidFill>
                  <a:srgbClr val="67534F"/>
                </a:solidFill>
                <a:latin typeface="Marcellus" pitchFamily="34" charset="0"/>
                <a:ea typeface="Marcellus" pitchFamily="34" charset="-122"/>
                <a:cs typeface="Marcellus" pitchFamily="34" charset="-120"/>
              </a:rPr>
              <a:t>Acceleration</a:t>
            </a:r>
            <a:endParaRPr lang="en-US" sz="1300" dirty="0"/>
          </a:p>
        </p:txBody>
      </p:sp>
      <p:sp>
        <p:nvSpPr>
          <p:cNvPr id="16" name="Shape 14"/>
          <p:cNvSpPr/>
          <p:nvPr/>
        </p:nvSpPr>
        <p:spPr>
          <a:xfrm>
            <a:off x="6243382" y="4198938"/>
            <a:ext cx="5293089" cy="459383"/>
          </a:xfrm>
          <a:prstGeom prst="roundRect">
            <a:avLst>
              <a:gd name="adj" fmla="val 10585"/>
            </a:avLst>
          </a:prstGeom>
          <a:solidFill>
            <a:srgbClr val="B6D6FC"/>
          </a:solidFill>
          <a:ln/>
        </p:spPr>
      </p:sp>
      <p:pic>
        <p:nvPicPr>
          <p:cNvPr id="17" name="Image 0" descr="preencoded.png"/>
          <p:cNvPicPr>
            <a:picLocks noChangeAspect="1"/>
          </p:cNvPicPr>
          <p:nvPr/>
        </p:nvPicPr>
        <p:blipFill>
          <a:blip r:embed="rId3"/>
          <a:stretch>
            <a:fillRect/>
          </a:stretch>
        </p:blipFill>
        <p:spPr>
          <a:xfrm>
            <a:off x="6359068" y="4343797"/>
            <a:ext cx="144657" cy="115689"/>
          </a:xfrm>
          <a:prstGeom prst="rect">
            <a:avLst/>
          </a:prstGeom>
        </p:spPr>
      </p:pic>
      <p:sp>
        <p:nvSpPr>
          <p:cNvPr id="18" name="Text 15"/>
          <p:cNvSpPr/>
          <p:nvPr/>
        </p:nvSpPr>
        <p:spPr>
          <a:xfrm>
            <a:off x="6619412" y="4300736"/>
            <a:ext cx="4801373" cy="255786"/>
          </a:xfrm>
          <a:prstGeom prst="rect">
            <a:avLst/>
          </a:prstGeom>
          <a:noFill/>
          <a:ln/>
        </p:spPr>
        <p:txBody>
          <a:bodyPr wrap="square" lIns="0" tIns="0" rIns="0" bIns="0" rtlCol="0" anchor="t">
            <a:normAutofit/>
          </a:bodyPr>
          <a:lstStyle/>
          <a:p>
            <a:pPr marL="0" indent="0" algn="l">
              <a:lnSpc>
                <a:spcPct val="92000"/>
              </a:lnSpc>
              <a:buNone/>
            </a:pPr>
            <a:r>
              <a:rPr lang="en-US" sz="900" dirty="0">
                <a:solidFill>
                  <a:srgbClr val="000000"/>
                </a:solidFill>
                <a:latin typeface="Montserrat" pitchFamily="34" charset="0"/>
                <a:ea typeface="Montserrat" pitchFamily="34" charset="-122"/>
                <a:cs typeface="Montserrat" pitchFamily="34" charset="-120"/>
              </a:rPr>
              <a:t>Vague answers such as "it slows down" will not score marks. Always link force to acceleration to motion.</a:t>
            </a:r>
            <a:endParaRPr lang="en-US" sz="900" dirty="0"/>
          </a:p>
        </p:txBody>
      </p:sp>
      <p:sp>
        <p:nvSpPr>
          <p:cNvPr id="19" name="Text 16"/>
          <p:cNvSpPr/>
          <p:nvPr/>
        </p:nvSpPr>
        <p:spPr>
          <a:xfrm>
            <a:off x="356782" y="4840486"/>
            <a:ext cx="11478132" cy="127893"/>
          </a:xfrm>
          <a:prstGeom prst="rect">
            <a:avLst/>
          </a:prstGeom>
          <a:noFill/>
          <a:ln/>
        </p:spPr>
        <p:txBody>
          <a:bodyPr wrap="none" lIns="0" tIns="0" rIns="0" bIns="0" rtlCol="0" anchor="t"/>
          <a:lstStyle/>
          <a:p>
            <a:pPr marL="0" indent="0" algn="ctr">
              <a:lnSpc>
                <a:spcPct val="92000"/>
              </a:lnSpc>
              <a:buNone/>
            </a:pPr>
            <a:r>
              <a:rPr lang="en-US" sz="900" u="sng" dirty="0">
                <a:solidFill>
                  <a:srgbClr val="FF954F"/>
                </a:solidFill>
                <a:latin typeface="Montserrat" pitchFamily="34" charset="0"/>
                <a:ea typeface="Montserrat" pitchFamily="34" charset="-122"/>
                <a:cs typeface="Montserrat" pitchFamily="34" charset="-120"/>
                <a:hlinkClick r:id="rId4">
                  <a:extLst>
                    <a:ext uri="{A12FA001-AC4F-418D-AE19-62706E023703}">
                      <ahyp:hlinkClr xmlns:ahyp="http://schemas.microsoft.com/office/drawing/2018/hyperlinkcolor" val="tx"/>
                    </a:ext>
                  </a:extLst>
                </a:hlinkClick>
              </a:rPr>
              <a:t>thelucidstem.com</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1036016" y="1559123"/>
            <a:ext cx="10119563" cy="1236266"/>
          </a:xfrm>
          <a:prstGeom prst="rect">
            <a:avLst/>
          </a:prstGeom>
          <a:noFill/>
          <a:ln/>
        </p:spPr>
        <p:txBody>
          <a:bodyPr wrap="none" lIns="0" tIns="0" rIns="0" bIns="0" rtlCol="0" anchor="t"/>
          <a:lstStyle/>
          <a:p>
            <a:pPr marL="0" indent="0" algn="ctr">
              <a:lnSpc>
                <a:spcPct val="108000"/>
              </a:lnSpc>
              <a:buNone/>
            </a:pPr>
            <a:r>
              <a:rPr lang="en-US" sz="7450" dirty="0">
                <a:solidFill>
                  <a:srgbClr val="532418"/>
                </a:solidFill>
                <a:latin typeface="Marcellus" pitchFamily="34" charset="0"/>
                <a:ea typeface="Marcellus" pitchFamily="34" charset="-122"/>
                <a:cs typeface="Marcellus" pitchFamily="34" charset="-120"/>
              </a:rPr>
              <a:t>Q1</a:t>
            </a:r>
            <a:endParaRPr lang="en-US" sz="7450" dirty="0"/>
          </a:p>
        </p:txBody>
      </p:sp>
      <p:sp>
        <p:nvSpPr>
          <p:cNvPr id="3" name="Text 1"/>
          <p:cNvSpPr/>
          <p:nvPr/>
        </p:nvSpPr>
        <p:spPr>
          <a:xfrm>
            <a:off x="3413536" y="3043436"/>
            <a:ext cx="5364524" cy="618133"/>
          </a:xfrm>
          <a:prstGeom prst="rect">
            <a:avLst/>
          </a:prstGeom>
          <a:noFill/>
          <a:ln/>
        </p:spPr>
        <p:txBody>
          <a:bodyPr wrap="none" lIns="0" tIns="0" rIns="0" bIns="0" rtlCol="0" anchor="t"/>
          <a:lstStyle/>
          <a:p>
            <a:pPr marL="0" indent="0" algn="ctr">
              <a:lnSpc>
                <a:spcPct val="108000"/>
              </a:lnSpc>
              <a:buNone/>
            </a:pPr>
            <a:r>
              <a:rPr lang="en-US" sz="3700" dirty="0">
                <a:solidFill>
                  <a:srgbClr val="532418"/>
                </a:solidFill>
                <a:latin typeface="Marcellus" pitchFamily="34" charset="0"/>
                <a:ea typeface="Marcellus" pitchFamily="34" charset="-122"/>
                <a:cs typeface="Marcellus" pitchFamily="34" charset="-120"/>
              </a:rPr>
              <a:t>Reaction 1: The Jump</a:t>
            </a:r>
            <a:endParaRPr lang="en-US" sz="3700" dirty="0"/>
          </a:p>
        </p:txBody>
      </p:sp>
      <p:sp>
        <p:nvSpPr>
          <p:cNvPr id="4" name="Text 2"/>
          <p:cNvSpPr/>
          <p:nvPr/>
        </p:nvSpPr>
        <p:spPr>
          <a:xfrm>
            <a:off x="909615" y="4095651"/>
            <a:ext cx="11230091" cy="215007"/>
          </a:xfrm>
          <a:prstGeom prst="rect">
            <a:avLst/>
          </a:prstGeom>
          <a:noFill/>
          <a:ln/>
        </p:spPr>
        <p:txBody>
          <a:bodyPr wrap="none" lIns="0" tIns="0" rIns="0" bIns="0" rtlCol="0" anchor="t"/>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"The moment the skydiver jumps, the air resistance on them is zero."</a:t>
            </a:r>
            <a:endParaRPr lang="en-US" sz="1300" dirty="0"/>
          </a:p>
        </p:txBody>
      </p:sp>
      <p:sp>
        <p:nvSpPr>
          <p:cNvPr id="5" name="Text 3"/>
          <p:cNvSpPr/>
          <p:nvPr/>
        </p:nvSpPr>
        <p:spPr>
          <a:xfrm>
            <a:off x="661574" y="4682728"/>
            <a:ext cx="10868547" cy="616049"/>
          </a:xfrm>
          <a:prstGeom prst="rect">
            <a:avLst/>
          </a:prstGeom>
          <a:noFill/>
          <a:ln/>
        </p:spPr>
        <p:txBody>
          <a:bodyPr wrap="square" lIns="0" tIns="0" rIns="0" bIns="0" rtlCol="0" anchor="t"/>
          <a:lstStyle/>
          <a:p>
            <a:pPr marL="0" indent="0" algn="ctr">
              <a:lnSpc>
                <a:spcPct val="108000"/>
              </a:lnSpc>
              <a:buNone/>
            </a:pPr>
            <a:r>
              <a:rPr lang="en-US" sz="1300" dirty="0">
                <a:solidFill>
                  <a:srgbClr val="67534F"/>
                </a:solidFill>
                <a:latin typeface="Montserrat" pitchFamily="34" charset="0"/>
                <a:ea typeface="Montserrat" pitchFamily="34" charset="-122"/>
                <a:cs typeface="Montserrat" pitchFamily="34" charset="-120"/>
              </a:rPr>
              <a:t>Discuss with your partner. You have </a:t>
            </a:r>
            <a:r>
              <a:rPr lang="en-US" sz="1300" b="1" dirty="0">
                <a:solidFill>
                  <a:srgbClr val="67534F"/>
                </a:solidFill>
                <a:latin typeface="Montserrat" pitchFamily="34" charset="0"/>
                <a:ea typeface="Montserrat" pitchFamily="34" charset="-122"/>
                <a:cs typeface="Montserrat" pitchFamily="34" charset="-120"/>
              </a:rPr>
              <a:t>45 seconds</a:t>
            </a:r>
            <a:r>
              <a:rPr lang="en-US" sz="1300" dirty="0">
                <a:solidFill>
                  <a:srgbClr val="67534F"/>
                </a:solidFill>
                <a:latin typeface="Montserrat" pitchFamily="34" charset="0"/>
                <a:ea typeface="Montserrat" pitchFamily="34" charset="-122"/>
                <a:cs typeface="Montserrat" pitchFamily="34" charset="-120"/>
              </a:rPr>
              <a:t>. Do you Agree or Disagree? What is your exact force reason?</a:t>
            </a:r>
            <a:endParaRPr lang="en-US" sz="1300" dirty="0"/>
          </a:p>
          <a:p>
            <a:pPr marL="0" indent="0" algn="ctr">
              <a:lnSpc>
                <a:spcPct val="108000"/>
              </a:lnSpc>
              <a:buNone/>
            </a:pPr>
            <a:r>
              <a:rPr lang="en-US" sz="1300" u="sng" dirty="0">
                <a:solidFill>
                  <a:srgbClr val="FF954F"/>
                </a:solidFill>
                <a:latin typeface="Montserrat" pitchFamily="34" charset="0"/>
                <a:ea typeface="Montserrat" pitchFamily="34" charset="-122"/>
                <a:cs typeface="Montserrat" pitchFamily="34" charset="-120"/>
                <a:hlinkClick r:id="rId3">
                  <a:extLst>
                    <a:ext uri="{A12FA001-AC4F-418D-AE19-62706E023703}">
                      <ahyp:hlinkClr xmlns:ahyp="http://schemas.microsoft.com/office/drawing/2018/hyperlinkcolor" val="tx"/>
                    </a:ext>
                  </a:extLst>
                </a:hlinkClick>
              </a:rPr>
              <a:t>thelucidstem.com</a:t>
            </a:r>
            <a:endParaRPr lang="en-US" sz="1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61574" y="1136749"/>
            <a:ext cx="2987005"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Reaction 1</a:t>
            </a:r>
            <a:endParaRPr lang="en-US" sz="1850" dirty="0"/>
          </a:p>
        </p:txBody>
      </p:sp>
      <p:sp>
        <p:nvSpPr>
          <p:cNvPr id="3" name="Text 1"/>
          <p:cNvSpPr/>
          <p:nvPr/>
        </p:nvSpPr>
        <p:spPr>
          <a:xfrm>
            <a:off x="661574" y="1511796"/>
            <a:ext cx="5364524" cy="618133"/>
          </a:xfrm>
          <a:prstGeom prst="rect">
            <a:avLst/>
          </a:prstGeom>
          <a:noFill/>
          <a:ln/>
        </p:spPr>
        <p:txBody>
          <a:bodyPr wrap="none" lIns="0" tIns="0" rIns="0" bIns="0" rtlCol="0" anchor="t"/>
          <a:lstStyle/>
          <a:p>
            <a:pPr marL="0" indent="0" algn="l">
              <a:lnSpc>
                <a:spcPct val="108000"/>
              </a:lnSpc>
              <a:buNone/>
            </a:pPr>
            <a:r>
              <a:rPr lang="en-US" sz="3700" dirty="0">
                <a:solidFill>
                  <a:srgbClr val="532418"/>
                </a:solidFill>
                <a:latin typeface="Marcellus" pitchFamily="34" charset="0"/>
                <a:ea typeface="Marcellus" pitchFamily="34" charset="-122"/>
                <a:cs typeface="Marcellus" pitchFamily="34" charset="-120"/>
              </a:rPr>
              <a:t>Answer: The Jump</a:t>
            </a:r>
            <a:endParaRPr lang="en-US" sz="3700" dirty="0"/>
          </a:p>
        </p:txBody>
      </p:sp>
      <p:sp>
        <p:nvSpPr>
          <p:cNvPr id="4" name="Shape 2"/>
          <p:cNvSpPr/>
          <p:nvPr/>
        </p:nvSpPr>
        <p:spPr>
          <a:xfrm>
            <a:off x="661574" y="2377976"/>
            <a:ext cx="10868547" cy="595213"/>
          </a:xfrm>
          <a:prstGeom prst="roundRect">
            <a:avLst>
              <a:gd name="adj" fmla="val 11670"/>
            </a:avLst>
          </a:prstGeom>
          <a:solidFill>
            <a:srgbClr val="B6FCB8"/>
          </a:solidFill>
          <a:ln/>
        </p:spPr>
      </p:sp>
      <p:pic>
        <p:nvPicPr>
          <p:cNvPr id="5" name="Image 0" descr="preencoded.png"/>
          <p:cNvPicPr>
            <a:picLocks noChangeAspect="1"/>
          </p:cNvPicPr>
          <p:nvPr/>
        </p:nvPicPr>
        <p:blipFill>
          <a:blip r:embed="rId3"/>
          <a:stretch>
            <a:fillRect/>
          </a:stretch>
        </p:blipFill>
        <p:spPr>
          <a:xfrm>
            <a:off x="826868" y="2592288"/>
            <a:ext cx="206667" cy="165298"/>
          </a:xfrm>
          <a:prstGeom prst="rect">
            <a:avLst/>
          </a:prstGeom>
        </p:spPr>
      </p:pic>
      <p:sp>
        <p:nvSpPr>
          <p:cNvPr id="6" name="Text 3"/>
          <p:cNvSpPr/>
          <p:nvPr/>
        </p:nvSpPr>
        <p:spPr>
          <a:xfrm>
            <a:off x="1198830" y="2568079"/>
            <a:ext cx="10775581" cy="215007"/>
          </a:xfrm>
          <a:prstGeom prst="rect">
            <a:avLst/>
          </a:prstGeom>
          <a:noFill/>
          <a:ln/>
        </p:spPr>
        <p:txBody>
          <a:bodyPr wrap="none" lIns="0" tIns="0" rIns="0" bIns="0" rtlCol="0" anchor="t"/>
          <a:lstStyle/>
          <a:p>
            <a:pPr marL="0" indent="0" algn="l">
              <a:lnSpc>
                <a:spcPct val="108000"/>
              </a:lnSpc>
              <a:buNone/>
            </a:pPr>
            <a:r>
              <a:rPr lang="en-US" sz="1300" b="1" dirty="0">
                <a:solidFill>
                  <a:srgbClr val="000000"/>
                </a:solidFill>
                <a:latin typeface="Montserrat" pitchFamily="34" charset="0"/>
                <a:ea typeface="Montserrat" pitchFamily="34" charset="-122"/>
                <a:cs typeface="Montserrat" pitchFamily="34" charset="-120"/>
              </a:rPr>
              <a:t>AGREE.</a:t>
            </a:r>
            <a:r>
              <a:rPr lang="en-US" sz="1300" dirty="0">
                <a:solidFill>
                  <a:srgbClr val="000000"/>
                </a:solidFill>
                <a:latin typeface="Montserrat" pitchFamily="34" charset="0"/>
                <a:ea typeface="Montserrat" pitchFamily="34" charset="-122"/>
                <a:cs typeface="Montserrat" pitchFamily="34" charset="-120"/>
              </a:rPr>
              <a:t> This statement is correct.</a:t>
            </a:r>
            <a:endParaRPr lang="en-US" sz="1300" dirty="0"/>
          </a:p>
        </p:txBody>
      </p:sp>
      <p:sp>
        <p:nvSpPr>
          <p:cNvPr id="7" name="Text 4"/>
          <p:cNvSpPr/>
          <p:nvPr/>
        </p:nvSpPr>
        <p:spPr>
          <a:xfrm>
            <a:off x="661574" y="3324523"/>
            <a:ext cx="2987005"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The Reasoning</a:t>
            </a:r>
            <a:endParaRPr lang="en-US" sz="1850" dirty="0"/>
          </a:p>
        </p:txBody>
      </p:sp>
      <p:sp>
        <p:nvSpPr>
          <p:cNvPr id="8" name="Text 5"/>
          <p:cNvSpPr/>
          <p:nvPr/>
        </p:nvSpPr>
        <p:spPr>
          <a:xfrm>
            <a:off x="661574" y="3798788"/>
            <a:ext cx="5232567" cy="860028"/>
          </a:xfrm>
          <a:prstGeom prst="rect">
            <a:avLst/>
          </a:prstGeom>
          <a:noFill/>
          <a:ln/>
        </p:spPr>
        <p:txBody>
          <a:bodyPr wrap="square" lIns="0" tIns="0" rIns="0" bIns="0" rtlCol="0" anchor="t">
            <a:normAutofit/>
          </a:bodyPr>
          <a:lstStyle/>
          <a:p>
            <a:pPr marL="0" indent="0" algn="l">
              <a:lnSpc>
                <a:spcPct val="108000"/>
              </a:lnSpc>
              <a:buNone/>
            </a:pPr>
            <a:r>
              <a:rPr lang="en-US" sz="1300" dirty="0">
                <a:solidFill>
                  <a:srgbClr val="67534F"/>
                </a:solidFill>
                <a:latin typeface="Montserrat" pitchFamily="34" charset="0"/>
                <a:ea typeface="Montserrat" pitchFamily="34" charset="-122"/>
                <a:cs typeface="Montserrat" pitchFamily="34" charset="-120"/>
              </a:rPr>
              <a:t>At the </a:t>
            </a:r>
            <a:r>
              <a:rPr lang="en-US" sz="1300" b="1" dirty="0">
                <a:solidFill>
                  <a:srgbClr val="67534F"/>
                </a:solidFill>
                <a:latin typeface="Montserrat" pitchFamily="34" charset="0"/>
                <a:ea typeface="Montserrat" pitchFamily="34" charset="-122"/>
                <a:cs typeface="Montserrat" pitchFamily="34" charset="-120"/>
              </a:rPr>
              <a:t>exact moment</a:t>
            </a:r>
            <a:r>
              <a:rPr lang="en-US" sz="1300" dirty="0">
                <a:solidFill>
                  <a:srgbClr val="67534F"/>
                </a:solidFill>
                <a:latin typeface="Montserrat" pitchFamily="34" charset="0"/>
                <a:ea typeface="Montserrat" pitchFamily="34" charset="-122"/>
                <a:cs typeface="Montserrat" pitchFamily="34" charset="-120"/>
              </a:rPr>
              <a:t> of the jump, the skydiver's speed is zero. Air resistance depends on speed: no speed means no air resistance. Therefore, only the downward force of weight acts on the skydiver at this instant, and their acceleration equals g.</a:t>
            </a:r>
            <a:endParaRPr lang="en-US" sz="1300" dirty="0"/>
          </a:p>
        </p:txBody>
      </p:sp>
      <p:sp>
        <p:nvSpPr>
          <p:cNvPr id="9" name="Text 6"/>
          <p:cNvSpPr/>
          <p:nvPr/>
        </p:nvSpPr>
        <p:spPr>
          <a:xfrm>
            <a:off x="6303904" y="3324523"/>
            <a:ext cx="3483979" cy="308967"/>
          </a:xfrm>
          <a:prstGeom prst="rect">
            <a:avLst/>
          </a:prstGeom>
          <a:noFill/>
          <a:ln/>
        </p:spPr>
        <p:txBody>
          <a:bodyPr wrap="none" lIns="0" tIns="0" rIns="0" bIns="0" rtlCol="0" anchor="t"/>
          <a:lstStyle/>
          <a:p>
            <a:pPr marL="0" indent="0" algn="l">
              <a:lnSpc>
                <a:spcPct val="108000"/>
              </a:lnSpc>
              <a:buNone/>
            </a:pPr>
            <a:r>
              <a:rPr lang="en-US" sz="1850" dirty="0">
                <a:solidFill>
                  <a:srgbClr val="532418"/>
                </a:solidFill>
                <a:latin typeface="Marcellus" pitchFamily="34" charset="0"/>
                <a:ea typeface="Marcellus" pitchFamily="34" charset="-122"/>
                <a:cs typeface="Marcellus" pitchFamily="34" charset="-120"/>
              </a:rPr>
              <a:t>In Mark-Scheme Language</a:t>
            </a:r>
            <a:endParaRPr lang="en-US" sz="1850" dirty="0"/>
          </a:p>
        </p:txBody>
      </p:sp>
      <p:sp>
        <p:nvSpPr>
          <p:cNvPr id="10" name="Text 7"/>
          <p:cNvSpPr/>
          <p:nvPr/>
        </p:nvSpPr>
        <p:spPr>
          <a:xfrm>
            <a:off x="6303904" y="3798788"/>
            <a:ext cx="5232567" cy="1463576"/>
          </a:xfrm>
          <a:prstGeom prst="rect">
            <a:avLst/>
          </a:prstGeom>
          <a:noFill/>
          <a:ln/>
        </p:spPr>
        <p:txBody>
          <a:bodyPr wrap="square" lIns="0" tIns="0" rIns="0" bIns="0" rtlCol="0" anchor="t">
            <a:normAutofit/>
          </a:bodyPr>
          <a:lstStyle/>
          <a:p>
            <a:pPr marL="342900" indent="-342900" algn="l">
              <a:lnSpc>
                <a:spcPct val="108000"/>
              </a:lnSpc>
              <a:buSzPct val="100000"/>
              <a:buChar char="•"/>
            </a:pPr>
            <a:r>
              <a:rPr lang="en-US" sz="1300" dirty="0">
                <a:solidFill>
                  <a:srgbClr val="67534F"/>
                </a:solidFill>
                <a:latin typeface="Montserrat" pitchFamily="34" charset="0"/>
                <a:ea typeface="Montserrat" pitchFamily="34" charset="-122"/>
                <a:cs typeface="Montserrat" pitchFamily="34" charset="-120"/>
              </a:rPr>
              <a:t>Speed = 0 at the instant of jumping.</a:t>
            </a:r>
            <a:endParaRPr lang="en-US" sz="1300" dirty="0"/>
          </a:p>
          <a:p>
            <a:pPr marL="342900" indent="-342900" algn="l">
              <a:lnSpc>
                <a:spcPct val="108000"/>
              </a:lnSpc>
              <a:buSzPct val="100000"/>
              <a:buChar char="•"/>
            </a:pPr>
            <a:r>
              <a:rPr lang="en-US" sz="1300" dirty="0">
                <a:solidFill>
                  <a:srgbClr val="67534F"/>
                </a:solidFill>
                <a:latin typeface="Montserrat" pitchFamily="34" charset="0"/>
                <a:ea typeface="Montserrat" pitchFamily="34" charset="-122"/>
                <a:cs typeface="Montserrat" pitchFamily="34" charset="-120"/>
              </a:rPr>
              <a:t>Air resistance = 0 because there is no relative motion through the air yet.</a:t>
            </a:r>
            <a:endParaRPr lang="en-US" sz="1300" dirty="0"/>
          </a:p>
          <a:p>
            <a:pPr marL="342900" indent="-342900" algn="l">
              <a:lnSpc>
                <a:spcPct val="108000"/>
              </a:lnSpc>
              <a:buSzPct val="100000"/>
              <a:buChar char="•"/>
            </a:pPr>
            <a:r>
              <a:rPr lang="en-US" sz="1300" dirty="0">
                <a:solidFill>
                  <a:srgbClr val="67534F"/>
                </a:solidFill>
                <a:latin typeface="Montserrat" pitchFamily="34" charset="0"/>
                <a:ea typeface="Montserrat" pitchFamily="34" charset="-122"/>
                <a:cs typeface="Montserrat" pitchFamily="34" charset="-120"/>
              </a:rPr>
              <a:t>Resultant force = Weight (downward only).</a:t>
            </a:r>
            <a:endParaRPr lang="en-US" sz="1300" dirty="0"/>
          </a:p>
          <a:p>
            <a:pPr marL="342900" indent="-342900" algn="l">
              <a:lnSpc>
                <a:spcPct val="108000"/>
              </a:lnSpc>
              <a:buSzPct val="100000"/>
              <a:buChar char="•"/>
            </a:pPr>
            <a:r>
              <a:rPr lang="en-US" sz="1300" dirty="0">
                <a:solidFill>
                  <a:srgbClr val="67534F"/>
                </a:solidFill>
                <a:latin typeface="Montserrat" pitchFamily="34" charset="0"/>
                <a:ea typeface="Montserrat" pitchFamily="34" charset="-122"/>
                <a:cs typeface="Montserrat" pitchFamily="34" charset="-120"/>
              </a:rPr>
              <a:t>Acceleration = maximum, equal to g (approximately 10 m/s²).</a:t>
            </a:r>
            <a:endParaRPr lang="en-US" sz="1300" dirty="0"/>
          </a:p>
        </p:txBody>
      </p:sp>
      <p:sp>
        <p:nvSpPr>
          <p:cNvPr id="11" name="Text 8"/>
          <p:cNvSpPr/>
          <p:nvPr/>
        </p:nvSpPr>
        <p:spPr>
          <a:xfrm>
            <a:off x="356782" y="5506244"/>
            <a:ext cx="11478132" cy="215007"/>
          </a:xfrm>
          <a:prstGeom prst="rect">
            <a:avLst/>
          </a:prstGeom>
          <a:noFill/>
          <a:ln/>
        </p:spPr>
        <p:txBody>
          <a:bodyPr wrap="none" lIns="0" tIns="0" rIns="0" bIns="0" rtlCol="0" anchor="t"/>
          <a:lstStyle/>
          <a:p>
            <a:pPr marL="0" indent="0" algn="ctr">
              <a:lnSpc>
                <a:spcPct val="108000"/>
              </a:lnSpc>
              <a:buNone/>
            </a:pPr>
            <a:r>
              <a:rPr lang="en-US" sz="1300" u="sng" dirty="0">
                <a:solidFill>
                  <a:srgbClr val="FF954F"/>
                </a:solidFill>
                <a:latin typeface="Montserrat" pitchFamily="34" charset="0"/>
                <a:ea typeface="Montserrat" pitchFamily="34" charset="-122"/>
                <a:cs typeface="Montserrat" pitchFamily="34" charset="-120"/>
                <a:hlinkClick r:id="rId4">
                  <a:extLst>
                    <a:ext uri="{A12FA001-AC4F-418D-AE19-62706E023703}">
                      <ahyp:hlinkClr xmlns:ahyp="http://schemas.microsoft.com/office/drawing/2018/hyperlinkcolor" val="tx"/>
                    </a:ext>
                  </a:extLst>
                </a:hlinkClick>
              </a:rPr>
              <a:t>thelucidstem.com</a:t>
            </a:r>
            <a:endParaRPr lang="en-US" sz="13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954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1503</Words>
  <Application>Microsoft Office PowerPoint</Application>
  <PresentationFormat>Widescreen</PresentationFormat>
  <Paragraphs>154</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Marcellus</vt:lpstr>
      <vt:lpstr>Arial</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REJO</dc:creator>
  <cp:lastModifiedBy>Rejo Raghuvaran</cp:lastModifiedBy>
  <cp:revision>2</cp:revision>
  <dcterms:created xsi:type="dcterms:W3CDTF">2026-06-16T05:26:11Z</dcterms:created>
  <dcterms:modified xsi:type="dcterms:W3CDTF">2026-06-16T05:59:14Z</dcterms:modified>
</cp:coreProperties>
</file>